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303" r:id="rId7"/>
    <p:sldId id="304" r:id="rId8"/>
    <p:sldId id="262" r:id="rId9"/>
    <p:sldId id="263" r:id="rId10"/>
    <p:sldId id="264" r:id="rId11"/>
    <p:sldId id="265" r:id="rId12"/>
    <p:sldId id="302" r:id="rId13"/>
    <p:sldId id="298" r:id="rId14"/>
    <p:sldId id="266" r:id="rId15"/>
    <p:sldId id="305" r:id="rId16"/>
    <p:sldId id="267" r:id="rId17"/>
    <p:sldId id="268" r:id="rId18"/>
    <p:sldId id="269" r:id="rId19"/>
    <p:sldId id="270" r:id="rId20"/>
    <p:sldId id="271" r:id="rId21"/>
    <p:sldId id="272" r:id="rId22"/>
    <p:sldId id="299" r:id="rId23"/>
    <p:sldId id="306" r:id="rId24"/>
    <p:sldId id="300" r:id="rId25"/>
    <p:sldId id="307" r:id="rId26"/>
    <p:sldId id="301" r:id="rId27"/>
    <p:sldId id="308" r:id="rId28"/>
    <p:sldId id="273" r:id="rId29"/>
    <p:sldId id="275" r:id="rId30"/>
    <p:sldId id="276" r:id="rId31"/>
    <p:sldId id="277" r:id="rId32"/>
    <p:sldId id="293" r:id="rId33"/>
    <p:sldId id="280" r:id="rId34"/>
    <p:sldId id="281" r:id="rId35"/>
    <p:sldId id="317" r:id="rId36"/>
    <p:sldId id="282" r:id="rId37"/>
    <p:sldId id="314" r:id="rId38"/>
    <p:sldId id="283" r:id="rId39"/>
    <p:sldId id="285" r:id="rId40"/>
    <p:sldId id="286" r:id="rId41"/>
    <p:sldId id="287" r:id="rId42"/>
    <p:sldId id="310" r:id="rId43"/>
    <p:sldId id="311" r:id="rId44"/>
    <p:sldId id="312" r:id="rId45"/>
    <p:sldId id="315" r:id="rId46"/>
    <p:sldId id="316" r:id="rId47"/>
    <p:sldId id="309" r:id="rId48"/>
    <p:sldId id="313" r:id="rId49"/>
    <p:sldId id="290" r:id="rId50"/>
    <p:sldId id="318" r:id="rId51"/>
    <p:sldId id="291" r:id="rId5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10000" y="3200400"/>
            <a:ext cx="4586064" cy="182880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Дата проведения: 30.09.2017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764704"/>
            <a:ext cx="8278688" cy="25118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6000" b="1" i="1" dirty="0"/>
              <a:t>Родительское </a:t>
            </a:r>
            <a:r>
              <a:rPr lang="ru-RU" sz="6000" b="1" i="1" dirty="0" smtClean="0"/>
              <a:t>собрание</a:t>
            </a:r>
            <a:endParaRPr lang="ru-RU" sz="6000" b="1" i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292600"/>
            <a:ext cx="3420533" cy="2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40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62000" y="838201"/>
            <a:ext cx="8305800" cy="4800599"/>
          </a:xfrm>
        </p:spPr>
        <p:txBody>
          <a:bodyPr>
            <a:normAutofit lnSpcReduction="10000"/>
          </a:bodyPr>
          <a:lstStyle/>
          <a:p>
            <a:r>
              <a:rPr lang="ru-RU" sz="2400" b="1" i="1" dirty="0" smtClean="0"/>
              <a:t>Физкультура</a:t>
            </a:r>
            <a:r>
              <a:rPr lang="ru-RU" sz="2400" dirty="0" smtClean="0"/>
              <a:t> – 2 часа в неделю (</a:t>
            </a:r>
            <a:r>
              <a:rPr lang="ru-RU" sz="2400" dirty="0" err="1" smtClean="0"/>
              <a:t>Чешев</a:t>
            </a:r>
            <a:r>
              <a:rPr lang="ru-RU" sz="2400" dirty="0" smtClean="0"/>
              <a:t>)</a:t>
            </a:r>
          </a:p>
          <a:p>
            <a:r>
              <a:rPr lang="ru-RU" sz="2400" b="1" i="1" dirty="0" smtClean="0"/>
              <a:t>Оздоровительная гимнастика </a:t>
            </a:r>
            <a:r>
              <a:rPr lang="ru-RU" sz="2400" dirty="0" smtClean="0"/>
              <a:t>– 1 час в неделю (Людмила Николаевна </a:t>
            </a:r>
            <a:r>
              <a:rPr lang="ru-RU" sz="2400" dirty="0" err="1" smtClean="0"/>
              <a:t>Говоркова</a:t>
            </a:r>
            <a:r>
              <a:rPr lang="ru-RU" sz="2400" dirty="0" smtClean="0"/>
              <a:t>)</a:t>
            </a:r>
          </a:p>
          <a:p>
            <a:r>
              <a:rPr lang="ru-RU" sz="2400" b="1" i="1" dirty="0" smtClean="0"/>
              <a:t>Хореография</a:t>
            </a:r>
            <a:r>
              <a:rPr lang="ru-RU" sz="2400" dirty="0" smtClean="0"/>
              <a:t> – 1 час в неделю (Людмила Михайловна Савенко)</a:t>
            </a:r>
          </a:p>
          <a:p>
            <a:r>
              <a:rPr lang="ru-RU" sz="2400" b="1" i="1" dirty="0" smtClean="0"/>
              <a:t>Информатика</a:t>
            </a:r>
            <a:r>
              <a:rPr lang="ru-RU" sz="2400" dirty="0" smtClean="0"/>
              <a:t> – 1 час в неделю (Светлана Владимировна Самсонова и Владимир </a:t>
            </a:r>
            <a:r>
              <a:rPr lang="ru-RU" sz="2400" dirty="0"/>
              <a:t>Николаевич Банников )</a:t>
            </a:r>
            <a:endParaRPr lang="ru-RU" sz="2400" dirty="0" smtClean="0"/>
          </a:p>
          <a:p>
            <a:r>
              <a:rPr lang="ru-RU" sz="2400" b="1" i="1" dirty="0" smtClean="0"/>
              <a:t>Технология</a:t>
            </a:r>
            <a:r>
              <a:rPr lang="ru-RU" sz="2400" dirty="0" smtClean="0"/>
              <a:t> – 2 часа в неделю (Любовь Витальевна Шаповал; Вишняков )</a:t>
            </a:r>
          </a:p>
          <a:p>
            <a:r>
              <a:rPr lang="ru-RU" sz="2400" b="1" i="1" dirty="0" smtClean="0"/>
              <a:t>Музыка</a:t>
            </a:r>
            <a:r>
              <a:rPr lang="ru-RU" sz="2400" dirty="0" smtClean="0"/>
              <a:t> – 1 час в неделю (Татьяна Альбертовна)</a:t>
            </a:r>
          </a:p>
          <a:p>
            <a:r>
              <a:rPr lang="ru-RU" sz="2400" b="1" i="1" dirty="0" smtClean="0"/>
              <a:t>ИЗО</a:t>
            </a:r>
            <a:r>
              <a:rPr lang="ru-RU" sz="2400" dirty="0" smtClean="0"/>
              <a:t> – 1 час в неделю (Юлия Ивановна Некрасова)</a:t>
            </a:r>
          </a:p>
          <a:p>
            <a:r>
              <a:rPr lang="ru-RU" sz="2400" b="1" i="1" dirty="0" smtClean="0"/>
              <a:t>ОБЖ</a:t>
            </a:r>
            <a:r>
              <a:rPr lang="ru-RU" sz="2400" dirty="0" smtClean="0"/>
              <a:t> – 1 час в неделю (Вишняков)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ru-RU" dirty="0" smtClean="0"/>
              <a:t>Предметы-разбавители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20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i="1" dirty="0" smtClean="0"/>
              <a:t>За погружение – в субботу</a:t>
            </a:r>
          </a:p>
          <a:p>
            <a:r>
              <a:rPr lang="ru-RU" sz="4400" b="1" i="1" dirty="0" smtClean="0"/>
              <a:t>По языкам и предметам-разбавителям – в конце каждой четверти</a:t>
            </a:r>
            <a:endParaRPr lang="ru-RU" sz="4400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71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/>
              <a:t>Требования к словесности</a:t>
            </a:r>
            <a:endParaRPr lang="ru-RU" sz="4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Т</a:t>
            </a:r>
            <a:r>
              <a:rPr lang="ru-RU" dirty="0" smtClean="0"/>
              <a:t>етради вовремя и в порядке. Общая тетрадь в линейку, тонкая тетрадь для самостоятельных работ, для домашних, для творческих.</a:t>
            </a:r>
          </a:p>
          <a:p>
            <a:r>
              <a:rPr lang="ru-RU" dirty="0" smtClean="0"/>
              <a:t>Словарик. «</a:t>
            </a:r>
            <a:r>
              <a:rPr lang="ru-RU" dirty="0"/>
              <a:t>П</a:t>
            </a:r>
            <a:r>
              <a:rPr lang="ru-RU" dirty="0" smtClean="0"/>
              <a:t>иши правильно» (30, 40 слов в неделю). «Говори правильно!»</a:t>
            </a:r>
          </a:p>
          <a:p>
            <a:r>
              <a:rPr lang="ru-RU" dirty="0" smtClean="0"/>
              <a:t>Подготовка по вопросам к зачету (выдаю каждому в первый день погружения, приклеивают в тетрадь)</a:t>
            </a:r>
          </a:p>
          <a:p>
            <a:r>
              <a:rPr lang="ru-RU" dirty="0" smtClean="0"/>
              <a:t>Творческая работа.</a:t>
            </a:r>
          </a:p>
          <a:p>
            <a:r>
              <a:rPr lang="ru-RU" dirty="0" smtClean="0"/>
              <a:t>Домашние работы. В тетради и дистанционно</a:t>
            </a:r>
          </a:p>
          <a:p>
            <a:r>
              <a:rPr lang="ru-RU" dirty="0" smtClean="0"/>
              <a:t>Консультация дистанционная (вторник по </a:t>
            </a:r>
            <a:r>
              <a:rPr lang="ru-RU" dirty="0" err="1" smtClean="0"/>
              <a:t>эл.почте</a:t>
            </a:r>
            <a:r>
              <a:rPr lang="ru-RU" dirty="0" smtClean="0"/>
              <a:t> в 19.00)                        и очная (в субботу в 8.30).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2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Расписание начала-конца уроков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4600" y="1295400"/>
            <a:ext cx="6096000" cy="45259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понедельник </a:t>
            </a:r>
            <a:r>
              <a:rPr lang="ru-RU" sz="2800" b="1" i="1" dirty="0" smtClean="0"/>
              <a:t>ПРОПОВЕДЬ в 8.30</a:t>
            </a:r>
            <a:r>
              <a:rPr lang="ru-RU" sz="2800" dirty="0" smtClean="0"/>
              <a:t>! </a:t>
            </a:r>
          </a:p>
          <a:p>
            <a:r>
              <a:rPr lang="ru-RU" sz="2800" b="1" i="1" dirty="0" smtClean="0"/>
              <a:t>ЗВОНКОВ НЕТ!</a:t>
            </a:r>
          </a:p>
          <a:p>
            <a:r>
              <a:rPr lang="ru-RU" sz="2400" dirty="0" smtClean="0"/>
              <a:t>1 урок 8.30-9.15</a:t>
            </a:r>
          </a:p>
          <a:p>
            <a:r>
              <a:rPr lang="ru-RU" sz="2400" dirty="0" smtClean="0"/>
              <a:t>2 урок 9.25-10.10</a:t>
            </a:r>
          </a:p>
          <a:p>
            <a:r>
              <a:rPr lang="ru-RU" sz="2400" dirty="0" smtClean="0"/>
              <a:t>3 урок 10.30-11.15</a:t>
            </a:r>
          </a:p>
          <a:p>
            <a:r>
              <a:rPr lang="ru-RU" sz="2400" dirty="0" smtClean="0"/>
              <a:t>4 урок 11.35-12.20</a:t>
            </a:r>
          </a:p>
          <a:p>
            <a:r>
              <a:rPr lang="ru-RU" sz="2400" dirty="0" smtClean="0"/>
              <a:t>5 урок 12.40-13.25</a:t>
            </a:r>
          </a:p>
          <a:p>
            <a:r>
              <a:rPr lang="ru-RU" sz="2400" dirty="0" smtClean="0"/>
              <a:t>6 урок 13.35-14.20</a:t>
            </a:r>
          </a:p>
          <a:p>
            <a:r>
              <a:rPr lang="ru-RU" sz="2400" dirty="0" smtClean="0"/>
              <a:t>7 урок 14.30-15.15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002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Повседневная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</a:t>
            </a:r>
            <a:endParaRPr lang="ru-RU" dirty="0"/>
          </a:p>
        </p:txBody>
      </p:sp>
      <p:pic>
        <p:nvPicPr>
          <p:cNvPr id="2050" name="Picture 2" descr="D:\Фотоальбомы\2017 год\РВГ 4\20170904_0937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25700"/>
            <a:ext cx="489373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Фотоальбомы\2017 год\РВГ 4\20170904_0954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0" t="32593" r="24979" b="24491"/>
          <a:stretch/>
        </p:blipFill>
        <p:spPr bwMode="auto">
          <a:xfrm>
            <a:off x="1981200" y="2330449"/>
            <a:ext cx="11303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96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Сменная обувь</a:t>
            </a:r>
            <a:endParaRPr lang="ru-RU" dirty="0"/>
          </a:p>
        </p:txBody>
      </p:sp>
      <p:pic>
        <p:nvPicPr>
          <p:cNvPr id="3074" name="Picture 2" descr="D:\Фотоальбомы\2017 год\РВГ 4\20170904_0959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7" t="25697" b="5466"/>
          <a:stretch/>
        </p:blipFill>
        <p:spPr bwMode="auto">
          <a:xfrm>
            <a:off x="3886200" y="1828800"/>
            <a:ext cx="3048000" cy="419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56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ru-RU" dirty="0" smtClean="0"/>
              <a:t>Для занятий хореографией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</a:t>
            </a:r>
            <a:endParaRPr lang="ru-RU" dirty="0"/>
          </a:p>
        </p:txBody>
      </p:sp>
      <p:pic>
        <p:nvPicPr>
          <p:cNvPr id="3074" name="Picture 2" descr="D:\Документы\Рабочий стол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483224"/>
            <a:ext cx="1550416" cy="521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Документы\Рабочий стол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102" y="1462016"/>
            <a:ext cx="2340139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39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занятий ОГ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</a:t>
            </a:r>
            <a:endParaRPr lang="ru-RU" dirty="0"/>
          </a:p>
        </p:txBody>
      </p:sp>
      <p:pic>
        <p:nvPicPr>
          <p:cNvPr id="4098" name="Picture 2" descr="D:\Документы\Рабочий стол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316224" cy="525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79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занятий физкультурой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</a:t>
            </a:r>
            <a:endParaRPr lang="ru-RU" dirty="0"/>
          </a:p>
        </p:txBody>
      </p:sp>
      <p:pic>
        <p:nvPicPr>
          <p:cNvPr id="5122" name="Picture 2" descr="D:\Фотоальбомы\РВГ-2 2012-2013 уч.год\А ну-ка, мальчики!\PB1600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872" y="2276872"/>
            <a:ext cx="5860621" cy="439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49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8366070"/>
              </p:ext>
            </p:extLst>
          </p:nvPr>
        </p:nvGraphicFramePr>
        <p:xfrm>
          <a:off x="381000" y="1719263"/>
          <a:ext cx="8151440" cy="4489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711"/>
                <a:gridCol w="865711"/>
                <a:gridCol w="1019418"/>
                <a:gridCol w="864096"/>
                <a:gridCol w="864096"/>
                <a:gridCol w="1008112"/>
                <a:gridCol w="864096"/>
                <a:gridCol w="936104"/>
                <a:gridCol w="864096"/>
              </a:tblGrid>
              <a:tr h="25161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усвоения менее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«2»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усвоения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«3»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усвоения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«4»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усвоения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«5»</a:t>
                      </a:r>
                      <a:endParaRPr lang="ru-RU" dirty="0"/>
                    </a:p>
                  </a:txBody>
                  <a:tcPr/>
                </a:tc>
              </a:tr>
              <a:tr h="78494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0-1,9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2,8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70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3,5</a:t>
                      </a:r>
                      <a:endParaRPr lang="ru-RU" sz="2800" dirty="0"/>
                    </a:p>
                  </a:txBody>
                  <a:tcPr/>
                </a:tc>
              </a:tr>
              <a:tr h="784943">
                <a:tc>
                  <a:txBody>
                    <a:bodyPr/>
                    <a:lstStyle/>
                    <a:p>
                      <a:pPr algn="ctr"/>
                      <a:r>
                        <a:rPr lang="ru-RU" sz="3600" i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sz="36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i="1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  <a:endParaRPr lang="ru-RU" sz="36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i="1" dirty="0" smtClean="0">
                          <a:solidFill>
                            <a:srgbClr val="FF0000"/>
                          </a:solidFill>
                        </a:rPr>
                        <a:t>0-2,4</a:t>
                      </a:r>
                      <a:endParaRPr lang="ru-RU" sz="36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i="1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  <a:endParaRPr lang="ru-RU" sz="36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i="1" dirty="0" smtClean="0">
                          <a:solidFill>
                            <a:srgbClr val="FF0000"/>
                          </a:solidFill>
                        </a:rPr>
                        <a:t>2,5</a:t>
                      </a:r>
                      <a:endParaRPr lang="ru-RU" sz="36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i="1" dirty="0" smtClean="0">
                          <a:solidFill>
                            <a:srgbClr val="FF0000"/>
                          </a:solidFill>
                        </a:rPr>
                        <a:t>65</a:t>
                      </a:r>
                      <a:endParaRPr lang="ru-RU" sz="36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i="1" dirty="0" smtClean="0">
                          <a:solidFill>
                            <a:srgbClr val="FF0000"/>
                          </a:solidFill>
                        </a:rPr>
                        <a:t>3,3</a:t>
                      </a:r>
                      <a:endParaRPr lang="ru-RU" sz="36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i="1" dirty="0" smtClean="0">
                          <a:solidFill>
                            <a:srgbClr val="FF0000"/>
                          </a:solidFill>
                        </a:rPr>
                        <a:t>80</a:t>
                      </a:r>
                      <a:endParaRPr lang="ru-RU" sz="36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i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36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Важна не оценка, а знания!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40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502920" indent="-457200">
              <a:buAutoNum type="arabicPeriod"/>
            </a:pPr>
            <a:r>
              <a:rPr lang="ru-RU" dirty="0" smtClean="0"/>
              <a:t>Об особенностях организации образовательного процесса в ходе </a:t>
            </a:r>
            <a:r>
              <a:rPr lang="ru-RU" dirty="0" err="1" smtClean="0"/>
              <a:t>межвозрастного</a:t>
            </a:r>
            <a:r>
              <a:rPr lang="ru-RU" dirty="0" smtClean="0"/>
              <a:t> взаимодействия</a:t>
            </a:r>
          </a:p>
          <a:p>
            <a:pPr marL="502920" indent="-457200">
              <a:buAutoNum type="arabicPeriod"/>
            </a:pPr>
            <a:r>
              <a:rPr lang="ru-RU" dirty="0" smtClean="0"/>
              <a:t>Ознакомление с Уставом НОК (или напоминание)</a:t>
            </a:r>
          </a:p>
          <a:p>
            <a:pPr marL="502920" indent="-457200">
              <a:buAutoNum type="arabicPeriod"/>
            </a:pPr>
            <a:r>
              <a:rPr lang="ru-RU" dirty="0" smtClean="0"/>
              <a:t>О профилях в НОК</a:t>
            </a:r>
          </a:p>
          <a:p>
            <a:pPr marL="502920" indent="-457200">
              <a:buAutoNum type="arabicPeriod"/>
            </a:pPr>
            <a:r>
              <a:rPr lang="ru-RU" dirty="0" smtClean="0"/>
              <a:t>Воспитание в лицее и дома</a:t>
            </a:r>
          </a:p>
          <a:p>
            <a:pPr marL="502920" indent="-457200">
              <a:buAutoNum type="arabicPeriod"/>
            </a:pPr>
            <a:r>
              <a:rPr lang="ru-RU" dirty="0" smtClean="0"/>
              <a:t>Выборы Родительского комитета</a:t>
            </a:r>
          </a:p>
          <a:p>
            <a:pPr marL="502920" indent="-457200">
              <a:buAutoNum type="arabicPeriod"/>
            </a:pPr>
            <a:r>
              <a:rPr lang="ru-RU" dirty="0" smtClean="0"/>
              <a:t>Внеклассная работа в группе</a:t>
            </a:r>
          </a:p>
          <a:p>
            <a:pPr marL="502920" indent="-457200">
              <a:buAutoNum type="arabicPeriod"/>
            </a:pPr>
            <a:r>
              <a:rPr lang="ru-RU" dirty="0" smtClean="0"/>
              <a:t>Разное</a:t>
            </a:r>
          </a:p>
          <a:p>
            <a:pPr marL="502920" indent="-457200"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Повестка: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51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Ознакомление с Уставом НОК (или напоминание)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73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2492895"/>
            <a:ext cx="8407893" cy="3633583"/>
          </a:xfrm>
        </p:spPr>
        <p:txBody>
          <a:bodyPr/>
          <a:lstStyle/>
          <a:p>
            <a:r>
              <a:rPr lang="ru-RU" dirty="0" smtClean="0"/>
              <a:t>Ознакомление с Уставом и подпись в протоколе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355846"/>
            <a:ext cx="8381260" cy="1849017"/>
          </a:xfrm>
        </p:spPr>
        <p:txBody>
          <a:bodyPr>
            <a:normAutofit fontScale="90000"/>
          </a:bodyPr>
          <a:lstStyle/>
          <a:p>
            <a:r>
              <a:rPr lang="ru-RU" dirty="0"/>
              <a:t>Раздел </a:t>
            </a:r>
            <a:r>
              <a:rPr lang="ru-RU" dirty="0" smtClean="0"/>
              <a:t>Права и обязанности участников образовательного процесса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27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x-none" sz="3600" b="1" i="1"/>
              <a:t>Обучающиеся имеют право</a:t>
            </a:r>
            <a:r>
              <a:rPr lang="x-none" sz="3600" b="1" i="1" smtClean="0"/>
              <a:t>:</a:t>
            </a:r>
            <a:endParaRPr lang="ru-RU" sz="3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838200"/>
            <a:ext cx="7315200" cy="5287963"/>
          </a:xfrm>
        </p:spPr>
        <p:txBody>
          <a:bodyPr>
            <a:noAutofit/>
          </a:bodyPr>
          <a:lstStyle/>
          <a:p>
            <a:pPr lvl="3"/>
            <a:r>
              <a:rPr lang="ru-RU" sz="1200" dirty="0"/>
              <a:t>на получение впервые бесплатного общего образования в соответствии с федеральными государственными образовательными стандартами;</a:t>
            </a:r>
            <a:endParaRPr lang="ru-RU" sz="1050" dirty="0"/>
          </a:p>
          <a:p>
            <a:pPr lvl="3"/>
            <a:r>
              <a:rPr lang="ru-RU" sz="1200" dirty="0"/>
              <a:t>выбора формы образования;</a:t>
            </a:r>
            <a:endParaRPr lang="ru-RU" sz="1050" dirty="0"/>
          </a:p>
          <a:p>
            <a:pPr lvl="3"/>
            <a:r>
              <a:rPr lang="ru-RU" sz="1200" dirty="0"/>
              <a:t>на обучение в рамках федеральных государственных образовательных стандартов по индивидуальному учебному плану;</a:t>
            </a:r>
            <a:endParaRPr lang="ru-RU" sz="1050" dirty="0"/>
          </a:p>
          <a:p>
            <a:pPr lvl="3"/>
            <a:r>
              <a:rPr lang="ru-RU" sz="1200" dirty="0"/>
              <a:t> на ускоренный курс обучения;</a:t>
            </a:r>
            <a:endParaRPr lang="ru-RU" sz="1050" dirty="0"/>
          </a:p>
          <a:p>
            <a:pPr lvl="3"/>
            <a:r>
              <a:rPr lang="ru-RU" sz="1200" dirty="0"/>
              <a:t>на получение дополнительных (в том числе платных) образовательных услуг;</a:t>
            </a:r>
            <a:endParaRPr lang="ru-RU" sz="1050" dirty="0"/>
          </a:p>
          <a:p>
            <a:pPr lvl="3"/>
            <a:r>
              <a:rPr lang="ru-RU" sz="1200" dirty="0"/>
              <a:t>на бесплатное пользование библиотечно-информационными ресурсами Научно-образовательного  комплекса;</a:t>
            </a:r>
            <a:endParaRPr lang="ru-RU" sz="1050" dirty="0"/>
          </a:p>
          <a:p>
            <a:pPr lvl="3"/>
            <a:r>
              <a:rPr lang="ru-RU" sz="1200" dirty="0"/>
              <a:t>на уважительное отношение к собственной личности; </a:t>
            </a:r>
            <a:endParaRPr lang="ru-RU" sz="1050" dirty="0"/>
          </a:p>
          <a:p>
            <a:pPr lvl="3"/>
            <a:r>
              <a:rPr lang="ru-RU" sz="1200" dirty="0"/>
              <a:t>на свободу мысли, совести и религии, свободное выражение собственных взглядов и убеждений;</a:t>
            </a:r>
            <a:endParaRPr lang="ru-RU" sz="1050" dirty="0"/>
          </a:p>
          <a:p>
            <a:pPr lvl="3"/>
            <a:r>
              <a:rPr lang="ru-RU" sz="1200" dirty="0"/>
              <a:t>обращения к директору или в Совет Научно-образовательного  комплекса в случае конфликта с другим обучающимся или с учителем; </a:t>
            </a:r>
            <a:endParaRPr lang="ru-RU" sz="1050" dirty="0"/>
          </a:p>
          <a:p>
            <a:pPr lvl="3"/>
            <a:r>
              <a:rPr lang="ru-RU" sz="1200" dirty="0"/>
              <a:t>выбора необходимых им предметов для изучения по </a:t>
            </a:r>
            <a:r>
              <a:rPr lang="ru-RU" sz="1200" dirty="0" err="1"/>
              <a:t>разноуровневым</a:t>
            </a:r>
            <a:r>
              <a:rPr lang="ru-RU" sz="1200" dirty="0"/>
              <a:t> программам в пределах, определенных учебным планом Научно-образовательного  комплекса (для обучающихся на третьей ступени);</a:t>
            </a:r>
            <a:endParaRPr lang="ru-RU" sz="1050" dirty="0"/>
          </a:p>
          <a:p>
            <a:pPr lvl="3"/>
            <a:r>
              <a:rPr lang="ru-RU" sz="1200" dirty="0"/>
              <a:t>на награждение Почетными грамотами, золотыми и серебряными медалями; грамотами за особые заслуги в учебе; </a:t>
            </a:r>
            <a:endParaRPr lang="ru-RU" sz="1050" dirty="0"/>
          </a:p>
          <a:p>
            <a:pPr lvl="3"/>
            <a:r>
              <a:rPr lang="ru-RU" sz="1200" dirty="0"/>
              <a:t>активное участие в жизни учебной группы, </a:t>
            </a:r>
            <a:endParaRPr lang="ru-RU" sz="1050" dirty="0"/>
          </a:p>
          <a:p>
            <a:pPr lvl="3"/>
            <a:r>
              <a:rPr lang="ru-RU" sz="1200" dirty="0"/>
              <a:t>на создание детских общественных объединений в целях защиты своих прав и законных интересов</a:t>
            </a:r>
            <a:r>
              <a:rPr lang="ru-RU" sz="1200" dirty="0" smtClean="0"/>
              <a:t>;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47872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x-none" sz="3600" b="1" i="1"/>
              <a:t>Обучающиеся имеют право</a:t>
            </a:r>
            <a:r>
              <a:rPr lang="x-none" sz="3600" b="1" i="1" smtClean="0"/>
              <a:t>:</a:t>
            </a:r>
            <a:endParaRPr lang="ru-RU" sz="3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0" y="838200"/>
            <a:ext cx="6781800" cy="5287963"/>
          </a:xfrm>
        </p:spPr>
        <p:txBody>
          <a:bodyPr>
            <a:noAutofit/>
          </a:bodyPr>
          <a:lstStyle/>
          <a:p>
            <a:pPr lvl="3"/>
            <a:r>
              <a:rPr lang="ru-RU" sz="1400" dirty="0" smtClean="0"/>
              <a:t>на </a:t>
            </a:r>
            <a:r>
              <a:rPr lang="ru-RU" sz="1400" dirty="0"/>
              <a:t>создание детских общественных объединений в целях защиты своих прав и законных интересов;</a:t>
            </a:r>
            <a:endParaRPr lang="ru-RU" sz="1100" dirty="0"/>
          </a:p>
          <a:p>
            <a:pPr lvl="3"/>
            <a:r>
              <a:rPr lang="ru-RU" sz="1400" dirty="0"/>
              <a:t>принимать участие в управлении Научно-образовательным комплексом непосредственно или посредством свободно избранных представителей;</a:t>
            </a:r>
            <a:endParaRPr lang="ru-RU" sz="1100" dirty="0"/>
          </a:p>
          <a:p>
            <a:pPr lvl="3"/>
            <a:r>
              <a:rPr lang="ru-RU" sz="1400" dirty="0"/>
              <a:t>на организацию образовательного процесса, направленного на развитие личности в здоровых и нормальных условиях;</a:t>
            </a:r>
            <a:endParaRPr lang="ru-RU" sz="1100" dirty="0"/>
          </a:p>
          <a:p>
            <a:pPr lvl="3"/>
            <a:r>
              <a:rPr lang="ru-RU" sz="1400" dirty="0"/>
              <a:t>свободно участвовать в культурной жизни Научно-образовательного  комплекса, в научной работе и пользоваться их благами; </a:t>
            </a:r>
            <a:endParaRPr lang="ru-RU" sz="1100" dirty="0"/>
          </a:p>
          <a:p>
            <a:pPr lvl="3"/>
            <a:r>
              <a:rPr lang="ru-RU" sz="1400" dirty="0"/>
              <a:t>посещать мероприятия, не предусмотренные учебным планом, по желанию (при отсутствии решения Совет Научно-образовательного  комплекса, ограничивающего данное право);</a:t>
            </a:r>
            <a:endParaRPr lang="ru-RU" sz="1100" dirty="0"/>
          </a:p>
          <a:p>
            <a:pPr lvl="3"/>
            <a:r>
              <a:rPr lang="ru-RU" sz="1400" dirty="0"/>
              <a:t>на справедливую оценку своего интеллектуального и физического труда;</a:t>
            </a:r>
            <a:endParaRPr lang="ru-RU" sz="1100" dirty="0"/>
          </a:p>
          <a:p>
            <a:pPr lvl="3"/>
            <a:r>
              <a:rPr lang="ru-RU" sz="1400" dirty="0"/>
              <a:t>свободно переходить в класс общеобразовательной школы, соответствующий его возрасту (при этом ему гарантируются знания, необходимые для продолжения учебы в школе); </a:t>
            </a:r>
            <a:endParaRPr lang="ru-RU" sz="1100" dirty="0"/>
          </a:p>
          <a:p>
            <a:pPr lvl="3"/>
            <a:r>
              <a:rPr lang="ru-RU" sz="1400" dirty="0"/>
              <a:t>не подвергаться произвольному вмешательству в его личную жизнь, тайну его корреспонденции;</a:t>
            </a:r>
            <a:endParaRPr lang="ru-RU" sz="1100" dirty="0"/>
          </a:p>
          <a:p>
            <a:pPr lvl="3"/>
            <a:r>
              <a:rPr lang="ru-RU" sz="1400" dirty="0"/>
              <a:t>быть защищенным от актов насилия и жестокости, независимо, от кого это исходит;</a:t>
            </a:r>
            <a:endParaRPr lang="ru-RU" sz="1100" dirty="0"/>
          </a:p>
          <a:p>
            <a:pPr lvl="3"/>
            <a:r>
              <a:rPr lang="ru-RU" sz="1400" dirty="0"/>
              <a:t>досрочного окончания Научно-образовательного  комплекса при условии выполнения программы общего среднего (полного) образования;</a:t>
            </a:r>
            <a:endParaRPr lang="ru-RU" sz="1100" dirty="0"/>
          </a:p>
          <a:p>
            <a:pPr lvl="3"/>
            <a:r>
              <a:rPr lang="ru-RU" sz="1400" dirty="0"/>
              <a:t>при предъявлении.</a:t>
            </a:r>
            <a:endParaRPr lang="ru-RU" sz="1100" dirty="0"/>
          </a:p>
          <a:p>
            <a:pPr lvl="3"/>
            <a:r>
              <a:rPr lang="ru-RU" sz="1400" dirty="0"/>
              <a:t>иные права в соответствии с действующим законодательством</a:t>
            </a:r>
            <a:r>
              <a:rPr lang="ru-RU" sz="1400" dirty="0" smtClean="0"/>
              <a:t>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73931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x-none" sz="4000" b="1" i="1"/>
              <a:t>Обучающиеся обязаны</a:t>
            </a:r>
            <a:r>
              <a:rPr lang="x-none" sz="4000" b="1" i="1" smtClean="0"/>
              <a:t>:</a:t>
            </a:r>
            <a:endParaRPr lang="ru-RU" sz="4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1219200"/>
            <a:ext cx="7467600" cy="4906963"/>
          </a:xfrm>
        </p:spPr>
        <p:txBody>
          <a:bodyPr>
            <a:normAutofit fontScale="85000" lnSpcReduction="10000"/>
          </a:bodyPr>
          <a:lstStyle/>
          <a:p>
            <a:pPr lvl="3"/>
            <a:r>
              <a:rPr lang="ru-RU" dirty="0"/>
              <a:t>строго выполнять Устав Научно-образовательного  комплекса;</a:t>
            </a:r>
            <a:endParaRPr lang="ru-RU" sz="1400" dirty="0"/>
          </a:p>
          <a:p>
            <a:pPr lvl="3"/>
            <a:r>
              <a:rPr lang="ru-RU" dirty="0"/>
              <a:t>добросовестно учиться в полную меру своих способностей;</a:t>
            </a:r>
            <a:endParaRPr lang="ru-RU" sz="1400" dirty="0"/>
          </a:p>
          <a:p>
            <a:pPr lvl="3"/>
            <a:r>
              <a:rPr lang="ru-RU" dirty="0"/>
              <a:t>соблюдать нормы и правила коллективной жизни, подчиняться решениям Совета Научно-образовательного  комплекса;</a:t>
            </a:r>
            <a:endParaRPr lang="ru-RU" sz="1400" dirty="0"/>
          </a:p>
          <a:p>
            <a:pPr lvl="3"/>
            <a:r>
              <a:rPr lang="ru-RU" dirty="0"/>
              <a:t>носить форму одежды установленного образца;</a:t>
            </a:r>
            <a:endParaRPr lang="ru-RU" sz="1400" dirty="0"/>
          </a:p>
          <a:p>
            <a:pPr lvl="3"/>
            <a:r>
              <a:rPr lang="ru-RU" dirty="0"/>
              <a:t>бережно относиться к имуществу Научно-образовательного  комплекса;</a:t>
            </a:r>
            <a:endParaRPr lang="ru-RU" sz="1400" dirty="0"/>
          </a:p>
          <a:p>
            <a:pPr lvl="3"/>
            <a:r>
              <a:rPr lang="ru-RU" dirty="0"/>
              <a:t>уважать честь и достоинство других участников образовательного процесса и работников Научно-образовательного  комплекса;</a:t>
            </a:r>
            <a:endParaRPr lang="ru-RU" sz="1400" dirty="0"/>
          </a:p>
          <a:p>
            <a:pPr lvl="3"/>
            <a:r>
              <a:rPr lang="ru-RU" dirty="0"/>
              <a:t>выполнять требования работников Научно-образовательного  комплекса в части, описанной Уставом и правилами внутреннего трудового распорядка;</a:t>
            </a:r>
            <a:endParaRPr lang="ru-RU" sz="1400" dirty="0"/>
          </a:p>
          <a:p>
            <a:pPr lvl="3"/>
            <a:r>
              <a:rPr lang="ru-RU" dirty="0"/>
              <a:t>выполнять все требования преподавателя, связанные с учебной деятельностью, своевременно сдавать зачеты</a:t>
            </a:r>
            <a:r>
              <a:rPr lang="ru-RU" dirty="0" smtClean="0"/>
              <a:t>;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449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x-none" sz="4000" b="1" i="1"/>
              <a:t>Обучающиеся обязаны</a:t>
            </a:r>
            <a:r>
              <a:rPr lang="x-none" sz="4000" b="1" i="1" smtClean="0"/>
              <a:t>:</a:t>
            </a:r>
            <a:endParaRPr lang="ru-RU" sz="4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1219200"/>
            <a:ext cx="7467600" cy="4906963"/>
          </a:xfrm>
        </p:spPr>
        <p:txBody>
          <a:bodyPr>
            <a:normAutofit fontScale="85000" lnSpcReduction="10000"/>
          </a:bodyPr>
          <a:lstStyle/>
          <a:p>
            <a:pPr lvl="3"/>
            <a:r>
              <a:rPr lang="ru-RU" dirty="0" smtClean="0"/>
              <a:t>ликвидировать </a:t>
            </a:r>
            <a:r>
              <a:rPr lang="ru-RU" dirty="0"/>
              <a:t>академическую задолженность; </a:t>
            </a:r>
            <a:endParaRPr lang="ru-RU" sz="1400" dirty="0"/>
          </a:p>
          <a:p>
            <a:pPr lvl="3"/>
            <a:r>
              <a:rPr lang="ru-RU" dirty="0"/>
              <a:t>оказывать помощь в учебе обучающимся  младшим по возрасту, как на занятиях, так и во </a:t>
            </a:r>
            <a:r>
              <a:rPr lang="ru-RU" dirty="0" err="1"/>
              <a:t>внеучебное</a:t>
            </a:r>
            <a:r>
              <a:rPr lang="ru-RU" dirty="0"/>
              <a:t> время;</a:t>
            </a:r>
            <a:endParaRPr lang="ru-RU" sz="1400" dirty="0"/>
          </a:p>
          <a:p>
            <a:pPr lvl="3"/>
            <a:r>
              <a:rPr lang="ru-RU" dirty="0"/>
              <a:t>строго соблюдать правила пользования библиотечным фондом Научно-образовательного  комплекса;</a:t>
            </a:r>
            <a:endParaRPr lang="ru-RU" sz="1400" dirty="0"/>
          </a:p>
          <a:p>
            <a:pPr lvl="3"/>
            <a:r>
              <a:rPr lang="ru-RU" dirty="0"/>
              <a:t>не совершать действий, поступков, порочащих звание обучающегося в Научно-образовательном  комплексе, быть образцом поведения, как в Научно-образовательном  комплексе, так и за его пределами;</a:t>
            </a:r>
            <a:endParaRPr lang="ru-RU" sz="1400" dirty="0"/>
          </a:p>
          <a:p>
            <a:pPr lvl="3"/>
            <a:r>
              <a:rPr lang="ru-RU" dirty="0"/>
              <a:t>строго соблюдать культуру речи, не употреблять в речи нецензурных выражений, избегать использования жаргонных и сленговых слов;</a:t>
            </a:r>
            <a:endParaRPr lang="ru-RU" sz="1400" dirty="0"/>
          </a:p>
          <a:p>
            <a:pPr lvl="3"/>
            <a:r>
              <a:rPr lang="ru-RU" dirty="0"/>
              <a:t>не нарушать дисциплину как во время занятий, так и во внеурочное время;</a:t>
            </a:r>
            <a:endParaRPr lang="ru-RU" sz="1400" dirty="0"/>
          </a:p>
          <a:p>
            <a:pPr lvl="3"/>
            <a:r>
              <a:rPr lang="ru-RU" dirty="0"/>
              <a:t>отключать средства мобильной связи во время образовательного процесса и хранить вне поля зрения. </a:t>
            </a:r>
            <a:endParaRPr lang="ru-RU" sz="1400" dirty="0"/>
          </a:p>
          <a:p>
            <a:pPr lvl="3"/>
            <a:r>
              <a:rPr lang="ru-RU" dirty="0"/>
              <a:t>Другие обязанности определяются правилами поведения обучающихся.</a:t>
            </a:r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58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x-none" sz="2800" b="1" i="1"/>
              <a:t>Обучающимся в Научно-образовательном  комплексе запрещается</a:t>
            </a:r>
            <a:r>
              <a:rPr lang="x-none" sz="2800" b="1" i="1" smtClean="0"/>
              <a:t>:</a:t>
            </a:r>
            <a:endParaRPr lang="ru-RU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9800" y="1600200"/>
            <a:ext cx="6934200" cy="4525963"/>
          </a:xfrm>
        </p:spPr>
        <p:txBody>
          <a:bodyPr>
            <a:normAutofit fontScale="92500" lnSpcReduction="20000"/>
          </a:bodyPr>
          <a:lstStyle/>
          <a:p>
            <a:pPr lvl="3"/>
            <a:r>
              <a:rPr lang="ru-RU" dirty="0"/>
              <a:t>пропускать учебные занятия, опаздывать без уважительных причин;</a:t>
            </a:r>
            <a:endParaRPr lang="ru-RU" sz="1400" dirty="0"/>
          </a:p>
          <a:p>
            <a:pPr lvl="3"/>
            <a:r>
              <a:rPr lang="ru-RU" dirty="0"/>
              <a:t>совершать действия, нарушающие образовательный процесс;</a:t>
            </a:r>
            <a:endParaRPr lang="ru-RU" sz="1400" dirty="0"/>
          </a:p>
          <a:p>
            <a:pPr lvl="3"/>
            <a:r>
              <a:rPr lang="ru-RU" dirty="0"/>
              <a:t>оскорблять участников образовательного процесса и работников Научно-образовательного  комплекса;</a:t>
            </a:r>
            <a:endParaRPr lang="ru-RU" sz="1400" dirty="0"/>
          </a:p>
          <a:p>
            <a:pPr lvl="3"/>
            <a:r>
              <a:rPr lang="ru-RU" dirty="0"/>
              <a:t>сквернословить;</a:t>
            </a:r>
            <a:endParaRPr lang="ru-RU" sz="1400" dirty="0"/>
          </a:p>
          <a:p>
            <a:pPr lvl="3"/>
            <a:r>
              <a:rPr lang="ru-RU" dirty="0"/>
              <a:t>портить имущество и оборудование Научно-образовательного  комплекса;</a:t>
            </a:r>
            <a:endParaRPr lang="ru-RU" sz="1400" dirty="0"/>
          </a:p>
          <a:p>
            <a:pPr lvl="3"/>
            <a:r>
              <a:rPr lang="ru-RU" dirty="0"/>
              <a:t>приносить, передавать, использовать (употреблять) в Научно-образовательном  комплексе оружие, спиртные и спиртосодержащие напитки, табачные изделия, токсичные и наркотические вещества;</a:t>
            </a:r>
            <a:endParaRPr lang="ru-RU" sz="1400" dirty="0"/>
          </a:p>
          <a:p>
            <a:pPr lvl="3"/>
            <a:r>
              <a:rPr lang="ru-RU" dirty="0"/>
              <a:t>курить в помещении и на территории Научно-образовательного  комплекса;</a:t>
            </a:r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10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x-none" sz="2800" b="1" i="1"/>
              <a:t>Обучающимся в Научно-образовательном  комплексе запрещается</a:t>
            </a:r>
            <a:r>
              <a:rPr lang="x-none" sz="2800" b="1" i="1" smtClean="0"/>
              <a:t>:</a:t>
            </a:r>
            <a:endParaRPr lang="ru-RU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600200"/>
            <a:ext cx="7162800" cy="4525963"/>
          </a:xfrm>
        </p:spPr>
        <p:txBody>
          <a:bodyPr>
            <a:normAutofit lnSpcReduction="10000"/>
          </a:bodyPr>
          <a:lstStyle/>
          <a:p>
            <a:pPr lvl="3"/>
            <a:r>
              <a:rPr lang="ru-RU" dirty="0"/>
              <a:t>пропускать учебные занятия, опаздывать без уважительных причин;</a:t>
            </a:r>
            <a:endParaRPr lang="ru-RU" sz="1400" dirty="0"/>
          </a:p>
          <a:p>
            <a:pPr lvl="3"/>
            <a:r>
              <a:rPr lang="ru-RU" dirty="0"/>
              <a:t>совершать действия, нарушающие образовательный процесс;</a:t>
            </a:r>
            <a:endParaRPr lang="ru-RU" sz="1400" dirty="0"/>
          </a:p>
          <a:p>
            <a:pPr lvl="3"/>
            <a:r>
              <a:rPr lang="ru-RU" dirty="0"/>
              <a:t>оскорблять участников образовательного процесса и работников Научно-образовательного  комплекса;</a:t>
            </a:r>
            <a:endParaRPr lang="ru-RU" sz="1400" dirty="0"/>
          </a:p>
          <a:p>
            <a:pPr lvl="3"/>
            <a:r>
              <a:rPr lang="ru-RU" dirty="0"/>
              <a:t>сквернословить;</a:t>
            </a:r>
            <a:endParaRPr lang="ru-RU" sz="1400" dirty="0"/>
          </a:p>
          <a:p>
            <a:pPr lvl="3"/>
            <a:r>
              <a:rPr lang="ru-RU" dirty="0"/>
              <a:t>портить имущество и оборудование Научно-образовательного  комплекса;</a:t>
            </a:r>
            <a:endParaRPr lang="ru-RU" sz="1400" dirty="0"/>
          </a:p>
          <a:p>
            <a:pPr lvl="3"/>
            <a:r>
              <a:rPr lang="ru-RU" dirty="0"/>
              <a:t>приносить, передавать, использовать (употреблять) в Научно-образовательном  комплексе оружие, спиртные и спиртосодержащие напитки, табачные изделия, токсичные и наркотические вещества;</a:t>
            </a:r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01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7239000" cy="5616624"/>
          </a:xfrm>
        </p:spPr>
        <p:txBody>
          <a:bodyPr>
            <a:normAutofit/>
          </a:bodyPr>
          <a:lstStyle/>
          <a:p>
            <a:r>
              <a:rPr lang="ru-RU" sz="4800" b="1" i="1" dirty="0" smtClean="0"/>
              <a:t>Правила пользования сотовыми телефонами </a:t>
            </a:r>
            <a:br>
              <a:rPr lang="ru-RU" sz="4800" b="1" i="1" dirty="0" smtClean="0"/>
            </a:br>
            <a:r>
              <a:rPr lang="ru-RU" sz="4800" b="1" i="1" dirty="0" smtClean="0"/>
              <a:t>в НОК</a:t>
            </a:r>
            <a:endParaRPr lang="ru-RU" sz="4800" b="1" i="1" dirty="0"/>
          </a:p>
        </p:txBody>
      </p:sp>
    </p:spTree>
    <p:extLst>
      <p:ext uri="{BB962C8B-B14F-4D97-AF65-F5344CB8AC3E}">
        <p14:creationId xmlns:p14="http://schemas.microsoft.com/office/powerpoint/2010/main" val="208403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профилях в НОК</a:t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D:\Фотоальбомы\2017 год\РВГ 4\20170921_1051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04029"/>
            <a:ext cx="49784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39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/>
              <a:t>Об особенностях организации образовательного процесса в ходе </a:t>
            </a:r>
            <a:r>
              <a:rPr lang="ru-RU" sz="3600" dirty="0" err="1"/>
              <a:t>межвозрастного</a:t>
            </a:r>
            <a:r>
              <a:rPr lang="ru-RU" sz="3600" dirty="0"/>
              <a:t> взаимодействия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1591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211763"/>
          </a:xfrm>
        </p:spPr>
        <p:txBody>
          <a:bodyPr>
            <a:noAutofit/>
          </a:bodyPr>
          <a:lstStyle/>
          <a:p>
            <a:r>
              <a:rPr lang="ru-RU" sz="2400" dirty="0" smtClean="0"/>
              <a:t>5-6 классы: с углубленным изучением математики (РВГ-1, РВГ-2, РВГ-3) и </a:t>
            </a:r>
            <a:r>
              <a:rPr lang="ru-RU" sz="2400" dirty="0"/>
              <a:t>с углубленным изучением русского языка и </a:t>
            </a:r>
            <a:r>
              <a:rPr lang="ru-RU" sz="2400" dirty="0" smtClean="0"/>
              <a:t>литературы (РВГ-4, РВГ-5) </a:t>
            </a:r>
          </a:p>
          <a:p>
            <a:r>
              <a:rPr lang="ru-RU" sz="2400" dirty="0" smtClean="0"/>
              <a:t>7-9 классы: с углубленным изучением математики (ППГ-1, ППГ-2 и ПП-3), с углубленным изучением русского языка и литературы (ППГ-4,5,6), с углубленным изучением иностранных языков (ППГ-7)</a:t>
            </a:r>
          </a:p>
          <a:p>
            <a:r>
              <a:rPr lang="ru-RU" sz="2400" dirty="0" smtClean="0"/>
              <a:t>10-11 классы: две физико-математические, химико-биологическая, физико-химическая, экономическая, лингвистическая</a:t>
            </a:r>
          </a:p>
          <a:p>
            <a:endParaRPr lang="ru-RU" sz="2400" dirty="0"/>
          </a:p>
          <a:p>
            <a:pPr algn="ctr"/>
            <a:r>
              <a:rPr lang="ru-RU" sz="2400" dirty="0" smtClean="0"/>
              <a:t>ВНИМАНИЕ: </a:t>
            </a:r>
            <a:r>
              <a:rPr lang="ru-RU" sz="2400" b="1" dirty="0" smtClean="0"/>
              <a:t>Рейтинг!</a:t>
            </a:r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/>
              <a:t>К цели верным путем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65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14400"/>
            <a:ext cx="8686800" cy="5211763"/>
          </a:xfrm>
        </p:spPr>
        <p:txBody>
          <a:bodyPr>
            <a:normAutofit/>
          </a:bodyPr>
          <a:lstStyle/>
          <a:p>
            <a:r>
              <a:rPr lang="ru-RU" dirty="0" smtClean="0"/>
              <a:t>Углубленное изучение словесности.</a:t>
            </a:r>
          </a:p>
          <a:p>
            <a:r>
              <a:rPr lang="ru-RU" dirty="0" smtClean="0"/>
              <a:t>На 2 погружения больше.</a:t>
            </a:r>
          </a:p>
          <a:p>
            <a:r>
              <a:rPr lang="ru-RU" dirty="0" smtClean="0"/>
              <a:t>Потенциальные учащиеся гуманитарной группы или лингвистической 7-9, социально-гуманитарной </a:t>
            </a:r>
            <a:r>
              <a:rPr lang="ru-RU" dirty="0"/>
              <a:t>или </a:t>
            </a:r>
            <a:r>
              <a:rPr lang="ru-RU" dirty="0" smtClean="0"/>
              <a:t>лингвистической 10-11</a:t>
            </a:r>
          </a:p>
          <a:p>
            <a:r>
              <a:rPr lang="ru-RU" dirty="0" smtClean="0"/>
              <a:t>Работа на высокий результат по словесности</a:t>
            </a:r>
          </a:p>
          <a:p>
            <a:r>
              <a:rPr lang="ru-RU" dirty="0" smtClean="0"/>
              <a:t>100%-</a:t>
            </a:r>
            <a:r>
              <a:rPr lang="ru-RU" dirty="0" err="1" smtClean="0"/>
              <a:t>ное</a:t>
            </a:r>
            <a:r>
              <a:rPr lang="ru-RU" dirty="0" smtClean="0"/>
              <a:t> участие во всех олимпиадах и конкурсах по русскому языку и литературе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/>
              <a:t>Наша группа – гуманитарная!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70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/>
              <a:t>Состав гуманитарной группы РВГ(5-6) №4</a:t>
            </a:r>
            <a:endParaRPr lang="ru-RU" sz="3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ru-RU" dirty="0" smtClean="0"/>
              <a:t>Всего 30 человек</a:t>
            </a:r>
          </a:p>
          <a:p>
            <a:r>
              <a:rPr lang="ru-RU" dirty="0"/>
              <a:t>5-классников – 16</a:t>
            </a:r>
          </a:p>
          <a:p>
            <a:r>
              <a:rPr lang="ru-RU" dirty="0" smtClean="0"/>
              <a:t>6-классников – 14</a:t>
            </a:r>
          </a:p>
          <a:p>
            <a:r>
              <a:rPr lang="ru-RU" dirty="0" smtClean="0"/>
              <a:t>Девочек – 11+12</a:t>
            </a:r>
          </a:p>
          <a:p>
            <a:r>
              <a:rPr lang="ru-RU" dirty="0" smtClean="0"/>
              <a:t>Мальчиков – 5+2</a:t>
            </a:r>
            <a:endParaRPr lang="ru-RU" dirty="0"/>
          </a:p>
        </p:txBody>
      </p:sp>
      <p:pic>
        <p:nvPicPr>
          <p:cNvPr id="5122" name="Picture 2" descr="D:\Фотоальбомы\2017 год\РВГ 4\20170919_1155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42672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84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66800" y="838200"/>
            <a:ext cx="7620000" cy="441959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Оплата за питание – только через терминал на 1 этаже НОК</a:t>
            </a:r>
          </a:p>
          <a:p>
            <a:r>
              <a:rPr lang="ru-RU" dirty="0" smtClean="0"/>
              <a:t>Питание группой – после 3 урока (11.15)</a:t>
            </a:r>
          </a:p>
          <a:p>
            <a:r>
              <a:rPr lang="ru-RU" dirty="0" smtClean="0"/>
              <a:t>Питание остальных после     5 урока в столовой.</a:t>
            </a:r>
          </a:p>
          <a:p>
            <a:r>
              <a:rPr lang="ru-RU" dirty="0" smtClean="0"/>
              <a:t>Буфет </a:t>
            </a:r>
          </a:p>
          <a:p>
            <a:pPr marL="3948113" indent="-174625">
              <a:tabLst>
                <a:tab pos="3860800" algn="l"/>
              </a:tabLst>
            </a:pPr>
            <a:r>
              <a:rPr lang="ru-RU" dirty="0" smtClean="0"/>
              <a:t>Льготное питание (30 </a:t>
            </a:r>
            <a:r>
              <a:rPr lang="ru-RU" dirty="0" err="1" smtClean="0"/>
              <a:t>руб.в</a:t>
            </a:r>
            <a:r>
              <a:rPr lang="ru-RU" dirty="0" smtClean="0"/>
              <a:t> день, после 2 урока или с доплатой, вместе с группой – после 3 урока)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Организация питания в столовой НОК</a:t>
            </a:r>
            <a:endParaRPr lang="ru-RU" sz="3600" b="1" i="1" dirty="0"/>
          </a:p>
        </p:txBody>
      </p:sp>
      <p:pic>
        <p:nvPicPr>
          <p:cNvPr id="4098" name="Picture 2" descr="D:\Фотоальбомы\2017 год\РВГ 4\20170920_1122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8" y="3048000"/>
            <a:ext cx="325106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0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257799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Следите за балансом </a:t>
            </a:r>
            <a:r>
              <a:rPr lang="ru-RU" b="1" i="1" dirty="0" smtClean="0">
                <a:solidFill>
                  <a:srgbClr val="FF0000"/>
                </a:solidFill>
              </a:rPr>
              <a:t>карты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/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 smtClean="0"/>
              <a:t>Заявка в столовую подается с вечера, а утром в течение 1 урока корректируется, если </a:t>
            </a:r>
            <a:r>
              <a:rPr lang="ru-RU" b="1" i="1" smtClean="0"/>
              <a:t>ребенка нет в лицее.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32988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детки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3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43200" y="1371600"/>
            <a:ext cx="60960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sz="4400" dirty="0"/>
              <a:t>Выборы Родительского </a:t>
            </a:r>
            <a:r>
              <a:rPr lang="ru-RU" sz="4400" dirty="0" smtClean="0"/>
              <a:t>комитета </a:t>
            </a:r>
          </a:p>
          <a:p>
            <a:pPr marL="45720" indent="0">
              <a:buNone/>
            </a:pPr>
            <a:r>
              <a:rPr lang="ru-RU" sz="4400" dirty="0" smtClean="0"/>
              <a:t>  (Председатель и еще 2     </a:t>
            </a:r>
          </a:p>
          <a:p>
            <a:pPr marL="45720" indent="0">
              <a:buNone/>
            </a:pPr>
            <a:r>
              <a:rPr lang="ru-RU" sz="4400" dirty="0"/>
              <a:t> </a:t>
            </a:r>
            <a:r>
              <a:rPr lang="ru-RU" sz="4400" dirty="0" smtClean="0"/>
              <a:t> человека)</a:t>
            </a:r>
          </a:p>
          <a:p>
            <a:pPr marL="45720" indent="0">
              <a:buNone/>
            </a:pPr>
            <a:r>
              <a:rPr lang="ru-RU" sz="4400" b="1" i="1" dirty="0">
                <a:solidFill>
                  <a:srgbClr val="FF0000"/>
                </a:solidFill>
              </a:rPr>
              <a:t>Во вторник в 18.30 состоится заседание общешкольного родительского совета.</a:t>
            </a:r>
            <a:r>
              <a:rPr lang="ru-RU" sz="4400" dirty="0"/>
              <a:t> </a:t>
            </a:r>
            <a:endParaRPr lang="ru-RU" sz="4400" dirty="0" smtClean="0"/>
          </a:p>
          <a:p>
            <a:r>
              <a:rPr lang="ru-RU" sz="4400" dirty="0" smtClean="0"/>
              <a:t>Ответственные за месяц  </a:t>
            </a:r>
          </a:p>
          <a:p>
            <a:pPr marL="45720" indent="0">
              <a:buNone/>
            </a:pPr>
            <a:r>
              <a:rPr lang="ru-RU" sz="4400" dirty="0" smtClean="0"/>
              <a:t>  родители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/>
              <a:t>Сотрудничество</a:t>
            </a:r>
            <a:endParaRPr lang="ru-RU" sz="5400" b="1" i="1" dirty="0"/>
          </a:p>
        </p:txBody>
      </p:sp>
    </p:spTree>
    <p:extLst>
      <p:ext uri="{BB962C8B-B14F-4D97-AF65-F5344CB8AC3E}">
        <p14:creationId xmlns:p14="http://schemas.microsoft.com/office/powerpoint/2010/main" val="326664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43200" y="2743200"/>
            <a:ext cx="6096000" cy="3154363"/>
          </a:xfrm>
        </p:spPr>
        <p:txBody>
          <a:bodyPr>
            <a:normAutofit fontScale="85000" lnSpcReduction="20000"/>
          </a:bodyPr>
          <a:lstStyle/>
          <a:p>
            <a:r>
              <a:rPr lang="ru-RU" b="1" u="sng" dirty="0"/>
              <a:t>Сентябрь</a:t>
            </a:r>
            <a:endParaRPr lang="ru-RU" dirty="0"/>
          </a:p>
          <a:p>
            <a:r>
              <a:rPr lang="ru-RU" dirty="0" err="1"/>
              <a:t>Вильховая</a:t>
            </a:r>
            <a:r>
              <a:rPr lang="ru-RU" dirty="0"/>
              <a:t> Дарья: Анна Николаевна</a:t>
            </a:r>
          </a:p>
          <a:p>
            <a:r>
              <a:rPr lang="ru-RU" dirty="0"/>
              <a:t>Ульянова Маша: Инна Владимировна и Владимир Давыдович</a:t>
            </a:r>
          </a:p>
          <a:p>
            <a:r>
              <a:rPr lang="ru-RU" dirty="0"/>
              <a:t>Шадрина Вера: Мария Александровна и Павел Николаевич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i="1" dirty="0">
                <a:solidFill>
                  <a:srgbClr val="00B050"/>
                </a:solidFill>
              </a:rPr>
              <a:t>Ответственные за месяц </a:t>
            </a:r>
            <a:r>
              <a:rPr lang="ru-RU" sz="4800" b="1" i="1" dirty="0" smtClean="0">
                <a:solidFill>
                  <a:srgbClr val="00B050"/>
                </a:solidFill>
              </a:rPr>
              <a:t>  </a:t>
            </a:r>
            <a:r>
              <a:rPr lang="ru-RU" sz="4800" b="1" i="1" dirty="0">
                <a:solidFill>
                  <a:srgbClr val="00B050"/>
                </a:solidFill>
              </a:rPr>
              <a:t>родители</a:t>
            </a:r>
          </a:p>
        </p:txBody>
      </p:sp>
    </p:spTree>
    <p:extLst>
      <p:ext uri="{BB962C8B-B14F-4D97-AF65-F5344CB8AC3E}">
        <p14:creationId xmlns:p14="http://schemas.microsoft.com/office/powerpoint/2010/main" val="111164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143001"/>
            <a:ext cx="8407893" cy="3581400"/>
          </a:xfrm>
        </p:spPr>
        <p:txBody>
          <a:bodyPr numCol="2"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 smtClean="0"/>
              <a:t>ХОТЕЛКИ ДЕТЕЙ:</a:t>
            </a:r>
          </a:p>
          <a:p>
            <a:r>
              <a:rPr lang="ru-RU" sz="2400" dirty="0" smtClean="0"/>
              <a:t>Сауна -</a:t>
            </a:r>
          </a:p>
          <a:p>
            <a:r>
              <a:rPr lang="ru-RU" sz="2400" dirty="0" smtClean="0"/>
              <a:t>Боулинг</a:t>
            </a:r>
          </a:p>
          <a:p>
            <a:r>
              <a:rPr lang="ru-RU" sz="2400" dirty="0" err="1" smtClean="0"/>
              <a:t>Экзотариум</a:t>
            </a:r>
            <a:r>
              <a:rPr lang="ru-RU" sz="2400" dirty="0" smtClean="0"/>
              <a:t> +</a:t>
            </a:r>
          </a:p>
          <a:p>
            <a:r>
              <a:rPr lang="ru-RU" sz="2400" dirty="0" smtClean="0"/>
              <a:t>Кинотеатр</a:t>
            </a:r>
          </a:p>
          <a:p>
            <a:r>
              <a:rPr lang="ru-RU" sz="2400" dirty="0" err="1" smtClean="0"/>
              <a:t>Антикафе</a:t>
            </a:r>
            <a:endParaRPr lang="ru-RU" sz="2400" dirty="0" smtClean="0"/>
          </a:p>
          <a:p>
            <a:r>
              <a:rPr lang="ru-RU" sz="2400" dirty="0" smtClean="0"/>
              <a:t>В «Лосенок»</a:t>
            </a:r>
          </a:p>
          <a:p>
            <a:r>
              <a:rPr lang="ru-RU" sz="2400" dirty="0" smtClean="0"/>
              <a:t>В «Русь»</a:t>
            </a:r>
          </a:p>
          <a:p>
            <a:r>
              <a:rPr lang="ru-RU" sz="2400" dirty="0" smtClean="0"/>
              <a:t>Поход +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b="1" i="1" dirty="0" smtClean="0"/>
              <a:t>ДОБАВИМ:</a:t>
            </a:r>
          </a:p>
          <a:p>
            <a:r>
              <a:rPr lang="ru-RU" sz="2400" dirty="0" smtClean="0"/>
              <a:t>Картинная галерея +</a:t>
            </a:r>
          </a:p>
          <a:p>
            <a:r>
              <a:rPr lang="ru-RU" sz="2400" dirty="0" smtClean="0"/>
              <a:t>Музей</a:t>
            </a:r>
          </a:p>
          <a:p>
            <a:r>
              <a:rPr lang="ru-RU" sz="2400" dirty="0" smtClean="0"/>
              <a:t>Библиотека искусств</a:t>
            </a:r>
          </a:p>
          <a:p>
            <a:r>
              <a:rPr lang="ru-RU" sz="2400" dirty="0" smtClean="0"/>
              <a:t>Библиотека «</a:t>
            </a:r>
            <a:r>
              <a:rPr lang="ru-RU" sz="2400" dirty="0" err="1" smtClean="0"/>
              <a:t>Добродар</a:t>
            </a:r>
            <a:r>
              <a:rPr lang="ru-RU" sz="2400" dirty="0" smtClean="0"/>
              <a:t>»</a:t>
            </a:r>
          </a:p>
          <a:p>
            <a:r>
              <a:rPr lang="ru-RU" sz="2400" dirty="0" smtClean="0"/>
              <a:t>«Школа фольклора»</a:t>
            </a:r>
            <a:r>
              <a:rPr lang="ru-RU" sz="2400" dirty="0"/>
              <a:t> ГДК «Дружба» </a:t>
            </a:r>
            <a:r>
              <a:rPr lang="ru-RU" sz="2400" dirty="0" smtClean="0"/>
              <a:t>12.10.</a:t>
            </a:r>
            <a:endParaRPr lang="ru-RU" sz="2400" dirty="0"/>
          </a:p>
          <a:p>
            <a:endParaRPr lang="ru-RU" sz="2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Внеклассная работа в группе</a:t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D:\Фотоальбомы\2017 год\РВГ 4\20170922_1514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17145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Фотоальбомы\2017 год\РВГ 4\20170929_1511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91000"/>
            <a:ext cx="29464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Фотоальбомы\2017 год\РВГ 4\20170912_1619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5" r="12367"/>
          <a:stretch/>
        </p:blipFill>
        <p:spPr bwMode="auto">
          <a:xfrm>
            <a:off x="7435142" y="838200"/>
            <a:ext cx="1708857" cy="123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Фотоальбомы\2017 год\РВГ 4\20170912_1434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7" y="4724400"/>
            <a:ext cx="3217333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10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/>
              <a:t>Психологическая служба в НОК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29983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Учение во время общения</a:t>
            </a:r>
            <a:br>
              <a:rPr lang="ru-RU" dirty="0"/>
            </a:br>
            <a:endParaRPr lang="ru-RU" dirty="0"/>
          </a:p>
        </p:txBody>
      </p:sp>
      <p:pic>
        <p:nvPicPr>
          <p:cNvPr id="5123" name="Picture 3" descr="D:\Фотоальбомы\РВГ-3\1 сентября\P902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47725"/>
            <a:ext cx="7615238" cy="571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Фотоальбомы\РВГ-3\1 сентября\P902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880467"/>
            <a:ext cx="7970044" cy="597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Фотоальбомы\РВГ-3\1 сентября\P9020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847725"/>
            <a:ext cx="7772400" cy="582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5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19200" y="1447800"/>
            <a:ext cx="7772400" cy="4678363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Психолог: Татьяна Петровна </a:t>
            </a:r>
            <a:r>
              <a:rPr lang="ru-RU" sz="2800" b="1" i="1" dirty="0"/>
              <a:t>Черных </a:t>
            </a:r>
            <a:r>
              <a:rPr lang="ru-RU" sz="2800" b="1" i="1" dirty="0" smtClean="0"/>
              <a:t>309</a:t>
            </a:r>
          </a:p>
          <a:p>
            <a:r>
              <a:rPr lang="ru-RU" sz="2800" dirty="0" smtClean="0"/>
              <a:t>График работы: ПН – ЧТ 8.30-16.00</a:t>
            </a:r>
          </a:p>
          <a:p>
            <a:pPr marL="4572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ПТ 8.30-12.30.  СБ по договоренности</a:t>
            </a:r>
          </a:p>
          <a:p>
            <a:r>
              <a:rPr lang="ru-RU" sz="2800" dirty="0" smtClean="0"/>
              <a:t>Телефон приемной НОК: 5-70-33</a:t>
            </a:r>
          </a:p>
          <a:p>
            <a:r>
              <a:rPr lang="ru-RU" sz="2800" dirty="0" smtClean="0"/>
              <a:t>Конфиденциальность гарантируется</a:t>
            </a:r>
          </a:p>
          <a:p>
            <a:r>
              <a:rPr lang="ru-RU" sz="2800" b="1" i="1" dirty="0" smtClean="0"/>
              <a:t>Социальный педагог: Оксана </a:t>
            </a:r>
            <a:r>
              <a:rPr lang="ru-RU" sz="2800" b="1" i="1" dirty="0"/>
              <a:t>Викторовна </a:t>
            </a:r>
            <a:r>
              <a:rPr lang="ru-RU" sz="2800" b="1" i="1" dirty="0" err="1"/>
              <a:t>Почуева</a:t>
            </a:r>
            <a:r>
              <a:rPr lang="ru-RU" sz="2800" dirty="0"/>
              <a:t> 308</a:t>
            </a: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Социально-психологическая служба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86770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«Об отдельных мерах по защите детей от факторов, негативно влияющих на их физическое, интеллектуальное, психическое, духовное и нравственное развитие»</a:t>
            </a:r>
          </a:p>
          <a:p>
            <a:pPr marL="45720" indent="0" algn="ctr">
              <a:buNone/>
            </a:pPr>
            <a:r>
              <a:rPr lang="ru-RU" sz="3600" dirty="0" smtClean="0"/>
              <a:t>(Под протокол)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Ознакомление с Законом Иркутской области от 5 марта 2010 №7-03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0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525963"/>
          </a:xfrm>
        </p:spPr>
        <p:txBody>
          <a:bodyPr>
            <a:normAutofit fontScale="70000" lnSpcReduction="20000"/>
          </a:bodyPr>
          <a:lstStyle/>
          <a:p>
            <a:pPr algn="just" eaLnBrk="1" hangingPunct="1"/>
            <a:r>
              <a:rPr lang="ru-RU" altLang="ru-RU" sz="3600" b="1" dirty="0">
                <a:solidFill>
                  <a:srgbClr val="009900"/>
                </a:solidFill>
              </a:rPr>
              <a:t>обязанность </a:t>
            </a:r>
            <a:r>
              <a:rPr lang="ru-RU" altLang="ru-RU" sz="3600" dirty="0"/>
              <a:t>родителей (законных представителей) ребенка в случае болезни или иной уважительной причины, препятствующей посещению ребенком учебных занятий, в </a:t>
            </a:r>
            <a:r>
              <a:rPr lang="ru-RU" altLang="ru-RU" sz="3600" b="1" dirty="0">
                <a:solidFill>
                  <a:srgbClr val="009900"/>
                </a:solidFill>
              </a:rPr>
              <a:t>течение 3 часов</a:t>
            </a:r>
            <a:r>
              <a:rPr lang="ru-RU" altLang="ru-RU" sz="3600" b="1" dirty="0"/>
              <a:t> </a:t>
            </a:r>
            <a:r>
              <a:rPr lang="ru-RU" altLang="ru-RU" sz="3600" dirty="0"/>
              <a:t>первого дня неявки уведомить образовательное учреждение о пропуске ребенком учебных занятий с указанием причины и срока такого пропуска;</a:t>
            </a:r>
          </a:p>
          <a:p>
            <a:pPr algn="just" eaLnBrk="1" hangingPunct="1"/>
            <a:r>
              <a:rPr lang="ru-RU" altLang="ru-RU" sz="3600" dirty="0" smtClean="0"/>
              <a:t>Родители </a:t>
            </a:r>
            <a:r>
              <a:rPr lang="ru-RU" altLang="ru-RU" sz="3600" dirty="0"/>
              <a:t>(законные представители) ребенка несут ответственность за его воспитание, получение им общего образования в соответствии с федеральным законодательством.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Ознакомление с Законом Иркутской области от 5 марта 2010 №7-03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4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525963"/>
          </a:xfrm>
        </p:spPr>
        <p:txBody>
          <a:bodyPr>
            <a:normAutofit fontScale="92500" lnSpcReduction="20000"/>
          </a:bodyPr>
          <a:lstStyle/>
          <a:p>
            <a:pPr algn="just" eaLnBrk="1" hangingPunct="1"/>
            <a:r>
              <a:rPr lang="ru-RU" altLang="ru-RU" sz="2800" dirty="0"/>
              <a:t>Исключить нахождение детей в местах, включенных в установленном порядке в перечень мест, запрещенных для посещения детьми,</a:t>
            </a:r>
          </a:p>
          <a:p>
            <a:pPr eaLnBrk="1" hangingPunct="1"/>
            <a:endParaRPr lang="ru-RU" altLang="ru-RU" sz="2800" dirty="0"/>
          </a:p>
          <a:p>
            <a:pPr algn="just" eaLnBrk="1" hangingPunct="1"/>
            <a:r>
              <a:rPr lang="ru-RU" altLang="ru-RU" sz="2800" dirty="0"/>
              <a:t>Исключить  нахождение детей в местах, включенных в установленном порядке в перечень мест, запрещенных для посещения детьми в ночное время без сопровождения родителей (лиц, их заменяющих) или лиц, осуществляющих мероприятия с участием детей, -</a:t>
            </a:r>
          </a:p>
          <a:p>
            <a:pPr eaLnBrk="1" hangingPunct="1"/>
            <a:endParaRPr lang="ru-RU" alt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Ознакомление с Законом Иркутской области от 5 марта 2010 №7-03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06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dirty="0"/>
              <a:t>ночное время - с 22 до 06 часов местного времени в период с 1 октября по 31 марта; с 23 часов до 06 часов местного времени в период с 1 апреля по 30 сентября;</a:t>
            </a:r>
          </a:p>
          <a:p>
            <a:pPr eaLnBrk="1" hangingPunct="1"/>
            <a:endParaRPr lang="ru-RU" alt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Ознакомление с Законом Иркутской области от 5 марта 2010 №7-03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75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/>
              <a:t>ГКУ «Центр профилактики, реабилитации и коррекции» министерства образования Иркутской области в период с </a:t>
            </a:r>
            <a:r>
              <a:rPr lang="ru-RU" sz="2800" b="1" dirty="0"/>
              <a:t>25 по 30 сентября 2017г</a:t>
            </a:r>
            <a:r>
              <a:rPr lang="ru-RU" sz="2800" dirty="0"/>
              <a:t>. организует проведение единых областных  мероприятий </a:t>
            </a:r>
            <a:r>
              <a:rPr lang="ru-RU" sz="2800" dirty="0" smtClean="0"/>
              <a:t>по </a:t>
            </a:r>
            <a:r>
              <a:rPr lang="ru-RU" sz="2800" dirty="0"/>
              <a:t>профилактике жестокого обращения с детьми, суицидального поведения несовершеннолетних, конфликтов в семье. </a:t>
            </a:r>
          </a:p>
          <a:p>
            <a:r>
              <a:rPr lang="ru-RU" sz="2800" dirty="0"/>
              <a:t>	 </a:t>
            </a:r>
          </a:p>
          <a:p>
            <a:r>
              <a:rPr lang="ru-RU" sz="2800" dirty="0"/>
              <a:t> </a:t>
            </a:r>
          </a:p>
          <a:p>
            <a:r>
              <a:rPr lang="ru-RU" sz="2800" dirty="0"/>
              <a:t> </a:t>
            </a:r>
          </a:p>
          <a:p>
            <a:pPr eaLnBrk="1" hangingPunct="1"/>
            <a:endParaRPr lang="ru-RU" alt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Профилактические мероприятия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49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657600" y="1600200"/>
            <a:ext cx="50292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400" b="1" i="1" dirty="0"/>
              <a:t>«Наши дети — это наша старость. </a:t>
            </a:r>
          </a:p>
          <a:p>
            <a:pPr marL="0" indent="0">
              <a:buNone/>
            </a:pPr>
            <a:r>
              <a:rPr lang="ru-RU" sz="3400" b="1" i="1" dirty="0"/>
              <a:t>Правильное воспитание —</a:t>
            </a:r>
          </a:p>
          <a:p>
            <a:pPr marL="0" indent="0">
              <a:buNone/>
            </a:pPr>
            <a:r>
              <a:rPr lang="ru-RU" sz="3400" b="1" i="1" dirty="0"/>
              <a:t> это наша счастливая старость,</a:t>
            </a:r>
          </a:p>
          <a:p>
            <a:pPr marL="0" indent="0">
              <a:buNone/>
            </a:pPr>
            <a:r>
              <a:rPr lang="ru-RU" sz="3400" b="1" i="1" dirty="0"/>
              <a:t> плохое воспитание — </a:t>
            </a:r>
          </a:p>
          <a:p>
            <a:pPr marL="0" indent="0">
              <a:buNone/>
            </a:pPr>
            <a:r>
              <a:rPr lang="ru-RU" sz="3400" b="1" i="1" dirty="0"/>
              <a:t>это наше будущее горе, это наши слезы,</a:t>
            </a:r>
          </a:p>
          <a:p>
            <a:pPr marL="0" indent="0">
              <a:buNone/>
            </a:pPr>
            <a:r>
              <a:rPr lang="ru-RU" sz="3400" b="1" i="1" dirty="0"/>
              <a:t> это наша вина перед другими людьми,</a:t>
            </a:r>
          </a:p>
          <a:p>
            <a:pPr marL="0" indent="0">
              <a:buNone/>
            </a:pPr>
            <a:r>
              <a:rPr lang="ru-RU" sz="3400" b="1" i="1" dirty="0"/>
              <a:t> перед всей страной». </a:t>
            </a:r>
          </a:p>
          <a:p>
            <a:r>
              <a:rPr lang="ru-RU" sz="2800" dirty="0"/>
              <a:t>Макаренко А. С.</a:t>
            </a:r>
          </a:p>
          <a:p>
            <a:pPr eaLnBrk="1" hangingPunct="1"/>
            <a:endParaRPr lang="ru-RU" alt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Просмотр ролика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17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9900"/>
                </a:solidFill>
              </a:rPr>
              <a:t>Городской проект «Сетевой </a:t>
            </a:r>
            <a:r>
              <a:rPr lang="ru-RU" sz="3600" b="1" dirty="0" smtClean="0">
                <a:solidFill>
                  <a:srgbClr val="009900"/>
                </a:solidFill>
              </a:rPr>
              <a:t>вспомогательный комплекс </a:t>
            </a:r>
            <a:r>
              <a:rPr lang="ru-RU" sz="3600" b="1" dirty="0">
                <a:solidFill>
                  <a:srgbClr val="009900"/>
                </a:solidFill>
              </a:rPr>
              <a:t>«Родительская образовательная среда»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3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581400" y="1371600"/>
            <a:ext cx="50292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 i="1" dirty="0">
                <a:solidFill>
                  <a:srgbClr val="009900"/>
                </a:solidFill>
              </a:rPr>
              <a:t>Родительский комитет класса - это объединение родителей, деятельность которых направлена на всемерное содействие педагогическому коллективу учителей, работающих в классе, в организации сотрудничества семьи и школы. </a:t>
            </a:r>
            <a:endParaRPr lang="ru-RU" altLang="ru-RU" sz="2800" dirty="0">
              <a:solidFill>
                <a:srgbClr val="009900"/>
              </a:solidFill>
            </a:endParaRPr>
          </a:p>
        </p:txBody>
      </p:sp>
      <p:pic>
        <p:nvPicPr>
          <p:cNvPr id="6" name="Picture 2" descr="http://www.wvepto.org/yahoo_site_admin/assets/images/Meeting.263105617_st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07886"/>
            <a:ext cx="3187071" cy="240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13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/>
              <a:t>В целях экономии Вашего и моего личного времени реагировать на информационные </a:t>
            </a:r>
            <a:r>
              <a:rPr lang="en-US" sz="3600" dirty="0" err="1" smtClean="0"/>
              <a:t>sms</a:t>
            </a:r>
            <a:r>
              <a:rPr lang="en-US" sz="3600" dirty="0" smtClean="0"/>
              <a:t>-</a:t>
            </a:r>
            <a:r>
              <a:rPr lang="ru-RU" sz="3600" dirty="0" smtClean="0"/>
              <a:t>сообщения, а  звонить при необходимости до 19.00</a:t>
            </a:r>
          </a:p>
          <a:p>
            <a:r>
              <a:rPr lang="ru-RU" sz="3600" dirty="0" smtClean="0"/>
              <a:t>Сообщать о болезни, пропуске занятий с вечера-утра  по СМС, </a:t>
            </a:r>
            <a:r>
              <a:rPr lang="en-US" sz="3600" dirty="0" err="1" smtClean="0"/>
              <a:t>viber</a:t>
            </a:r>
            <a:r>
              <a:rPr lang="ru-RU" sz="3600" dirty="0"/>
              <a:t>.</a:t>
            </a:r>
            <a:endParaRPr lang="ru-RU" sz="3600" dirty="0" smtClean="0"/>
          </a:p>
          <a:p>
            <a:r>
              <a:rPr lang="ru-RU" sz="3600" dirty="0" smtClean="0"/>
              <a:t>При необходимости отвечать на СМС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Большая просьба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99789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00400" y="1600200"/>
            <a:ext cx="5486400" cy="4525963"/>
          </a:xfrm>
        </p:spPr>
        <p:txBody>
          <a:bodyPr>
            <a:noAutofit/>
          </a:bodyPr>
          <a:lstStyle/>
          <a:p>
            <a:r>
              <a:rPr lang="ru-RU" sz="6600" dirty="0" smtClean="0"/>
              <a:t>2-4</a:t>
            </a:r>
          </a:p>
          <a:p>
            <a:r>
              <a:rPr lang="ru-RU" sz="6600" dirty="0" smtClean="0"/>
              <a:t>5-6</a:t>
            </a:r>
          </a:p>
          <a:p>
            <a:r>
              <a:rPr lang="ru-RU" sz="6600" dirty="0" smtClean="0"/>
              <a:t>7-9</a:t>
            </a:r>
          </a:p>
          <a:p>
            <a:r>
              <a:rPr lang="ru-RU" sz="6600" dirty="0" smtClean="0"/>
              <a:t>10-11</a:t>
            </a:r>
            <a:endParaRPr lang="ru-RU" sz="6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Разновозрастность</a:t>
            </a:r>
            <a:r>
              <a:rPr lang="ru-RU" dirty="0"/>
              <a:t> в НОК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94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36576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Празднование Дня именинника в группе</a:t>
            </a:r>
          </a:p>
          <a:p>
            <a:r>
              <a:rPr lang="ru-RU" sz="3600" dirty="0" smtClean="0"/>
              <a:t>«Школа фольклора» в ГДК </a:t>
            </a:r>
            <a:r>
              <a:rPr lang="ru-RU" sz="3600" smtClean="0"/>
              <a:t>«Дружба» 10.10.2017 (Билет 150 р.)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Разное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62444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Фотоальбомы\2017 год\РВГ 4\20170904_0937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51857"/>
            <a:ext cx="8009467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17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05000" y="1600200"/>
            <a:ext cx="6781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6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Изучение модулей программы</a:t>
            </a:r>
            <a:endParaRPr lang="ru-RU" dirty="0"/>
          </a:p>
        </p:txBody>
      </p:sp>
      <p:pic>
        <p:nvPicPr>
          <p:cNvPr id="1027" name="Picture 3" descr="D:\Документы\чайник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6724650" cy="420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93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05000" y="1600200"/>
            <a:ext cx="6781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6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Изучение модулей программы</a:t>
            </a:r>
            <a:endParaRPr lang="ru-RU" dirty="0"/>
          </a:p>
        </p:txBody>
      </p:sp>
      <p:pic>
        <p:nvPicPr>
          <p:cNvPr id="1026" name="Picture 2" descr="D:\Документы\витаминк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2505"/>
          <a:stretch/>
        </p:blipFill>
        <p:spPr bwMode="auto">
          <a:xfrm>
            <a:off x="2177143" y="1695450"/>
            <a:ext cx="5878286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55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5800" y="838201"/>
            <a:ext cx="8305800" cy="4495799"/>
          </a:xfrm>
        </p:spPr>
        <p:txBody>
          <a:bodyPr>
            <a:normAutofit lnSpcReduction="10000"/>
          </a:bodyPr>
          <a:lstStyle/>
          <a:p>
            <a:r>
              <a:rPr lang="ru-RU" sz="2600" b="1" i="1" dirty="0" smtClean="0"/>
              <a:t>Словесность</a:t>
            </a:r>
            <a:r>
              <a:rPr lang="ru-RU" sz="2600" dirty="0" smtClean="0"/>
              <a:t> – 15 (Юлия Александровна Зуева )</a:t>
            </a:r>
          </a:p>
          <a:p>
            <a:r>
              <a:rPr lang="ru-RU" sz="2600" b="1" i="1" dirty="0" smtClean="0"/>
              <a:t>История</a:t>
            </a:r>
            <a:r>
              <a:rPr lang="ru-RU" sz="2600" dirty="0" smtClean="0"/>
              <a:t> – 3 (Елена </a:t>
            </a:r>
            <a:r>
              <a:rPr lang="ru-RU" sz="2600" dirty="0"/>
              <a:t>В</a:t>
            </a:r>
            <a:r>
              <a:rPr lang="ru-RU" sz="2600" dirty="0" smtClean="0"/>
              <a:t>ладимировна Зверева)</a:t>
            </a:r>
          </a:p>
          <a:p>
            <a:r>
              <a:rPr lang="ru-RU" sz="2600" b="1" i="1" dirty="0"/>
              <a:t>Обществознание</a:t>
            </a:r>
            <a:r>
              <a:rPr lang="ru-RU" sz="2600" dirty="0"/>
              <a:t> – </a:t>
            </a:r>
            <a:r>
              <a:rPr lang="ru-RU" sz="2600" dirty="0" smtClean="0"/>
              <a:t>1 </a:t>
            </a:r>
            <a:r>
              <a:rPr lang="ru-RU" sz="2600" dirty="0" smtClean="0"/>
              <a:t>(Зверева Елена </a:t>
            </a:r>
            <a:r>
              <a:rPr lang="ru-RU" sz="2600" dirty="0" err="1" smtClean="0"/>
              <a:t>владимировна</a:t>
            </a:r>
            <a:r>
              <a:rPr lang="ru-RU" sz="2600" dirty="0" smtClean="0"/>
              <a:t>)</a:t>
            </a:r>
            <a:endParaRPr lang="ru-RU" sz="2600" dirty="0"/>
          </a:p>
          <a:p>
            <a:r>
              <a:rPr lang="ru-RU" sz="2600" b="1" i="1" dirty="0"/>
              <a:t>Алгебра</a:t>
            </a:r>
            <a:r>
              <a:rPr lang="ru-RU" sz="2600" dirty="0"/>
              <a:t> – 8</a:t>
            </a:r>
            <a:r>
              <a:rPr lang="ru-RU" sz="2600" dirty="0" smtClean="0"/>
              <a:t> (Светлана Леонидовна Рощина)</a:t>
            </a:r>
          </a:p>
          <a:p>
            <a:r>
              <a:rPr lang="ru-RU" sz="2600" b="1" i="1" dirty="0" smtClean="0"/>
              <a:t>Геометрия</a:t>
            </a:r>
            <a:r>
              <a:rPr lang="ru-RU" sz="2600" dirty="0" smtClean="0"/>
              <a:t> – 1 </a:t>
            </a:r>
            <a:r>
              <a:rPr lang="ru-RU" sz="2600" dirty="0"/>
              <a:t>(Светлана Леонидовна Рощина)</a:t>
            </a:r>
          </a:p>
          <a:p>
            <a:r>
              <a:rPr lang="ru-RU" sz="2600" b="1" i="1" dirty="0" smtClean="0"/>
              <a:t>География</a:t>
            </a:r>
            <a:r>
              <a:rPr lang="ru-RU" sz="2600" dirty="0" smtClean="0"/>
              <a:t> </a:t>
            </a:r>
            <a:r>
              <a:rPr lang="ru-RU" sz="2600" dirty="0"/>
              <a:t>– 2 </a:t>
            </a:r>
            <a:r>
              <a:rPr lang="ru-RU" sz="2600" dirty="0" smtClean="0"/>
              <a:t>(Оксана Валерьевна Громова)</a:t>
            </a:r>
            <a:endParaRPr lang="ru-RU" sz="2600" dirty="0"/>
          </a:p>
          <a:p>
            <a:r>
              <a:rPr lang="ru-RU" sz="2600" b="1" i="1" dirty="0"/>
              <a:t>Биология</a:t>
            </a:r>
            <a:r>
              <a:rPr lang="ru-RU" sz="2600" dirty="0"/>
              <a:t> – 2 </a:t>
            </a:r>
            <a:r>
              <a:rPr lang="ru-RU" sz="2600" dirty="0" smtClean="0"/>
              <a:t>(Марина Николаевна Колесова )</a:t>
            </a:r>
            <a:endParaRPr lang="ru-RU" sz="2600" dirty="0"/>
          </a:p>
          <a:p>
            <a:r>
              <a:rPr lang="ru-RU" sz="2600" b="1" i="1" dirty="0" smtClean="0"/>
              <a:t>Естествознание</a:t>
            </a:r>
            <a:r>
              <a:rPr lang="ru-RU" sz="2600" dirty="0" smtClean="0"/>
              <a:t> – 2 (1 – </a:t>
            </a:r>
            <a:r>
              <a:rPr lang="ru-RU" sz="2600" b="1" i="1" dirty="0" smtClean="0"/>
              <a:t>физика</a:t>
            </a:r>
            <a:r>
              <a:rPr lang="ru-RU" sz="2600" dirty="0" smtClean="0"/>
              <a:t> Михаил Геннадьевич Медведев , 1 – </a:t>
            </a:r>
            <a:r>
              <a:rPr lang="ru-RU" sz="2600" b="1" i="1" dirty="0" smtClean="0"/>
              <a:t>химия</a:t>
            </a:r>
            <a:r>
              <a:rPr lang="ru-RU" sz="2600" dirty="0" smtClean="0"/>
              <a:t> Лариса Михайловна Колыванова)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Погружение в предмет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1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i="1" dirty="0" smtClean="0"/>
              <a:t>Английский язык </a:t>
            </a:r>
            <a:r>
              <a:rPr lang="ru-RU" sz="4000" dirty="0" smtClean="0"/>
              <a:t>– 3 часа в неделю ()</a:t>
            </a:r>
          </a:p>
          <a:p>
            <a:r>
              <a:rPr lang="ru-RU" sz="4000" b="1" i="1" dirty="0" smtClean="0"/>
              <a:t>Немецкий язык </a:t>
            </a:r>
            <a:r>
              <a:rPr lang="ru-RU" sz="4000" dirty="0" smtClean="0"/>
              <a:t>– 1 час в неделю (Лариса Александровна </a:t>
            </a:r>
            <a:r>
              <a:rPr lang="ru-RU" sz="4000" dirty="0" err="1" smtClean="0"/>
              <a:t>Стебенькова</a:t>
            </a:r>
            <a:r>
              <a:rPr lang="ru-RU" sz="4000" dirty="0" smtClean="0"/>
              <a:t>)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Дневное погружение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98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1937</Words>
  <Application>Microsoft Office PowerPoint</Application>
  <PresentationFormat>Экран (4:3)</PresentationFormat>
  <Paragraphs>261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Office Theme</vt:lpstr>
      <vt:lpstr> Родительское собрание</vt:lpstr>
      <vt:lpstr>Повестка:</vt:lpstr>
      <vt:lpstr>Об особенностях организации образовательного процесса в ходе межвозрастного взаимодействия </vt:lpstr>
      <vt:lpstr>Учение во время общения </vt:lpstr>
      <vt:lpstr>Разновозрастность в НОК </vt:lpstr>
      <vt:lpstr>Изучение модулей программы</vt:lpstr>
      <vt:lpstr>Изучение модулей программы</vt:lpstr>
      <vt:lpstr>Погружение в предмет </vt:lpstr>
      <vt:lpstr>Дневное погружение</vt:lpstr>
      <vt:lpstr>Предметы-разбавители</vt:lpstr>
      <vt:lpstr>зачеты</vt:lpstr>
      <vt:lpstr>Требования к словесности</vt:lpstr>
      <vt:lpstr>Расписание начала-конца уроков</vt:lpstr>
      <vt:lpstr>ФОРМА</vt:lpstr>
      <vt:lpstr>Сменная обувь</vt:lpstr>
      <vt:lpstr>ФОРМА</vt:lpstr>
      <vt:lpstr>ФОРМА</vt:lpstr>
      <vt:lpstr>ФОРМА</vt:lpstr>
      <vt:lpstr>Важна не оценка, а знания!</vt:lpstr>
      <vt:lpstr>Ознакомление с Уставом НОК (или напоминание) </vt:lpstr>
      <vt:lpstr>Раздел Права и обязанности участников образовательного процесса</vt:lpstr>
      <vt:lpstr>Обучающиеся имеют право:</vt:lpstr>
      <vt:lpstr>Обучающиеся имеют право:</vt:lpstr>
      <vt:lpstr>Обучающиеся обязаны:</vt:lpstr>
      <vt:lpstr>Обучающиеся обязаны:</vt:lpstr>
      <vt:lpstr>Обучающимся в Научно-образовательном  комплексе запрещается:</vt:lpstr>
      <vt:lpstr>Обучающимся в Научно-образовательном  комплексе запрещается:</vt:lpstr>
      <vt:lpstr>Правила пользования сотовыми телефонами  в НОК</vt:lpstr>
      <vt:lpstr>О профилях в НОК </vt:lpstr>
      <vt:lpstr>К цели верным путем</vt:lpstr>
      <vt:lpstr>Наша группа – гуманитарная!</vt:lpstr>
      <vt:lpstr>Состав гуманитарной группы РВГ(5-6) №4</vt:lpstr>
      <vt:lpstr>Организация питания в столовой НОК</vt:lpstr>
      <vt:lpstr>Следите за балансом карты  Заявка в столовую подается с вечера, а утром в течение 1 урока корректируется, если ребенка нет в лицее. </vt:lpstr>
      <vt:lpstr>Общие детки</vt:lpstr>
      <vt:lpstr>Сотрудничество</vt:lpstr>
      <vt:lpstr>Ответственные за месяц   родители</vt:lpstr>
      <vt:lpstr>Внеклассная работа в группе </vt:lpstr>
      <vt:lpstr>Психологическая служба в НОК</vt:lpstr>
      <vt:lpstr>Социально-психологическая служба</vt:lpstr>
      <vt:lpstr>Ознакомление с Законом Иркутской области от 5 марта 2010 №7-03</vt:lpstr>
      <vt:lpstr>Ознакомление с Законом Иркутской области от 5 марта 2010 №7-03</vt:lpstr>
      <vt:lpstr>Ознакомление с Законом Иркутской области от 5 марта 2010 №7-03</vt:lpstr>
      <vt:lpstr>Ознакомление с Законом Иркутской области от 5 марта 2010 №7-03</vt:lpstr>
      <vt:lpstr>Профилактические мероприятия</vt:lpstr>
      <vt:lpstr>Просмотр ролика</vt:lpstr>
      <vt:lpstr>Презентация PowerPoint</vt:lpstr>
      <vt:lpstr>Презентация PowerPoint</vt:lpstr>
      <vt:lpstr>Большая просьба</vt:lpstr>
      <vt:lpstr>Разное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Юлия</cp:lastModifiedBy>
  <cp:revision>30</cp:revision>
  <dcterms:created xsi:type="dcterms:W3CDTF">2013-10-20T14:54:06Z</dcterms:created>
  <dcterms:modified xsi:type="dcterms:W3CDTF">2018-04-29T16:57:18Z</dcterms:modified>
</cp:coreProperties>
</file>