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1" r:id="rId3"/>
    <p:sldId id="272" r:id="rId4"/>
    <p:sldId id="284" r:id="rId5"/>
    <p:sldId id="297" r:id="rId6"/>
    <p:sldId id="289" r:id="rId7"/>
    <p:sldId id="298" r:id="rId8"/>
    <p:sldId id="287" r:id="rId9"/>
    <p:sldId id="288" r:id="rId10"/>
    <p:sldId id="290" r:id="rId11"/>
    <p:sldId id="301" r:id="rId12"/>
    <p:sldId id="302" r:id="rId13"/>
    <p:sldId id="299" r:id="rId14"/>
    <p:sldId id="300" r:id="rId15"/>
    <p:sldId id="303" r:id="rId16"/>
    <p:sldId id="304" r:id="rId17"/>
    <p:sldId id="293" r:id="rId18"/>
    <p:sldId id="286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790"/>
    <a:srgbClr val="3B4A4B"/>
    <a:srgbClr val="73CBCF"/>
    <a:srgbClr val="86CF3D"/>
    <a:srgbClr val="E42C58"/>
    <a:srgbClr val="E5863F"/>
    <a:srgbClr val="E3B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40" autoAdjust="0"/>
  </p:normalViewPr>
  <p:slideViewPr>
    <p:cSldViewPr>
      <p:cViewPr varScale="1">
        <p:scale>
          <a:sx n="112" d="100"/>
          <a:sy n="112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8228C4-BCED-444D-9709-E8BB5100070E}" type="datetimeFigureOut">
              <a:rPr lang="zh-CN" altLang="en-US"/>
              <a:pPr>
                <a:defRPr/>
              </a:pPr>
              <a:t>2017/10/26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667A42-FCAA-44BD-8AA5-CCB3242204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658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18D999-ABAE-438C-AE70-30F6985476C6}" type="datetimeFigureOut">
              <a:rPr lang="zh-CN" altLang="en-US"/>
              <a:pPr>
                <a:defRPr/>
              </a:pPr>
              <a:t>2017/10/26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411A57-94DF-480D-A6D9-ECFD4EA5C8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42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7D8E6F-809D-4354-9A6F-9F36DE8F99A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06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返校1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BAE0-747C-4548-99EF-0EB67A623058}" type="datetimeFigureOut">
              <a:rPr lang="zh-CN" altLang="en-US"/>
              <a:pPr>
                <a:defRPr/>
              </a:pPr>
              <a:t>2017/10/26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5417-C6E1-487A-BE40-01C90B67DD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44B1-81E7-48C6-B2C7-D7B3987A19CD}" type="datetimeFigureOut">
              <a:rPr lang="zh-CN" altLang="en-US"/>
              <a:pPr>
                <a:defRPr/>
              </a:pPr>
              <a:t>2017/10/26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46B3-5BD6-4EB4-8D74-726377C6F9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3B2E-0DCA-4119-9FC7-8224A84E2351}" type="datetimeFigureOut">
              <a:rPr lang="zh-CN" altLang="en-US"/>
              <a:pPr>
                <a:defRPr/>
              </a:pPr>
              <a:t>2017/10/26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8EDF-0063-4366-A89C-5830A568EE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AC8A-A9D9-43A4-BA71-5542B3D3B566}" type="datetimeFigureOut">
              <a:rPr lang="zh-CN" altLang="en-US"/>
              <a:pPr>
                <a:defRPr/>
              </a:pPr>
              <a:t>2017/10/26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CD8F-D30D-4E2D-98CC-79EA587D28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广告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B674-3DFB-4C66-831E-BD6B2602A131}" type="datetimeFigureOut">
              <a:rPr lang="zh-CN" altLang="en-US"/>
              <a:pPr>
                <a:defRPr/>
              </a:pPr>
              <a:t>2017/10/26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B618-FAA0-4B8F-8049-0FA86A7857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DDC1-35B2-43F6-A32C-C8687B2F83F4}" type="datetimeFigureOut">
              <a:rPr lang="zh-CN" altLang="en-US"/>
              <a:pPr>
                <a:defRPr/>
              </a:pPr>
              <a:t>2017/10/26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8A2C-2DF4-47A8-86AF-A2C9A66198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517F-E30F-467D-9D8F-9EC87F1A6600}" type="datetimeFigureOut">
              <a:rPr lang="zh-CN" altLang="en-US"/>
              <a:pPr>
                <a:defRPr/>
              </a:pPr>
              <a:t>2017/10/26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B3F7-ABED-458D-B433-A226DAA119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84CE-1AEC-4035-B269-B57AC6461534}" type="datetimeFigureOut">
              <a:rPr lang="zh-CN" altLang="en-US"/>
              <a:pPr>
                <a:defRPr/>
              </a:pPr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894D-3FAC-4865-8314-5F8B2CE5A2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5711-AC14-43CB-8BD8-AA3842341B27}" type="datetimeFigureOut">
              <a:rPr lang="zh-CN" altLang="en-US"/>
              <a:pPr>
                <a:defRPr/>
              </a:pPr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9304-0F48-4C3F-BB7A-765D32B092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6" descr="bs_0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7"/>
          <p:cNvSpPr/>
          <p:nvPr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8"/>
          <p:cNvSpPr/>
          <p:nvPr/>
        </p:nvSpPr>
        <p:spPr>
          <a:xfrm>
            <a:off x="4572000" y="3500438"/>
            <a:ext cx="1677988" cy="12795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9" descr="未标题-1_1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bs_0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sb_06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7" descr="返校2_0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421481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3"/>
          <p:cNvGrpSpPr>
            <a:grpSpLocks/>
          </p:cNvGrpSpPr>
          <p:nvPr/>
        </p:nvGrpSpPr>
        <p:grpSpPr bwMode="auto">
          <a:xfrm>
            <a:off x="6572250" y="3159125"/>
            <a:ext cx="3000375" cy="1779588"/>
            <a:chOff x="6572264" y="3159625"/>
            <a:chExt cx="3000396" cy="1779455"/>
          </a:xfrm>
        </p:grpSpPr>
        <p:sp>
          <p:nvSpPr>
            <p:cNvPr id="7" name="矩形 9"/>
            <p:cNvSpPr/>
            <p:nvPr/>
          </p:nvSpPr>
          <p:spPr>
            <a:xfrm>
              <a:off x="6929455" y="3159625"/>
              <a:ext cx="228601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B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A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K</a:t>
              </a:r>
              <a:endParaRPr lang="zh-CN" altLang="en-US" sz="440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8" name="矩形 10"/>
            <p:cNvSpPr/>
            <p:nvPr/>
          </p:nvSpPr>
          <p:spPr>
            <a:xfrm>
              <a:off x="7358083" y="3659651"/>
              <a:ext cx="1285884" cy="7698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T</a:t>
              </a: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endParaRPr lang="zh-CN" altLang="en-US" sz="44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  <p:sp>
          <p:nvSpPr>
            <p:cNvPr id="9" name="矩形 11"/>
            <p:cNvSpPr/>
            <p:nvPr/>
          </p:nvSpPr>
          <p:spPr>
            <a:xfrm>
              <a:off x="6572264" y="4169200"/>
              <a:ext cx="300039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S</a:t>
              </a:r>
              <a:r>
                <a:rPr lang="en-US" altLang="zh-CN" sz="440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C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H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O</a:t>
              </a: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  <a:cs typeface="+mn-cs"/>
                </a:rPr>
                <a:t>L</a:t>
              </a:r>
              <a:endParaRPr lang="zh-CN" altLang="en-US" sz="440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/>
          <p:cNvSpPr/>
          <p:nvPr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9"/>
          <p:cNvSpPr/>
          <p:nvPr/>
        </p:nvSpPr>
        <p:spPr>
          <a:xfrm>
            <a:off x="5357813" y="3857625"/>
            <a:ext cx="1428750" cy="10890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2" descr="sb_06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72375" y="4929188"/>
            <a:ext cx="11445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5" descr="未标题-1_1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6" descr="sb_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4357688"/>
            <a:ext cx="1568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9" descr="bs_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14438"/>
            <a:ext cx="11699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0" descr="bs_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4613" y="4878388"/>
            <a:ext cx="9493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sb_06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188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返校2_03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75" y="107156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返校1_0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63" y="571500"/>
            <a:ext cx="2011362" cy="132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9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14" descr="{DF512866-3CB9-4A0D-A54D-82A1C76D83BE}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4" descr="{DF512866-3CB9-4A0D-A54D-82A1C76D83BE}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379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B3937-6614-44C9-AB69-29F2C34C9FBE}" type="datetimeFigureOut">
              <a:rPr lang="zh-CN" altLang="en-US"/>
              <a:pPr>
                <a:defRPr/>
              </a:pPr>
              <a:t>2017/10/26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E88B9C-2B2A-43CD-81EC-1C42BCE0A4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66" r:id="rId15"/>
    <p:sldLayoutId id="2147483665" r:id="rId16"/>
    <p:sldLayoutId id="2147483664" r:id="rId17"/>
    <p:sldLayoutId id="2147483663" r:id="rId18"/>
  </p:sldLayoutIdLst>
  <p:transition spd="med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cs typeface="宋体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extBox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8" y="476672"/>
            <a:ext cx="8474075" cy="138864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504" y="1865313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Bookman Old Style" panose="02050604050505020204" pitchFamily="18" charset="0"/>
              </a:rPr>
              <a:t>ДОМАШНЕЕ ЗАДАНИЕ. КАК НАУЧИТЬ РЕБЁНКА</a:t>
            </a:r>
          </a:p>
          <a:p>
            <a:pPr algn="ctr"/>
            <a:r>
              <a:rPr lang="ru-RU" sz="3600" i="1" dirty="0" smtClean="0">
                <a:latin typeface="Bookman Old Style" panose="02050604050505020204" pitchFamily="18" charset="0"/>
              </a:rPr>
              <a:t>СТАТЬ САМОСТОЯТЕЛЬНЫМ.</a:t>
            </a:r>
            <a:endParaRPr lang="ru-RU" sz="3600" i="1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459146"/>
            <a:ext cx="2274005" cy="237764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51520" y="0"/>
            <a:ext cx="5904656" cy="501662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Bookman Old Style" panose="02050604050505020204" pitchFamily="18" charset="0"/>
              </a:rPr>
              <a:t>Сначала устные предметы – правила, а потом письменные. </a:t>
            </a:r>
            <a:endParaRPr lang="ru-RU" i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Bookman Old Style" panose="02050604050505020204" pitchFamily="18" charset="0"/>
              </a:rPr>
              <a:t>Трудные</a:t>
            </a:r>
            <a:r>
              <a:rPr lang="ru-RU" i="1" dirty="0">
                <a:latin typeface="Bookman Old Style" panose="02050604050505020204" pitchFamily="18" charset="0"/>
              </a:rPr>
              <a:t>, потом </a:t>
            </a:r>
            <a:r>
              <a:rPr lang="ru-RU" i="1" dirty="0" smtClean="0">
                <a:latin typeface="Bookman Old Style" panose="02050604050505020204" pitchFamily="18" charset="0"/>
              </a:rPr>
              <a:t>легкие.</a:t>
            </a:r>
            <a:endParaRPr lang="ru-RU" i="1" dirty="0"/>
          </a:p>
          <a:p>
            <a:r>
              <a:rPr lang="ru-RU" i="1" dirty="0"/>
              <a:t>Лучше выполнить задание один раз, но качественно.</a:t>
            </a:r>
          </a:p>
          <a:p>
            <a:r>
              <a:rPr lang="ru-RU" i="1" dirty="0"/>
              <a:t>Через каждые 20 минут (30 - 40 минут для 3 - 4 класса) занятий нужны 10 - 15 минут перерыва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581128"/>
            <a:ext cx="227400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227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51520" y="476672"/>
            <a:ext cx="6552728" cy="1785937"/>
          </a:xfrm>
        </p:spPr>
        <p:txBody>
          <a:bodyPr/>
          <a:lstStyle/>
          <a:p>
            <a:r>
              <a:rPr lang="ru-RU" i="1" dirty="0" smtClean="0"/>
              <a:t> </a:t>
            </a:r>
            <a:r>
              <a:rPr lang="ru-RU" i="1" dirty="0"/>
              <a:t>Оптимальным является время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с </a:t>
            </a:r>
            <a:r>
              <a:rPr lang="ru-RU" i="1" dirty="0"/>
              <a:t>16 до 18 </a:t>
            </a:r>
            <a:r>
              <a:rPr lang="ru-RU" i="1" dirty="0" smtClean="0"/>
              <a:t>часов</a:t>
            </a:r>
            <a:endParaRPr lang="ru-RU" i="1" dirty="0"/>
          </a:p>
          <a:p>
            <a:r>
              <a:rPr lang="ru-RU" i="1" dirty="0"/>
              <a:t>Во время письма следует делать перерыв, выполняя </a:t>
            </a:r>
            <a:r>
              <a:rPr lang="ru-RU" i="1" dirty="0" smtClean="0"/>
              <a:t>физминутки</a:t>
            </a:r>
            <a:endParaRPr lang="ru-RU" i="1" dirty="0"/>
          </a:p>
          <a:p>
            <a:r>
              <a:rPr lang="ru-RU" i="1" dirty="0"/>
              <a:t> Логично сначала прочитать правило, данное на странице учебника, а затем перейти к выполнению упражнения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463462"/>
            <a:ext cx="227400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63160"/>
      </p:ext>
    </p:extLst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76" y="476672"/>
            <a:ext cx="6192688" cy="1737869"/>
          </a:xfrm>
        </p:spPr>
        <p:txBody>
          <a:bodyPr/>
          <a:lstStyle/>
          <a:p>
            <a:r>
              <a:rPr lang="ru-RU" sz="2400" i="1" dirty="0">
                <a:latin typeface="Bookman Old Style" panose="02050604050505020204" pitchFamily="18" charset="0"/>
              </a:rPr>
              <a:t>Уйдите из комнаты, пока он выполняет задание, не стойте за его спиной. Не сердитесь на своего ребёнка и не злите его.</a:t>
            </a:r>
          </a:p>
          <a:p>
            <a:r>
              <a:rPr lang="ru-RU" sz="2400" i="1" dirty="0" smtClean="0">
                <a:latin typeface="Bookman Old Style" panose="02050604050505020204" pitchFamily="18" charset="0"/>
              </a:rPr>
              <a:t>Обязательно </a:t>
            </a:r>
            <a:r>
              <a:rPr lang="ru-RU" sz="2400" i="1" dirty="0">
                <a:latin typeface="Bookman Old Style" panose="02050604050505020204" pitchFamily="18" charset="0"/>
              </a:rPr>
              <a:t>читайте на ночь книжки с ребёнком вслух по очереди</a:t>
            </a:r>
          </a:p>
          <a:p>
            <a:r>
              <a:rPr lang="ru-RU" sz="2400" i="1" dirty="0" smtClean="0">
                <a:latin typeface="Bookman Old Style" panose="02050604050505020204" pitchFamily="18" charset="0"/>
              </a:rPr>
              <a:t> </a:t>
            </a:r>
            <a:r>
              <a:rPr lang="ru-RU" sz="2400" i="1" dirty="0">
                <a:latin typeface="Bookman Old Style" panose="02050604050505020204" pitchFamily="18" charset="0"/>
              </a:rPr>
              <a:t>Важно следить за тем, чтобы дети   сохраняли правильную рабочую позу, а в комнате, где занимается ребенок, было достаточная освещённость</a:t>
            </a:r>
          </a:p>
          <a:p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514262"/>
            <a:ext cx="227400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41569"/>
      </p:ext>
    </p:extLst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7504" y="0"/>
            <a:ext cx="5785296" cy="134421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ЧТО СЛЕДУЕТ, И ЧЕГО НЕ СЛЕДУЕТ ДЕЛАТЬ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РОДИТЕЛЯМ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ru-RU" sz="1800" i="1" dirty="0">
                <a:latin typeface="Bookman Old Style" panose="02050604050505020204" pitchFamily="18" charset="0"/>
              </a:rPr>
              <a:t>Проверь,  правильно ли организовано рабочее место</a:t>
            </a:r>
          </a:p>
          <a:p>
            <a:r>
              <a:rPr lang="ru-RU" sz="1800" i="1" dirty="0">
                <a:latin typeface="Bookman Old Style" panose="02050604050505020204" pitchFamily="18" charset="0"/>
              </a:rPr>
              <a:t>Всё должно быть на своих местах </a:t>
            </a:r>
          </a:p>
          <a:p>
            <a:r>
              <a:rPr lang="ru-RU" sz="1800" i="1" dirty="0">
                <a:latin typeface="Bookman Old Style" panose="02050604050505020204" pitchFamily="18" charset="0"/>
              </a:rPr>
              <a:t>Посидите со своим ребёнком на первых порах выполнения д/з. От того, насколько спокойными  будут его первые шаги, зависит его будущие школьные успехи.</a:t>
            </a:r>
          </a:p>
          <a:p>
            <a:r>
              <a:rPr lang="ru-RU" sz="1800" i="1" dirty="0">
                <a:latin typeface="Bookman Old Style" panose="02050604050505020204" pitchFamily="18" charset="0"/>
              </a:rPr>
              <a:t>Сформировать привычку делать уроки. Напоминайте об уроках без криков, будьте терпеливы.</a:t>
            </a:r>
          </a:p>
          <a:p>
            <a:r>
              <a:rPr lang="ru-RU" sz="1800" i="1" dirty="0">
                <a:latin typeface="Bookman Old Style" panose="02050604050505020204" pitchFamily="18" charset="0"/>
              </a:rPr>
              <a:t>Оформите красиво рабочее место. Стол, лампа, расписание,  стихии пожелания школьнику, таблицы учебные.</a:t>
            </a:r>
          </a:p>
          <a:p>
            <a:r>
              <a:rPr lang="ru-RU" sz="1800" i="1" dirty="0">
                <a:latin typeface="Bookman Old Style" panose="02050604050505020204" pitchFamily="18" charset="0"/>
              </a:rPr>
              <a:t>Учите выполнять уроки только в этом рабочем уголке.</a:t>
            </a:r>
          </a:p>
          <a:p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856803"/>
            <a:ext cx="1913965" cy="20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70218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5007383"/>
            <a:ext cx="1769949" cy="18506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6444208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67509"/>
      </p:ext>
    </p:extLst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344" y="476672"/>
            <a:ext cx="6768752" cy="1785937"/>
          </a:xfrm>
        </p:spPr>
        <p:txBody>
          <a:bodyPr/>
          <a:lstStyle/>
          <a:p>
            <a:r>
              <a:rPr lang="ru-RU" i="1" dirty="0"/>
              <a:t>Если ребёнок ослаблен, часто болеет, имеет слабую нервную систему, то для него лучшим отдыхом будет 1,5-часовой дневной сон. </a:t>
            </a:r>
          </a:p>
          <a:p>
            <a:r>
              <a:rPr lang="ru-RU" i="1" dirty="0" smtClean="0"/>
              <a:t>Не </a:t>
            </a:r>
            <a:r>
              <a:rPr lang="ru-RU" i="1" dirty="0"/>
              <a:t>отвечайте ни на один вопрос, пока задание не будет выполнено до конца, посмотрите, есть ли оплошности, предложите поискать их самому.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5132765"/>
            <a:ext cx="1650032" cy="17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3489"/>
      </p:ext>
    </p:extLst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00" y="-18628"/>
            <a:ext cx="6372200" cy="1320229"/>
          </a:xfrm>
        </p:spPr>
        <p:txBody>
          <a:bodyPr/>
          <a:lstStyle/>
          <a:p>
            <a:r>
              <a:rPr lang="ru-RU" sz="2800" i="1" dirty="0">
                <a:latin typeface="Bookman Old Style" panose="02050604050505020204" pitchFamily="18" charset="0"/>
              </a:rPr>
              <a:t>Самостоятельный ребёнок – отлично, но родительский контроль должен быть ежедневным. </a:t>
            </a:r>
          </a:p>
          <a:p>
            <a:r>
              <a:rPr lang="ru-RU" sz="2800" i="1" dirty="0">
                <a:latin typeface="Bookman Old Style" panose="02050604050505020204" pitchFamily="18" charset="0"/>
              </a:rPr>
              <a:t>Поддержите ребёнка в его желании стать школьником и добиться успеха.</a:t>
            </a:r>
          </a:p>
          <a:p>
            <a:r>
              <a:rPr lang="ru-RU" sz="2800" i="1" dirty="0">
                <a:latin typeface="Bookman Old Style" panose="02050604050505020204" pitchFamily="18" charset="0"/>
              </a:rPr>
              <a:t> Будьте искренне заинтересованы в его школьных делах и заботах. </a:t>
            </a:r>
          </a:p>
          <a:p>
            <a:r>
              <a:rPr lang="ru-RU" sz="2800" i="1" dirty="0">
                <a:latin typeface="Bookman Old Style" panose="02050604050505020204" pitchFamily="18" charset="0"/>
              </a:rPr>
              <a:t>Дайте ребёнку почувствовать значимость своей деятельности </a:t>
            </a:r>
          </a:p>
          <a:p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056418"/>
            <a:ext cx="1723051" cy="180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35510"/>
      </p:ext>
    </p:extLst>
  </p:cSld>
  <p:clrMapOvr>
    <a:masterClrMapping/>
  </p:clrMapOvr>
  <p:transition spd="med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6266" y="188640"/>
            <a:ext cx="5904656" cy="321642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latin typeface="Bookman Old Style" panose="02050604050505020204" pitchFamily="18" charset="0"/>
              </a:rPr>
              <a:t>Памятка «Хотите, чтобы Ваш ребёнок ходил в школу с удовольствием?»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   1. Не говорите о школе плохо, не критикуйте учителей в присутствии детей.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   2. Не спешите обвинять учителя в отсутствии индивидуального подхода.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   3. В случае конфликтной ситуации в школе постарайтесь устранить её, не обсуждая все подробности с ребёнком.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   4. Следите, чтобы Ваш ребёнок вовремя ложился спать. </a:t>
            </a:r>
            <a:r>
              <a:rPr lang="ru-RU" sz="1400" dirty="0" smtClean="0">
                <a:latin typeface="Bookman Old Style" panose="02050604050505020204" pitchFamily="18" charset="0"/>
              </a:rPr>
              <a:t>Не выспавшийся </a:t>
            </a:r>
            <a:r>
              <a:rPr lang="ru-RU" sz="1400" dirty="0">
                <a:latin typeface="Bookman Old Style" panose="02050604050505020204" pitchFamily="18" charset="0"/>
              </a:rPr>
              <a:t>ребёнок – грустное зрелище.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   5. Пусть Ваш ребёнок видит, что Вы интересуетесь его заданиями, книгами, которые он приносит из школы.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   6. Читайте сами, пусть ребёнок видит, что свободное время вы проводите за книгами, а не только у телевизора.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   7. Учите ребёнка выражать мысли письменно: обменивайтесь с ним записками, пишите вместе письма.  Если ребёнок рассказал Вам о событии, которое произвело на него впечатление, то предложите ему записать этот рассказ, а вечером прочитать всем членам семьи.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  8. Принимайте участие в жизни класса и школы. Ребёнку приятно, если его школа станет частью Вашей  жизни.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012" y="5135041"/>
            <a:ext cx="1639820" cy="1714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869160"/>
            <a:ext cx="1388674" cy="182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207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Текст 1"/>
          <p:cNvSpPr>
            <a:spLocks noGrp="1"/>
          </p:cNvSpPr>
          <p:nvPr>
            <p:ph type="body" sz="quarter" idx="10"/>
          </p:nvPr>
        </p:nvSpPr>
        <p:spPr>
          <a:xfrm>
            <a:off x="611560" y="1052736"/>
            <a:ext cx="7676901" cy="200196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Bookman Old Style" panose="02050604050505020204" pitchFamily="18" charset="0"/>
                <a:ea typeface="宋体"/>
              </a:rPr>
              <a:t>Желаю Вам терпения,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Bookman Old Style" panose="02050604050505020204" pitchFamily="18" charset="0"/>
                <a:ea typeface="宋体"/>
              </a:rPr>
              <a:t>сил и радостных минут гордости за успехи достижения своих детей! </a:t>
            </a:r>
            <a:endParaRPr lang="ru-RU" sz="4400" b="1" dirty="0" smtClean="0">
              <a:solidFill>
                <a:srgbClr val="FF0000"/>
              </a:solidFill>
              <a:latin typeface="Bookman Old Style" panose="02050604050505020204" pitchFamily="18" charset="0"/>
              <a:ea typeface="宋体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458" y="4581128"/>
            <a:ext cx="2274005" cy="2377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054698"/>
            <a:ext cx="2834886" cy="3718882"/>
          </a:xfrm>
          <a:prstGeom prst="rect">
            <a:avLst/>
          </a:prstGeom>
        </p:spPr>
      </p:pic>
    </p:spTree>
  </p:cSld>
  <p:clrMapOvr>
    <a:masterClrMapping/>
  </p:clrMapOvr>
  <p:transition spd="med" advTm="20000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ДОМАШКА</a:t>
            </a:r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» </a:t>
            </a:r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- </a:t>
            </a:r>
            <a:r>
              <a:rPr lang="ru-RU" sz="32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это то, что мешает детям свободно дышать после окончания школьных занятий!»</a:t>
            </a:r>
            <a:endParaRPr lang="ru-RU" sz="3200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805264"/>
            <a:ext cx="6115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ДЛЯ ЧЕГО ЖЕ НЕОБХОДИМО </a:t>
            </a:r>
          </a:p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ДОМАШНЕЕ ЗАДАНИЕ?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0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2800" i="1" dirty="0">
                <a:latin typeface="Bookman Old Style" panose="02050604050505020204" pitchFamily="18" charset="0"/>
              </a:rPr>
              <a:t>д</a:t>
            </a:r>
            <a:r>
              <a:rPr lang="ru-RU" sz="2800" i="1" dirty="0" smtClean="0">
                <a:latin typeface="Bookman Old Style" panose="02050604050505020204" pitchFamily="18" charset="0"/>
              </a:rPr>
              <a:t>ля закрепления новых знаний;</a:t>
            </a:r>
          </a:p>
          <a:p>
            <a:pPr marL="285750" indent="-285750" algn="ctr">
              <a:buFontTx/>
              <a:buChar char="-"/>
            </a:pPr>
            <a:r>
              <a:rPr lang="ru-RU" sz="2800" i="1" dirty="0">
                <a:latin typeface="Bookman Old Style" panose="02050604050505020204" pitchFamily="18" charset="0"/>
              </a:rPr>
              <a:t>т</a:t>
            </a:r>
            <a:r>
              <a:rPr lang="ru-RU" sz="2800" i="1" dirty="0" smtClean="0">
                <a:latin typeface="Bookman Old Style" panose="02050604050505020204" pitchFamily="18" charset="0"/>
              </a:rPr>
              <a:t>ренировки в выполнении простых и сложных заданий;</a:t>
            </a:r>
          </a:p>
          <a:p>
            <a:pPr algn="ctr"/>
            <a:r>
              <a:rPr lang="ru-RU" sz="2800" i="1" dirty="0" smtClean="0">
                <a:latin typeface="Bookman Old Style" panose="02050604050505020204" pitchFamily="18" charset="0"/>
              </a:rPr>
              <a:t>-развивает навыки самостоятельной работы.</a:t>
            </a:r>
            <a:endParaRPr lang="ru-RU" sz="2800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Наша задача – приучить ребенка трудиться правильно, не нанося вред здоровью, т. к. учеба – это главный труд школьника. </a:t>
            </a:r>
          </a:p>
        </p:txBody>
      </p:sp>
      <p:pic>
        <p:nvPicPr>
          <p:cNvPr id="18" name="Picture 2" descr="Саветы псіхола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36520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480354"/>
            <a:ext cx="2274005" cy="2377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4780503"/>
            <a:ext cx="1587996" cy="2083177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39552" y="620688"/>
            <a:ext cx="7632848" cy="221798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4">
                    <a:lumMod val="1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Родители</a:t>
            </a:r>
            <a:r>
              <a:rPr lang="ru-RU" sz="3600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accent4">
                    <a:lumMod val="1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– </a:t>
            </a:r>
            <a:r>
              <a:rPr lang="ru-RU" sz="3600" i="1" dirty="0">
                <a:solidFill>
                  <a:schemeClr val="accent4">
                    <a:lumMod val="1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главные «проектировщики, конструкторы и строители» личности ребёнка. </a:t>
            </a:r>
            <a:endParaRPr lang="en-US" sz="3600" i="1" dirty="0" smtClean="0">
              <a:solidFill>
                <a:schemeClr val="accent4">
                  <a:lumMod val="1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4">
                    <a:lumMod val="1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Вот </a:t>
            </a:r>
            <a:r>
              <a:rPr lang="ru-RU" sz="3600" i="1" dirty="0">
                <a:solidFill>
                  <a:schemeClr val="accent4">
                    <a:lumMod val="1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почему важно знать, насколько успешно мы справляемся с такой сложной ролью</a:t>
            </a:r>
            <a:r>
              <a:rPr lang="ru-RU" sz="2800" i="1" dirty="0">
                <a:solidFill>
                  <a:schemeClr val="accent4">
                    <a:lumMod val="1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. </a:t>
            </a:r>
            <a:endParaRPr lang="ru-RU" sz="2800" i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480354"/>
            <a:ext cx="2274005" cy="2377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367660"/>
            <a:ext cx="1921499" cy="25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469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07504" y="260648"/>
            <a:ext cx="8352928" cy="178593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ПРОДОЛЖИТЕЛЬНОСТЬ РАБОТЫ ПО ПРИГОТОВЛЕНИЮ ДОМАШНИХ ЗАДАНИЙ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204864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i="1" dirty="0">
                <a:latin typeface="Bookman Old Style" panose="02050604050505020204" pitchFamily="18" charset="0"/>
              </a:rPr>
              <a:t>в 1 классе - до 1 часа;</a:t>
            </a:r>
          </a:p>
          <a:p>
            <a:pPr algn="ctr">
              <a:defRPr/>
            </a:pPr>
            <a:r>
              <a:rPr lang="ru-RU" sz="3200" i="1" dirty="0">
                <a:latin typeface="Bookman Old Style" panose="02050604050505020204" pitchFamily="18" charset="0"/>
              </a:rPr>
              <a:t>во 2 классе - до 1,5 часов;</a:t>
            </a:r>
          </a:p>
          <a:p>
            <a:pPr algn="ctr">
              <a:defRPr/>
            </a:pPr>
            <a:r>
              <a:rPr lang="ru-RU" sz="3200" i="1" dirty="0">
                <a:latin typeface="Bookman Old Style" panose="02050604050505020204" pitchFamily="18" charset="0"/>
              </a:rPr>
              <a:t>в 3-4 классах - до 2-х часов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480354"/>
            <a:ext cx="227400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0275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3688" y="404664"/>
            <a:ext cx="43204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ПРИЧИНЫ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 descr="C:\Users\пользователь\Pictures\0_1ac0c_593e355e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20691"/>
            <a:ext cx="1135609" cy="163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765102"/>
            <a:ext cx="54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Bookman Old Style" panose="02050604050505020204" pitchFamily="18" charset="0"/>
              </a:rPr>
              <a:t>- трудно;</a:t>
            </a:r>
            <a:r>
              <a:rPr lang="ru-RU" sz="3200" i="1" dirty="0">
                <a:latin typeface="Bookman Old Style" panose="02050604050505020204" pitchFamily="18" charset="0"/>
              </a:rPr>
              <a:t/>
            </a:r>
            <a:br>
              <a:rPr lang="ru-RU" sz="3200" i="1" dirty="0">
                <a:latin typeface="Bookman Old Style" panose="02050604050505020204" pitchFamily="18" charset="0"/>
              </a:rPr>
            </a:br>
            <a:r>
              <a:rPr lang="ru-RU" sz="3200" i="1" dirty="0">
                <a:latin typeface="Bookman Old Style" panose="02050604050505020204" pitchFamily="18" charset="0"/>
              </a:rPr>
              <a:t>- желание привлечь к себе внимание </a:t>
            </a:r>
            <a:r>
              <a:rPr lang="ru-RU" sz="3200" i="1" dirty="0" smtClean="0">
                <a:latin typeface="Bookman Old Style" panose="02050604050505020204" pitchFamily="18" charset="0"/>
              </a:rPr>
              <a:t>взрослых;</a:t>
            </a:r>
          </a:p>
          <a:p>
            <a:r>
              <a:rPr lang="ru-RU" sz="3200" i="1" dirty="0" smtClean="0">
                <a:latin typeface="Bookman Old Style" panose="02050604050505020204" pitchFamily="18" charset="0"/>
              </a:rPr>
              <a:t>-избалованность;</a:t>
            </a:r>
          </a:p>
          <a:p>
            <a:r>
              <a:rPr lang="ru-RU" sz="3200" i="1" dirty="0" smtClean="0">
                <a:latin typeface="Bookman Old Style" panose="02050604050505020204" pitchFamily="18" charset="0"/>
              </a:rPr>
              <a:t>- попустительство в воспитании.</a:t>
            </a:r>
            <a:endParaRPr lang="ru-RU" sz="3200" i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3" y="4581128"/>
            <a:ext cx="230425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4303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1212" y="1484784"/>
            <a:ext cx="6480720" cy="163932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Bookman Old Style" panose="02050604050505020204" pitchFamily="18" charset="0"/>
              </a:rPr>
              <a:t>-</a:t>
            </a:r>
            <a:r>
              <a:rPr lang="ru-RU" sz="2400" i="1" dirty="0" smtClean="0">
                <a:latin typeface="Bookman Old Style" panose="02050604050505020204" pitchFamily="18" charset="0"/>
              </a:rPr>
              <a:t>Почему </a:t>
            </a:r>
            <a:r>
              <a:rPr lang="ru-RU" sz="2400" i="1" dirty="0">
                <a:latin typeface="Bookman Old Style" panose="02050604050505020204" pitchFamily="18" charset="0"/>
              </a:rPr>
              <a:t>ребёнку трудно учиться?</a:t>
            </a:r>
          </a:p>
          <a:p>
            <a:pPr marL="0" indent="0">
              <a:buNone/>
            </a:pPr>
            <a:endParaRPr lang="ru-RU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Bookman Old Style" panose="02050604050505020204" pitchFamily="18" charset="0"/>
              </a:rPr>
              <a:t>- Есть </a:t>
            </a:r>
            <a:r>
              <a:rPr lang="ru-RU" sz="2400" i="1" dirty="0">
                <a:latin typeface="Bookman Old Style" panose="02050604050505020204" pitchFamily="18" charset="0"/>
              </a:rPr>
              <a:t>ли какие-то объяснения этому, кроме </a:t>
            </a:r>
            <a:r>
              <a:rPr lang="ru-RU" sz="2400" i="1" dirty="0" smtClean="0">
                <a:latin typeface="Bookman Old Style" panose="02050604050505020204" pitchFamily="18" charset="0"/>
              </a:rPr>
              <a:t>лени,  неорганизованности</a:t>
            </a:r>
            <a:r>
              <a:rPr lang="ru-RU" sz="2400" i="1" dirty="0">
                <a:latin typeface="Bookman Old Style" panose="02050604050505020204" pitchFamily="18" charset="0"/>
              </a:rPr>
              <a:t>?</a:t>
            </a:r>
          </a:p>
          <a:p>
            <a:pPr marL="0" indent="0">
              <a:buNone/>
            </a:pPr>
            <a:endParaRPr lang="ru-RU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Bookman Old Style" panose="02050604050505020204" pitchFamily="18" charset="0"/>
              </a:rPr>
              <a:t>- Как </a:t>
            </a:r>
            <a:r>
              <a:rPr lang="ru-RU" sz="2400" i="1" dirty="0">
                <a:latin typeface="Bookman Old Style" panose="02050604050505020204" pitchFamily="18" charset="0"/>
              </a:rPr>
              <a:t>помочь </a:t>
            </a:r>
            <a:r>
              <a:rPr lang="ru-RU" sz="2400" i="1" dirty="0" smtClean="0">
                <a:latin typeface="Bookman Old Style" panose="02050604050505020204" pitchFamily="18" charset="0"/>
              </a:rPr>
              <a:t>ребёнку учиться</a:t>
            </a:r>
            <a:r>
              <a:rPr lang="ru-RU" sz="2400" i="1" dirty="0">
                <a:latin typeface="Bookman Old Style" panose="02050604050505020204" pitchFamily="18" charset="0"/>
              </a:rPr>
              <a:t>?</a:t>
            </a:r>
          </a:p>
          <a:p>
            <a:pPr marL="0" indent="0">
              <a:buNone/>
            </a:pPr>
            <a:endParaRPr lang="ru-RU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Bookman Old Style" panose="02050604050505020204" pitchFamily="18" charset="0"/>
              </a:rPr>
              <a:t>- Что </a:t>
            </a:r>
            <a:r>
              <a:rPr lang="ru-RU" sz="2400" i="1" dirty="0">
                <a:latin typeface="Bookman Old Style" panose="02050604050505020204" pitchFamily="18" charset="0"/>
              </a:rPr>
              <a:t>делать?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84" y="12576"/>
            <a:ext cx="4986960" cy="1109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476286"/>
            <a:ext cx="227400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204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95536" y="332656"/>
            <a:ext cx="8180982" cy="1785937"/>
          </a:xfrm>
        </p:spPr>
        <p:txBody>
          <a:bodyPr/>
          <a:lstStyle/>
          <a:p>
            <a:r>
              <a:rPr lang="ru-RU" i="1" dirty="0">
                <a:latin typeface="Bookman Old Style" panose="02050604050505020204" pitchFamily="18" charset="0"/>
              </a:rPr>
              <a:t>В</a:t>
            </a:r>
            <a:r>
              <a:rPr lang="ru-RU" i="1" dirty="0" smtClean="0">
                <a:latin typeface="Bookman Old Style" panose="02050604050505020204" pitchFamily="18" charset="0"/>
              </a:rPr>
              <a:t>ыработать </a:t>
            </a:r>
            <a:r>
              <a:rPr lang="ru-RU" i="1" dirty="0">
                <a:latin typeface="Bookman Old Style" panose="02050604050505020204" pitchFamily="18" charset="0"/>
              </a:rPr>
              <a:t>у ребёнка привычку быстро переключаться с одного дела на другое</a:t>
            </a:r>
            <a:r>
              <a:rPr lang="ru-RU" i="1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ru-RU" i="1" dirty="0">
                <a:latin typeface="Bookman Old Style" panose="02050604050505020204" pitchFamily="18" charset="0"/>
              </a:rPr>
              <a:t>Р</a:t>
            </a:r>
            <a:r>
              <a:rPr lang="ru-RU" i="1" dirty="0" smtClean="0">
                <a:latin typeface="Bookman Old Style" panose="02050604050505020204" pitchFamily="18" charset="0"/>
              </a:rPr>
              <a:t>ежим </a:t>
            </a:r>
            <a:r>
              <a:rPr lang="ru-RU" i="1" dirty="0">
                <a:latin typeface="Bookman Old Style" panose="02050604050505020204" pitchFamily="18" charset="0"/>
              </a:rPr>
              <a:t>дня. </a:t>
            </a:r>
            <a:endParaRPr lang="ru-RU" i="1" dirty="0" smtClean="0">
              <a:latin typeface="Bookman Old Style" panose="02050604050505020204" pitchFamily="18" charset="0"/>
            </a:endParaRPr>
          </a:p>
          <a:p>
            <a:r>
              <a:rPr lang="ru-RU" i="1" dirty="0">
                <a:latin typeface="Bookman Old Style" panose="02050604050505020204" pitchFamily="18" charset="0"/>
              </a:rPr>
              <a:t>Организовать в каждой семье рабочий уголок ребёнка</a:t>
            </a:r>
            <a:endParaRPr lang="ru-RU" i="1" dirty="0" smtClean="0">
              <a:latin typeface="Bookman Old Style" panose="02050604050505020204" pitchFamily="18" charset="0"/>
            </a:endParaRPr>
          </a:p>
          <a:p>
            <a:r>
              <a:rPr lang="ru-RU" i="1" dirty="0">
                <a:latin typeface="Bookman Old Style" panose="02050604050505020204" pitchFamily="18" charset="0"/>
              </a:rPr>
              <a:t>С</a:t>
            </a:r>
            <a:r>
              <a:rPr lang="ru-RU" i="1" dirty="0" smtClean="0">
                <a:latin typeface="Bookman Old Style" panose="02050604050505020204" pitchFamily="18" charset="0"/>
              </a:rPr>
              <a:t>оставить памятку «Садимся </a:t>
            </a:r>
            <a:r>
              <a:rPr lang="ru-RU" i="1" dirty="0">
                <a:latin typeface="Bookman Old Style" panose="02050604050505020204" pitchFamily="18" charset="0"/>
              </a:rPr>
              <a:t>за уроки».</a:t>
            </a:r>
          </a:p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4497246"/>
            <a:ext cx="2274005" cy="2377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235152"/>
            <a:ext cx="2022982" cy="26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533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бразование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образование</Template>
  <TotalTime>445</TotalTime>
  <Words>722</Words>
  <Application>Microsoft Office PowerPoint</Application>
  <PresentationFormat>Экран (4:3)</PresentationFormat>
  <Paragraphs>66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宋体</vt:lpstr>
      <vt:lpstr>Arial</vt:lpstr>
      <vt:lpstr>Arial Rounded MT Bold</vt:lpstr>
      <vt:lpstr>Bookman Old Style</vt:lpstr>
      <vt:lpstr>Calibri</vt:lpstr>
      <vt:lpstr>Times New Roman</vt:lpstr>
      <vt:lpstr>шаблон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Я</cp:lastModifiedBy>
  <cp:revision>47</cp:revision>
  <dcterms:created xsi:type="dcterms:W3CDTF">2010-11-27T20:07:30Z</dcterms:created>
  <dcterms:modified xsi:type="dcterms:W3CDTF">2017-10-26T18:14:53Z</dcterms:modified>
</cp:coreProperties>
</file>