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84" r:id="rId2"/>
    <p:sldId id="309" r:id="rId3"/>
    <p:sldId id="270" r:id="rId4"/>
    <p:sldId id="265" r:id="rId5"/>
    <p:sldId id="266" r:id="rId6"/>
    <p:sldId id="287" r:id="rId7"/>
    <p:sldId id="288" r:id="rId8"/>
    <p:sldId id="289" r:id="rId9"/>
    <p:sldId id="290" r:id="rId10"/>
    <p:sldId id="308" r:id="rId11"/>
    <p:sldId id="292" r:id="rId12"/>
    <p:sldId id="295" r:id="rId13"/>
    <p:sldId id="291" r:id="rId14"/>
    <p:sldId id="294" r:id="rId15"/>
    <p:sldId id="299" r:id="rId16"/>
    <p:sldId id="293" r:id="rId17"/>
    <p:sldId id="303" r:id="rId18"/>
    <p:sldId id="296" r:id="rId19"/>
    <p:sldId id="305" r:id="rId20"/>
    <p:sldId id="298" r:id="rId21"/>
    <p:sldId id="297" r:id="rId22"/>
    <p:sldId id="310" r:id="rId23"/>
    <p:sldId id="304" r:id="rId24"/>
    <p:sldId id="306" r:id="rId25"/>
    <p:sldId id="286" r:id="rId26"/>
    <p:sldId id="264" r:id="rId27"/>
    <p:sldId id="263" r:id="rId28"/>
    <p:sldId id="307" r:id="rId29"/>
    <p:sldId id="300" r:id="rId30"/>
    <p:sldId id="301" r:id="rId31"/>
    <p:sldId id="302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9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3DFAFA-46F1-4FFC-B0AB-71105DC21378}" type="datetimeFigureOut">
              <a:rPr lang="ru-RU" smtClean="0"/>
              <a:t>06.11.2017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6B30D1-DD3E-4434-9054-9169F81BD8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75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B30D1-DD3E-4434-9054-9169F81BD831}" type="slidenum">
              <a:rPr lang="ru-RU" smtClean="0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B30D1-DD3E-4434-9054-9169F81BD831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B30D1-DD3E-4434-9054-9169F81BD831}" type="slidenum">
              <a:rPr lang="ru-RU" smtClean="0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B30D1-DD3E-4434-9054-9169F81BD831}" type="slidenum">
              <a:rPr lang="ru-RU" smtClean="0"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B30D1-DD3E-4434-9054-9169F81BD831}" type="slidenum">
              <a:rPr lang="ru-RU" smtClean="0"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6B30D1-DD3E-4434-9054-9169F81BD83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9957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AF8F-7584-4809-9B13-8E20B476B71C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DB3-F367-4894-9490-CA7225CB0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AF8F-7584-4809-9B13-8E20B476B71C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DB3-F367-4894-9490-CA7225CB0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AF8F-7584-4809-9B13-8E20B476B71C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DB3-F367-4894-9490-CA7225CB090B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AF8F-7584-4809-9B13-8E20B476B71C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DB3-F367-4894-9490-CA7225CB09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AF8F-7584-4809-9B13-8E20B476B71C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DB3-F367-4894-9490-CA7225CB0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AF8F-7584-4809-9B13-8E20B476B71C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DB3-F367-4894-9490-CA7225CB09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AF8F-7584-4809-9B13-8E20B476B71C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DB3-F367-4894-9490-CA7225CB0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AF8F-7584-4809-9B13-8E20B476B71C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DB3-F367-4894-9490-CA7225CB0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AF8F-7584-4809-9B13-8E20B476B71C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DB3-F367-4894-9490-CA7225CB090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AF8F-7584-4809-9B13-8E20B476B71C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DB3-F367-4894-9490-CA7225CB09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CAF8F-7584-4809-9B13-8E20B476B71C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800DB3-F367-4894-9490-CA7225CB09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8CCAF8F-7584-4809-9B13-8E20B476B71C}" type="datetimeFigureOut">
              <a:rPr lang="ru-RU" smtClean="0"/>
              <a:pPr/>
              <a:t>06.11.2017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2800DB3-F367-4894-9490-CA7225CB09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1%E2%FF%F2%E0%FF_%CF%E0%F0%E0%F1%EA%E5%E2%E0" TargetMode="External"/><Relationship Id="rId2" Type="http://schemas.openxmlformats.org/officeDocument/2006/relationships/hyperlink" Target="http://ru.wikipedia.org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готовая работа\фото к иссл\DSCN31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0649"/>
            <a:ext cx="8712968" cy="5098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b="1" dirty="0" smtClean="0">
              <a:solidFill>
                <a:srgbClr val="FF0000"/>
              </a:solidFill>
            </a:endParaRPr>
          </a:p>
          <a:p>
            <a:pPr lvl="0" algn="ctr"/>
            <a:endParaRPr lang="ru-RU" b="1" dirty="0">
              <a:solidFill>
                <a:srgbClr val="FF0000"/>
              </a:solidFill>
            </a:endParaRPr>
          </a:p>
          <a:p>
            <a:pPr lvl="0" algn="ctr"/>
            <a:endParaRPr lang="ru-RU" b="1" dirty="0" smtClean="0">
              <a:solidFill>
                <a:srgbClr val="FF0000"/>
              </a:solidFill>
            </a:endParaRPr>
          </a:p>
          <a:p>
            <a:pPr lvl="0" algn="ctr"/>
            <a:r>
              <a:rPr lang="ru-RU" sz="2000" b="1" dirty="0" smtClean="0">
                <a:solidFill>
                  <a:srgbClr val="FF0000"/>
                </a:solidFill>
              </a:rPr>
              <a:t>Исследовательская </a:t>
            </a:r>
            <a:r>
              <a:rPr lang="ru-RU" sz="2000" b="1" dirty="0">
                <a:solidFill>
                  <a:srgbClr val="FF0000"/>
                </a:solidFill>
              </a:rPr>
              <a:t>работа</a:t>
            </a:r>
          </a:p>
          <a:p>
            <a:pPr lvl="0" algn="ctr"/>
            <a:endParaRPr lang="ru-RU" sz="3200" b="1" dirty="0"/>
          </a:p>
          <a:p>
            <a:pPr lvl="0" algn="ctr"/>
            <a:endParaRPr lang="ru-RU" sz="3200" b="1" dirty="0" smtClean="0">
              <a:solidFill>
                <a:srgbClr val="FF0000"/>
              </a:solidFill>
            </a:endParaRPr>
          </a:p>
          <a:p>
            <a:pPr lvl="0" algn="ctr"/>
            <a:endParaRPr lang="ru-RU" sz="3200" b="1" dirty="0">
              <a:solidFill>
                <a:srgbClr val="FF0000"/>
              </a:solidFill>
            </a:endParaRPr>
          </a:p>
          <a:p>
            <a:pPr lvl="0" algn="ctr"/>
            <a:endParaRPr lang="ru-RU" sz="3200" b="1" dirty="0" smtClean="0">
              <a:solidFill>
                <a:srgbClr val="FF0000"/>
              </a:solidFill>
            </a:endParaRPr>
          </a:p>
          <a:p>
            <a:pPr lvl="0" algn="ctr"/>
            <a:endParaRPr lang="ru-RU" sz="3200" b="1" dirty="0">
              <a:solidFill>
                <a:srgbClr val="FF0000"/>
              </a:solidFill>
            </a:endParaRPr>
          </a:p>
          <a:p>
            <a:pPr lvl="0" algn="ctr"/>
            <a:r>
              <a:rPr lang="ru-RU" sz="3200" b="1" dirty="0" smtClean="0">
                <a:solidFill>
                  <a:srgbClr val="FF0000"/>
                </a:solidFill>
              </a:rPr>
              <a:t>«</a:t>
            </a:r>
            <a:r>
              <a:rPr lang="ru-RU" sz="3200" b="1" dirty="0">
                <a:solidFill>
                  <a:srgbClr val="FF0000"/>
                </a:solidFill>
              </a:rPr>
              <a:t>Родники – наше общее достояние»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endParaRPr lang="ru-RU" b="1" dirty="0">
              <a:solidFill>
                <a:srgbClr val="FF0000"/>
              </a:solidFill>
              <a:ea typeface="Calibri"/>
            </a:endParaRP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chemeClr val="bg1"/>
                </a:solidFill>
                <a:ea typeface="Calibri"/>
              </a:rPr>
              <a:t>(Исследование  </a:t>
            </a:r>
            <a:r>
              <a:rPr lang="ru-RU" sz="1600" b="1" dirty="0">
                <a:solidFill>
                  <a:schemeClr val="bg1"/>
                </a:solidFill>
                <a:ea typeface="Calibri"/>
              </a:rPr>
              <a:t>отдельных видов водных ресурсов  </a:t>
            </a:r>
            <a:r>
              <a:rPr lang="ru-RU" sz="1600" b="1" dirty="0" err="1" smtClean="0">
                <a:solidFill>
                  <a:schemeClr val="bg1"/>
                </a:solidFill>
                <a:ea typeface="Calibri"/>
              </a:rPr>
              <a:t>Пермеевского</a:t>
            </a:r>
            <a:r>
              <a:rPr lang="ru-RU" sz="1600" b="1" dirty="0" smtClean="0">
                <a:solidFill>
                  <a:schemeClr val="bg1"/>
                </a:solidFill>
                <a:ea typeface="Calibri"/>
              </a:rPr>
              <a:t>  </a:t>
            </a:r>
            <a:r>
              <a:rPr lang="ru-RU" sz="1600" b="1" dirty="0">
                <a:solidFill>
                  <a:schemeClr val="bg1"/>
                </a:solidFill>
                <a:ea typeface="Calibri"/>
              </a:rPr>
              <a:t>сельского  поселения</a:t>
            </a:r>
            <a:r>
              <a:rPr lang="ru-RU" sz="1600" b="1" dirty="0" smtClean="0">
                <a:solidFill>
                  <a:schemeClr val="bg1"/>
                </a:solidFill>
                <a:ea typeface="Calibri"/>
              </a:rPr>
              <a:t>).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endParaRPr lang="ru-RU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35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3" descr="G:\готовая работа\фото к иссл\аляв\Новая папка\DSCN32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84684" y="985292"/>
            <a:ext cx="6957392" cy="4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55776" y="3105835"/>
            <a:ext cx="61926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              </a:t>
            </a: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   </a:t>
            </a:r>
          </a:p>
          <a:p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5364" name="Picture 4" descr="G:\готовая работа\фото к иссл\аляв\Новая папка\DSCN32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487316" y="1201316"/>
            <a:ext cx="6957392" cy="435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7664" y="3105835"/>
            <a:ext cx="53103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Изучаем  </a:t>
            </a:r>
            <a:r>
              <a:rPr lang="ru-RU" b="1" dirty="0">
                <a:solidFill>
                  <a:schemeClr val="bg1"/>
                </a:solidFill>
              </a:rPr>
              <a:t>растительный мир около родника 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5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G:\готовая работа\фото к иссл\Фото\IMG_20150428_16161886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5168" y="630932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Родник  № 2.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06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G:\готовая работа\фото к иссл\Фото\IMG_20150428_1649272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645333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Родник № 2.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1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G:\готовая работа\фото к иссл\Фото\IMG_20150428_1615566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6381328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Берём воду для исследования на  вкус и цвет. Родник № 2.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36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G:\готовая работа\фото к иссл\Фото\IMG_20150428_1647097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3304" y="-1093301"/>
            <a:ext cx="695739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5085184"/>
            <a:ext cx="835292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endParaRPr lang="ru-RU" b="1" dirty="0" smtClean="0">
              <a:ea typeface="Times New Roman"/>
            </a:endParaRPr>
          </a:p>
          <a:p>
            <a:pPr lvl="0">
              <a:lnSpc>
                <a:spcPct val="150000"/>
              </a:lnSpc>
            </a:pPr>
            <a:endParaRPr lang="ru-RU" b="1" dirty="0">
              <a:ea typeface="Times New Roman"/>
            </a:endParaRPr>
          </a:p>
          <a:p>
            <a:pPr lvl="0">
              <a:lnSpc>
                <a:spcPct val="150000"/>
              </a:lnSpc>
            </a:pPr>
            <a:r>
              <a:rPr lang="ru-RU" b="1" dirty="0" smtClean="0">
                <a:ea typeface="Times New Roman"/>
              </a:rPr>
              <a:t>                          </a:t>
            </a:r>
            <a:r>
              <a:rPr lang="ru-RU" b="1" dirty="0" smtClean="0">
                <a:solidFill>
                  <a:schemeClr val="bg1"/>
                </a:solidFill>
                <a:ea typeface="Times New Roman"/>
              </a:rPr>
              <a:t>Сток </a:t>
            </a:r>
            <a:r>
              <a:rPr lang="ru-RU" b="1" dirty="0">
                <a:solidFill>
                  <a:schemeClr val="bg1"/>
                </a:solidFill>
                <a:ea typeface="Times New Roman"/>
              </a:rPr>
              <a:t>воды из родника.  Вода из родника вытекает круглый год</a:t>
            </a:r>
            <a:r>
              <a:rPr lang="ru-RU" b="1" dirty="0" smtClean="0">
                <a:solidFill>
                  <a:schemeClr val="bg1"/>
                </a:solidFill>
                <a:ea typeface="Times New Roman"/>
              </a:rPr>
              <a:t>.  </a:t>
            </a:r>
            <a:endParaRPr lang="ru-RU" b="1" dirty="0">
              <a:solidFill>
                <a:schemeClr val="bg1"/>
              </a:solidFill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497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Admin 13rus\Рабочий стол\протасово иссл. работа)\фото к исследоват\протасово\IMG_0645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86000" y="3105835"/>
            <a:ext cx="66784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b="1" dirty="0" smtClean="0"/>
          </a:p>
          <a:p>
            <a:pPr algn="r"/>
            <a:endParaRPr lang="ru-RU" b="1" dirty="0"/>
          </a:p>
          <a:p>
            <a:pPr algn="r"/>
            <a:endParaRPr lang="ru-RU" b="1" dirty="0" smtClean="0"/>
          </a:p>
          <a:p>
            <a:pPr algn="r"/>
            <a:endParaRPr lang="ru-RU" b="1" dirty="0"/>
          </a:p>
          <a:p>
            <a:pPr algn="r"/>
            <a:endParaRPr lang="ru-RU" b="1" dirty="0" smtClean="0"/>
          </a:p>
          <a:p>
            <a:pPr algn="r"/>
            <a:endParaRPr lang="ru-RU" b="1" dirty="0"/>
          </a:p>
          <a:p>
            <a:pPr algn="r"/>
            <a:endParaRPr lang="ru-RU" b="1" dirty="0" smtClean="0"/>
          </a:p>
          <a:p>
            <a:pPr algn="r"/>
            <a:endParaRPr lang="ru-RU" b="1" dirty="0"/>
          </a:p>
          <a:p>
            <a:pPr algn="r"/>
            <a:endParaRPr lang="ru-RU" b="1" dirty="0" smtClean="0"/>
          </a:p>
          <a:p>
            <a:pPr algn="r"/>
            <a:endParaRPr lang="ru-RU" b="1" dirty="0"/>
          </a:p>
          <a:p>
            <a:pPr algn="r"/>
            <a:endParaRPr lang="ru-RU" b="1" dirty="0" smtClean="0"/>
          </a:p>
          <a:p>
            <a:pPr algn="r"/>
            <a:r>
              <a:rPr lang="ru-RU" b="1" dirty="0" smtClean="0">
                <a:solidFill>
                  <a:schemeClr val="bg1"/>
                </a:solidFill>
              </a:rPr>
              <a:t>Окрестности  </a:t>
            </a:r>
            <a:r>
              <a:rPr lang="ru-RU" b="1" dirty="0">
                <a:solidFill>
                  <a:schemeClr val="bg1"/>
                </a:solidFill>
              </a:rPr>
              <a:t>родника  № </a:t>
            </a:r>
            <a:r>
              <a:rPr lang="ru-RU" b="1" dirty="0" smtClean="0">
                <a:solidFill>
                  <a:schemeClr val="bg1"/>
                </a:solidFill>
              </a:rPr>
              <a:t>3 </a:t>
            </a:r>
            <a:r>
              <a:rPr lang="ru-RU" b="1" dirty="0">
                <a:solidFill>
                  <a:schemeClr val="bg1"/>
                </a:solidFill>
              </a:rPr>
              <a:t>. </a:t>
            </a:r>
            <a:r>
              <a:rPr lang="ru-RU" b="1" dirty="0" smtClean="0">
                <a:solidFill>
                  <a:schemeClr val="bg1"/>
                </a:solidFill>
              </a:rPr>
              <a:t>Февраль 2015 </a:t>
            </a:r>
            <a:r>
              <a:rPr lang="ru-RU" b="1" dirty="0">
                <a:solidFill>
                  <a:schemeClr val="bg1"/>
                </a:solidFill>
              </a:rPr>
              <a:t>года.</a:t>
            </a:r>
          </a:p>
        </p:txBody>
      </p:sp>
    </p:spTree>
    <p:extLst>
      <p:ext uri="{BB962C8B-B14F-4D97-AF65-F5344CB8AC3E}">
        <p14:creationId xmlns:p14="http://schemas.microsoft.com/office/powerpoint/2010/main" val="277151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G:\готовая работа\фото к иссл\аляв\Новая папка\DSCN321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61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115616" y="6237312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Родник № 3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6309320"/>
            <a:ext cx="5832648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solidFill>
                  <a:schemeClr val="bg1"/>
                </a:solidFill>
                <a:ea typeface="Times New Roman"/>
              </a:rPr>
              <a:t>Вот он какой «</a:t>
            </a:r>
            <a:r>
              <a:rPr lang="ru-RU" b="1" dirty="0" err="1">
                <a:solidFill>
                  <a:schemeClr val="bg1"/>
                </a:solidFill>
                <a:ea typeface="Times New Roman"/>
              </a:rPr>
              <a:t>Аляв</a:t>
            </a:r>
            <a:r>
              <a:rPr lang="ru-RU" b="1" dirty="0">
                <a:solidFill>
                  <a:schemeClr val="bg1"/>
                </a:solidFill>
                <a:ea typeface="Times New Roman"/>
              </a:rPr>
              <a:t> родник»</a:t>
            </a:r>
          </a:p>
        </p:txBody>
      </p:sp>
    </p:spTree>
    <p:extLst>
      <p:ext uri="{BB962C8B-B14F-4D97-AF65-F5344CB8AC3E}">
        <p14:creationId xmlns:p14="http://schemas.microsoft.com/office/powerpoint/2010/main" val="126442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G:\готовая работа\фото к иссл\аляв\Новая папка\DSCN32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55659" y="3244334"/>
            <a:ext cx="523682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ru-RU" b="1" dirty="0" smtClean="0">
              <a:solidFill>
                <a:prstClr val="white"/>
              </a:solidFill>
            </a:endParaRPr>
          </a:p>
          <a:p>
            <a:pPr lvl="0" algn="r"/>
            <a:endParaRPr lang="ru-RU" b="1" dirty="0">
              <a:solidFill>
                <a:prstClr val="white"/>
              </a:solidFill>
            </a:endParaRPr>
          </a:p>
          <a:p>
            <a:pPr lvl="0" algn="r"/>
            <a:endParaRPr lang="ru-RU" b="1" dirty="0" smtClean="0">
              <a:solidFill>
                <a:prstClr val="white"/>
              </a:solidFill>
            </a:endParaRPr>
          </a:p>
          <a:p>
            <a:pPr lvl="0" algn="r"/>
            <a:endParaRPr lang="ru-RU" b="1" dirty="0">
              <a:solidFill>
                <a:prstClr val="white"/>
              </a:solidFill>
            </a:endParaRPr>
          </a:p>
          <a:p>
            <a:pPr lvl="0" algn="r"/>
            <a:endParaRPr lang="ru-RU" b="1" dirty="0" smtClean="0">
              <a:solidFill>
                <a:prstClr val="white"/>
              </a:solidFill>
            </a:endParaRPr>
          </a:p>
          <a:p>
            <a:pPr lvl="0" algn="r"/>
            <a:endParaRPr lang="ru-RU" b="1" dirty="0">
              <a:solidFill>
                <a:prstClr val="white"/>
              </a:solidFill>
            </a:endParaRPr>
          </a:p>
          <a:p>
            <a:pPr lvl="0" algn="r"/>
            <a:endParaRPr lang="ru-RU" b="1" dirty="0" smtClean="0">
              <a:solidFill>
                <a:prstClr val="white"/>
              </a:solidFill>
            </a:endParaRPr>
          </a:p>
          <a:p>
            <a:pPr lvl="0" algn="r"/>
            <a:endParaRPr lang="ru-RU" b="1" dirty="0">
              <a:solidFill>
                <a:prstClr val="white"/>
              </a:solidFill>
            </a:endParaRPr>
          </a:p>
          <a:p>
            <a:pPr lvl="0" algn="r"/>
            <a:endParaRPr lang="ru-RU" b="1" dirty="0" smtClean="0">
              <a:solidFill>
                <a:prstClr val="white"/>
              </a:solidFill>
            </a:endParaRPr>
          </a:p>
          <a:p>
            <a:pPr lvl="0" algn="r"/>
            <a:endParaRPr lang="ru-RU" b="1" dirty="0">
              <a:solidFill>
                <a:prstClr val="white"/>
              </a:solidFill>
            </a:endParaRPr>
          </a:p>
          <a:p>
            <a:pPr lvl="0" algn="r"/>
            <a:endParaRPr lang="ru-RU" b="1" dirty="0" smtClean="0">
              <a:solidFill>
                <a:prstClr val="white"/>
              </a:solidFill>
            </a:endParaRPr>
          </a:p>
          <a:p>
            <a:pPr lvl="0" algn="r"/>
            <a:r>
              <a:rPr lang="ru-RU" b="1" dirty="0">
                <a:solidFill>
                  <a:prstClr val="white"/>
                </a:solidFill>
              </a:rPr>
              <a:t> </a:t>
            </a:r>
            <a:r>
              <a:rPr lang="ru-RU" b="1" dirty="0" smtClean="0">
                <a:solidFill>
                  <a:prstClr val="white"/>
                </a:solidFill>
              </a:rPr>
              <a:t>   Родник </a:t>
            </a:r>
            <a:r>
              <a:rPr lang="ru-RU" b="1" dirty="0">
                <a:solidFill>
                  <a:prstClr val="white"/>
                </a:solidFill>
              </a:rPr>
              <a:t>№ 3</a:t>
            </a:r>
            <a:r>
              <a:rPr lang="ru-RU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158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G:\готовая работа\фото к иссл\аляв\Новая папка\DSCN323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39552" y="3501007"/>
            <a:ext cx="8208912" cy="3505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b="1" dirty="0"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b="1" dirty="0"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b="1" dirty="0"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a typeface="Times New Roman"/>
              </a:rPr>
              <a:t>                                                                                               Вода </a:t>
            </a:r>
            <a:r>
              <a:rPr lang="ru-RU" b="1" dirty="0">
                <a:solidFill>
                  <a:schemeClr val="bg1"/>
                </a:solidFill>
                <a:ea typeface="Times New Roman"/>
              </a:rPr>
              <a:t>из </a:t>
            </a:r>
            <a:r>
              <a:rPr lang="ru-RU" b="1" dirty="0" smtClean="0">
                <a:solidFill>
                  <a:schemeClr val="bg1"/>
                </a:solidFill>
                <a:ea typeface="Times New Roman"/>
              </a:rPr>
              <a:t>родника № 3.</a:t>
            </a:r>
            <a:endParaRPr lang="ru-RU" b="1" dirty="0">
              <a:solidFill>
                <a:schemeClr val="bg1"/>
              </a:solidFill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253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G:\готовая работа\фото к иссл\аляв\Новая папка\DSCN32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64438" y="3244334"/>
            <a:ext cx="652804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endParaRPr lang="ru-RU" b="1" dirty="0" smtClean="0">
              <a:solidFill>
                <a:schemeClr val="bg1"/>
              </a:solidFill>
            </a:endParaRPr>
          </a:p>
          <a:p>
            <a:pPr lvl="0" algn="r"/>
            <a:endParaRPr lang="ru-RU" b="1" dirty="0">
              <a:solidFill>
                <a:schemeClr val="bg1"/>
              </a:solidFill>
            </a:endParaRPr>
          </a:p>
          <a:p>
            <a:pPr lvl="0" algn="r"/>
            <a:endParaRPr lang="ru-RU" b="1" dirty="0" smtClean="0">
              <a:solidFill>
                <a:schemeClr val="bg1"/>
              </a:solidFill>
            </a:endParaRPr>
          </a:p>
          <a:p>
            <a:pPr lvl="0" algn="r"/>
            <a:endParaRPr lang="ru-RU" b="1" dirty="0">
              <a:solidFill>
                <a:schemeClr val="bg1"/>
              </a:solidFill>
            </a:endParaRPr>
          </a:p>
          <a:p>
            <a:pPr lvl="0" algn="r"/>
            <a:endParaRPr lang="ru-RU" b="1" dirty="0" smtClean="0">
              <a:solidFill>
                <a:schemeClr val="bg1"/>
              </a:solidFill>
            </a:endParaRPr>
          </a:p>
          <a:p>
            <a:pPr lvl="0" algn="r"/>
            <a:endParaRPr lang="ru-RU" b="1" dirty="0">
              <a:solidFill>
                <a:schemeClr val="bg1"/>
              </a:solidFill>
            </a:endParaRPr>
          </a:p>
          <a:p>
            <a:pPr lvl="0" algn="r"/>
            <a:endParaRPr lang="ru-RU" b="1" dirty="0" smtClean="0">
              <a:solidFill>
                <a:schemeClr val="bg1"/>
              </a:solidFill>
            </a:endParaRPr>
          </a:p>
          <a:p>
            <a:pPr lvl="0" algn="r"/>
            <a:endParaRPr lang="ru-RU" b="1" dirty="0">
              <a:solidFill>
                <a:schemeClr val="bg1"/>
              </a:solidFill>
            </a:endParaRPr>
          </a:p>
          <a:p>
            <a:pPr lvl="0" algn="r"/>
            <a:endParaRPr lang="ru-RU" b="1" dirty="0" smtClean="0">
              <a:solidFill>
                <a:schemeClr val="bg1"/>
              </a:solidFill>
            </a:endParaRPr>
          </a:p>
          <a:p>
            <a:pPr lvl="0" algn="r"/>
            <a:endParaRPr lang="ru-RU" b="1" dirty="0">
              <a:solidFill>
                <a:schemeClr val="bg1"/>
              </a:solidFill>
            </a:endParaRPr>
          </a:p>
          <a:p>
            <a:pPr lvl="0" algn="r"/>
            <a:endParaRPr lang="ru-RU" b="1" dirty="0" smtClean="0">
              <a:solidFill>
                <a:schemeClr val="bg1"/>
              </a:solidFill>
            </a:endParaRPr>
          </a:p>
          <a:p>
            <a:pPr lvl="0" algn="r"/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Изучаем </a:t>
            </a:r>
            <a:r>
              <a:rPr lang="ru-RU" b="1" dirty="0">
                <a:solidFill>
                  <a:schemeClr val="bg1"/>
                </a:solidFill>
              </a:rPr>
              <a:t>цвет и вкус воды  родника № 1</a:t>
            </a:r>
            <a:r>
              <a:rPr lang="ru-RU" b="1" dirty="0" smtClean="0">
                <a:solidFill>
                  <a:schemeClr val="bg1"/>
                </a:solidFill>
              </a:rPr>
              <a:t>.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0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7410" name="Picture 2" descr="G:\готовая работа\фото к иссл\аляв\Новая папка\RSCN30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0" t="14134" r="27525" b="5331"/>
          <a:stretch/>
        </p:blipFill>
        <p:spPr bwMode="auto">
          <a:xfrm>
            <a:off x="239310" y="158757"/>
            <a:ext cx="4680520" cy="623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32040" y="116632"/>
            <a:ext cx="3960440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b="1" dirty="0" smtClean="0">
              <a:solidFill>
                <a:srgbClr val="C00000"/>
              </a:solidFill>
              <a:ea typeface="+mj-ea"/>
              <a:cs typeface="+mj-cs"/>
            </a:endParaRPr>
          </a:p>
          <a:p>
            <a:endParaRPr lang="ru-RU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endParaRPr lang="ru-RU" sz="2000" b="1" dirty="0" smtClean="0">
              <a:solidFill>
                <a:srgbClr val="C00000"/>
              </a:solidFill>
              <a:ea typeface="+mj-ea"/>
              <a:cs typeface="+mj-cs"/>
            </a:endParaRPr>
          </a:p>
          <a:p>
            <a:endParaRPr lang="ru-RU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endParaRPr lang="ru-RU" sz="2000" b="1" dirty="0" smtClean="0">
              <a:solidFill>
                <a:srgbClr val="C00000"/>
              </a:solidFill>
              <a:ea typeface="+mj-ea"/>
              <a:cs typeface="+mj-cs"/>
            </a:endParaRPr>
          </a:p>
          <a:p>
            <a:endParaRPr lang="ru-RU" sz="2000" b="1" dirty="0">
              <a:solidFill>
                <a:srgbClr val="C00000"/>
              </a:solidFill>
              <a:ea typeface="+mj-ea"/>
              <a:cs typeface="+mj-cs"/>
            </a:endParaRPr>
          </a:p>
          <a:p>
            <a:pPr lvl="0"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Исследовательскую </a:t>
            </a:r>
            <a:r>
              <a:rPr lang="ru-RU" sz="2000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работу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«Родники – наше общее достояние»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выполнила:  ученица 7 класса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МОБУ «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Пермеевская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основная общеобразовательная школа»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Козырева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Дарина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Юрьевна.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52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G:\готовая работа\фото к иссл\аляв\Новая папка\DSCN322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133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3244334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endParaRPr lang="ru-RU" b="1" dirty="0"/>
          </a:p>
          <a:p>
            <a:endParaRPr lang="ru-RU" b="1" dirty="0" smtClean="0"/>
          </a:p>
          <a:p>
            <a:pPr algn="r"/>
            <a:r>
              <a:rPr lang="ru-RU" b="1" dirty="0" smtClean="0">
                <a:solidFill>
                  <a:schemeClr val="bg1"/>
                </a:solidFill>
              </a:rPr>
              <a:t>Пруд </a:t>
            </a:r>
            <a:r>
              <a:rPr lang="ru-RU" b="1" dirty="0">
                <a:solidFill>
                  <a:schemeClr val="bg1"/>
                </a:solidFill>
              </a:rPr>
              <a:t>у родника </a:t>
            </a:r>
            <a:r>
              <a:rPr lang="ru-RU" b="1" dirty="0" smtClean="0">
                <a:solidFill>
                  <a:schemeClr val="bg1"/>
                </a:solidFill>
              </a:rPr>
              <a:t>№ 3</a:t>
            </a:r>
            <a:r>
              <a:rPr lang="ru-RU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274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410720" y="3175085"/>
            <a:ext cx="56257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b="1" dirty="0"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b="1" dirty="0"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b="1" dirty="0">
              <a:ea typeface="Times New Roman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endParaRPr lang="ru-RU" b="1" dirty="0" smtClean="0">
              <a:ea typeface="Times New Roman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solidFill>
                  <a:schemeClr val="bg1"/>
                </a:solidFill>
                <a:ea typeface="Times New Roman"/>
              </a:rPr>
              <a:t>  Жёлоб </a:t>
            </a:r>
            <a:r>
              <a:rPr lang="ru-RU" b="1" dirty="0">
                <a:solidFill>
                  <a:schemeClr val="bg1"/>
                </a:solidFill>
                <a:ea typeface="Times New Roman"/>
              </a:rPr>
              <a:t>у родника №3.</a:t>
            </a:r>
          </a:p>
        </p:txBody>
      </p:sp>
    </p:spTree>
    <p:extLst>
      <p:ext uri="{BB962C8B-B14F-4D97-AF65-F5344CB8AC3E}">
        <p14:creationId xmlns:p14="http://schemas.microsoft.com/office/powerpoint/2010/main" val="295294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G:\готовая работа\фото к иссл\аляв\Новая папка\DSCN32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139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943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G:\готовая работа\фото к иссл\аляв\Новая папка\DSCN32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34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 descr="G:\готовая работа\фото к иссл\аляв\Новая папка\DSCN32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60" y="0"/>
            <a:ext cx="4511852" cy="331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G:\готовая работа\фото к иссл\аляв\Новая папка\DSCN32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6549"/>
            <a:ext cx="4499992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G:\готовая работа\фото к иссл\аляв\Новая папка\DSCN328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253" y="3249621"/>
            <a:ext cx="4660748" cy="366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630932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Изучаем растительный мир около родника 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3319" name="Picture 7" descr="G:\готовая работа\фото к иссл\аляв\Новая папка\DSCN328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33" y="0"/>
            <a:ext cx="4788067" cy="335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31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Admin 13rus\Рабочий стол\протасово иссл. работа)\фото к исследоват\протасово\IMG_064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91680" y="616530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Окрестности  родника  № 4 . Январь 2015 года.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8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Admin 13rus\Рабочий стол\протасово иссл. работа)\фото к исследоват\Новая папка (2)\IMG_028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18723" t="60000" r="33086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572000" y="580526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Дорога к роднику № 4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Admin 13rus\Рабочий стол\протасово иссл. работа)\фото к исследоват\Новая папка (2)\IMG_02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843808" y="6165304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Родник № 4.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4" descr="G:\готовая работа\фото к иссл\аляв\Новая папка\DSCN324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7" t="16881" b="39287"/>
          <a:stretch/>
        </p:blipFill>
        <p:spPr bwMode="auto">
          <a:xfrm>
            <a:off x="1" y="0"/>
            <a:ext cx="4716016" cy="357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готовая работа\фото к иссл\аляв\Новая папка\DSCN328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3"/>
          <a:stretch/>
        </p:blipFill>
        <p:spPr bwMode="auto">
          <a:xfrm>
            <a:off x="4716015" y="0"/>
            <a:ext cx="4427985" cy="363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G:\готовая работа\фото к иссл\аляв\Новая папка\DSCN32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8" y="3573016"/>
            <a:ext cx="4720863" cy="328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G:\готовая работа\фото к иссл\аляв\Новая папка\DSCN327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501008"/>
            <a:ext cx="4405430" cy="3342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86000" y="3105835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b="1" dirty="0" smtClean="0">
              <a:solidFill>
                <a:prstClr val="white"/>
              </a:solidFill>
            </a:endParaRPr>
          </a:p>
          <a:p>
            <a:pPr lvl="0"/>
            <a:endParaRPr lang="ru-RU" b="1" dirty="0">
              <a:solidFill>
                <a:prstClr val="white"/>
              </a:solidFill>
            </a:endParaRPr>
          </a:p>
          <a:p>
            <a:pPr lvl="0"/>
            <a:endParaRPr lang="ru-RU" b="1" dirty="0" smtClean="0">
              <a:solidFill>
                <a:prstClr val="white"/>
              </a:solidFill>
            </a:endParaRPr>
          </a:p>
          <a:p>
            <a:pPr lvl="0"/>
            <a:endParaRPr lang="ru-RU" b="1" dirty="0">
              <a:solidFill>
                <a:prstClr val="white"/>
              </a:solidFill>
            </a:endParaRPr>
          </a:p>
          <a:p>
            <a:pPr lvl="0"/>
            <a:endParaRPr lang="ru-RU" b="1" dirty="0" smtClean="0">
              <a:solidFill>
                <a:prstClr val="white"/>
              </a:solidFill>
            </a:endParaRPr>
          </a:p>
          <a:p>
            <a:pPr lvl="0"/>
            <a:endParaRPr lang="ru-RU" b="1" dirty="0">
              <a:solidFill>
                <a:prstClr val="white"/>
              </a:solidFill>
            </a:endParaRPr>
          </a:p>
          <a:p>
            <a:pPr lvl="0"/>
            <a:endParaRPr lang="ru-RU" b="1" dirty="0" smtClean="0">
              <a:solidFill>
                <a:prstClr val="white"/>
              </a:solidFill>
            </a:endParaRPr>
          </a:p>
          <a:p>
            <a:pPr lvl="0"/>
            <a:endParaRPr lang="ru-RU" b="1" dirty="0">
              <a:solidFill>
                <a:prstClr val="white"/>
              </a:solidFill>
            </a:endParaRPr>
          </a:p>
          <a:p>
            <a:pPr lvl="0"/>
            <a:endParaRPr lang="ru-RU" b="1" dirty="0" smtClean="0">
              <a:solidFill>
                <a:prstClr val="white"/>
              </a:solidFill>
            </a:endParaRPr>
          </a:p>
          <a:p>
            <a:pPr lvl="0"/>
            <a:endParaRPr lang="ru-RU" b="1" dirty="0">
              <a:solidFill>
                <a:prstClr val="white"/>
              </a:solidFill>
            </a:endParaRPr>
          </a:p>
          <a:p>
            <a:pPr lvl="0"/>
            <a:endParaRPr lang="ru-RU" b="1" dirty="0" smtClean="0">
              <a:solidFill>
                <a:prstClr val="white"/>
              </a:solidFill>
            </a:endParaRPr>
          </a:p>
          <a:p>
            <a:pPr lvl="0"/>
            <a:endParaRPr lang="ru-RU" b="1" dirty="0">
              <a:solidFill>
                <a:prstClr val="white"/>
              </a:solidFill>
            </a:endParaRPr>
          </a:p>
          <a:p>
            <a:pPr lvl="0"/>
            <a:r>
              <a:rPr lang="ru-RU" b="1" dirty="0" smtClean="0">
                <a:solidFill>
                  <a:prstClr val="white"/>
                </a:solidFill>
              </a:rPr>
              <a:t>Изучаем </a:t>
            </a:r>
            <a:r>
              <a:rPr lang="ru-RU" b="1" dirty="0">
                <a:solidFill>
                  <a:prstClr val="white"/>
                </a:solidFill>
              </a:rPr>
              <a:t>растительный мир около родника .</a:t>
            </a:r>
          </a:p>
        </p:txBody>
      </p:sp>
    </p:spTree>
    <p:extLst>
      <p:ext uri="{BB962C8B-B14F-4D97-AF65-F5344CB8AC3E}">
        <p14:creationId xmlns:p14="http://schemas.microsoft.com/office/powerpoint/2010/main" val="1521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МАИ\Pictures\2015-05-07 bnb\bnb 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4" t="759" b="5541"/>
          <a:stretch/>
        </p:blipFill>
        <p:spPr bwMode="auto">
          <a:xfrm>
            <a:off x="0" y="-33930"/>
            <a:ext cx="4599284" cy="67752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Объект 4" descr="C:\Users\МАИ\Pictures\2015-05-07 rrrr\rrrr 001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t="1841" b="4045"/>
          <a:stretch/>
        </p:blipFill>
        <p:spPr bwMode="auto">
          <a:xfrm>
            <a:off x="4599284" y="-33930"/>
            <a:ext cx="4544716" cy="67752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35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dmin 13rus\Рабочий стол\протасово иссл. работа)\фото к исследоват\протасово\100MEDIA\IMG_028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16632"/>
            <a:ext cx="792088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b="1" i="0" u="sng" strike="noStrike" cap="none" normalizeH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Цели  нашей работы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: </a:t>
            </a:r>
            <a:endParaRPr kumimoji="0" lang="ru-RU" sz="1050" b="1" i="0" u="none" strike="noStrike" cap="none" normalizeH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b="1" i="0" u="none" strike="noStrike" cap="none" normalizeH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-воспитание экологической культуры, чувства ответственности за состояние окружающей среды, выявление экологически благоприятных для человека мест.</a:t>
            </a:r>
            <a:endParaRPr kumimoji="0" lang="ru-RU" sz="1050" b="1" i="0" u="none" strike="noStrike" cap="none" normalizeH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-изучение  и охрана природы родного края, родников, растительного и животного мира.</a:t>
            </a:r>
            <a:endParaRPr kumimoji="0" lang="ru-RU" sz="1050" b="1" i="0" u="none" strike="noStrike" cap="none" normalizeH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dirty="0" smtClean="0">
              <a:ln>
                <a:noFill/>
              </a:ln>
              <a:effectLst/>
              <a:latin typeface="Arial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Arial" pitchFamily="34" charset="0"/>
              <a:ea typeface="Times New Roman" pitchFamily="18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0" i="0" u="none" strike="noStrike" cap="none" normalizeH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</a:rPr>
              <a:t>-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выявление местоположения и изучение родников, </a:t>
            </a:r>
            <a:endParaRPr kumimoji="0" lang="ru-RU" sz="105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-анализ прошлого и настоящего родника,</a:t>
            </a:r>
            <a:endParaRPr kumimoji="0" lang="ru-RU" sz="105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-проведение работ по благоустройству и охране родников.</a:t>
            </a:r>
            <a:endParaRPr kumimoji="0" lang="ru-RU" sz="105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 -сохранение родников для следующих поколений.</a:t>
            </a:r>
            <a:endParaRPr kumimoji="0" lang="ru-RU" sz="105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sng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Для осуществления данной цели были поставлены следующие задачи: </a:t>
            </a:r>
            <a:endParaRPr kumimoji="0" lang="ru-RU" sz="105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1.Изучить расположение родников и окружающую их территорию.                                 2.Составить паспорт родников.</a:t>
            </a:r>
            <a:endParaRPr kumimoji="0" lang="ru-RU" sz="105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3.Провести исследование родниковой воды.</a:t>
            </a:r>
            <a:endParaRPr kumimoji="0" lang="ru-RU" sz="105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</a:rPr>
              <a:t>4.Разработать и провести мероприятия по очистке и благоустройству родников (результатом исследования будет составление  паспорта родника и оформление исследовательской работы).</a:t>
            </a:r>
            <a:endParaRPr kumimoji="0" lang="ru-RU" sz="2400" b="1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09360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a typeface="Times New Roman"/>
              </a:rPr>
              <a:t>Листовка.</a:t>
            </a:r>
            <a:endParaRPr lang="ru-RU" dirty="0"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a typeface="Times New Roman"/>
              </a:rPr>
              <a:t>     Родники – удивительное творение    природы.</a:t>
            </a:r>
            <a:endParaRPr lang="ru-RU" dirty="0"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a typeface="Times New Roman"/>
              </a:rPr>
              <a:t>     Берегите их!</a:t>
            </a:r>
            <a:endParaRPr lang="ru-RU" dirty="0"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a typeface="Times New Roman"/>
              </a:rPr>
              <a:t>     Сохрани жизнь роднику.</a:t>
            </a:r>
            <a:endParaRPr lang="ru-RU" dirty="0"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a typeface="Times New Roman"/>
              </a:rPr>
              <a:t>     Защити от влияния техногенной среды.</a:t>
            </a:r>
            <a:endParaRPr lang="ru-RU" dirty="0"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a typeface="Times New Roman"/>
              </a:rPr>
              <a:t>     Запасы чистой родниковой воды уменьшаются  с каждым годом. Не оставь без внимания и хозяйского глаза   ни один родник.</a:t>
            </a:r>
            <a:endParaRPr lang="ru-RU" dirty="0"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ea typeface="Times New Roman"/>
              </a:rPr>
              <a:t>   Сохрани родник для будущих поколений!</a:t>
            </a:r>
            <a:endParaRPr lang="ru-RU" dirty="0">
              <a:ea typeface="Times New Roman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345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8328"/>
            <a:ext cx="8219256" cy="6475048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b="1" dirty="0">
                <a:solidFill>
                  <a:srgbClr val="0070C0"/>
                </a:solidFill>
              </a:rPr>
              <a:t>Список используемой литературы.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 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1.Баринова И.И. География России. Природа. 8 класс.: Учеб. для общеобразовательных учебных заведений. – 3-е изд. – М.: Дрофа, 20008 г.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2.Баринова И.И., </a:t>
            </a:r>
            <a:r>
              <a:rPr lang="ru-RU" sz="1800" b="1" dirty="0" err="1">
                <a:solidFill>
                  <a:srgbClr val="0070C0"/>
                </a:solidFill>
              </a:rPr>
              <a:t>Горбанев</a:t>
            </a:r>
            <a:r>
              <a:rPr lang="ru-RU" sz="1800" b="1" dirty="0">
                <a:solidFill>
                  <a:srgbClr val="0070C0"/>
                </a:solidFill>
              </a:rPr>
              <a:t> В.А. и др. География: Большой справочник для школьников и поступающих в вузы. – 2 издание.- М.: Дрофа, 2009  г.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3. Габриелян О.С. Химия. 8класс.Учебник для общеобразовательных учебных заведений.- 4-е издание.- М.: «Дрофа», 2010.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4.Географический энциклопедический словарь. М.: Советская энциклопедия,  2009 г.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5.Книга  об </a:t>
            </a:r>
            <a:r>
              <a:rPr lang="ru-RU" sz="1800" b="1" dirty="0" err="1">
                <a:solidFill>
                  <a:srgbClr val="0070C0"/>
                </a:solidFill>
              </a:rPr>
              <a:t>Ичалковском</a:t>
            </a:r>
            <a:r>
              <a:rPr lang="ru-RU" sz="1800" b="1" dirty="0">
                <a:solidFill>
                  <a:srgbClr val="0070C0"/>
                </a:solidFill>
              </a:rPr>
              <a:t> районе «Любовь моя и боль моя» Составители: Володин Н.П., Андронов А. В., </a:t>
            </a:r>
            <a:r>
              <a:rPr lang="ru-RU" sz="1800" b="1" dirty="0" err="1">
                <a:solidFill>
                  <a:srgbClr val="0070C0"/>
                </a:solidFill>
              </a:rPr>
              <a:t>Буткин</a:t>
            </a:r>
            <a:r>
              <a:rPr lang="ru-RU" sz="1800" b="1" dirty="0">
                <a:solidFill>
                  <a:srgbClr val="0070C0"/>
                </a:solidFill>
              </a:rPr>
              <a:t> Н.П, </a:t>
            </a:r>
            <a:r>
              <a:rPr lang="ru-RU" sz="1800" b="1" dirty="0" err="1">
                <a:solidFill>
                  <a:srgbClr val="0070C0"/>
                </a:solidFill>
              </a:rPr>
              <a:t>Кокурина</a:t>
            </a:r>
            <a:r>
              <a:rPr lang="ru-RU" sz="1800" b="1" dirty="0">
                <a:solidFill>
                  <a:srgbClr val="0070C0"/>
                </a:solidFill>
              </a:rPr>
              <a:t> </a:t>
            </a:r>
            <a:r>
              <a:rPr lang="ru-RU" sz="1800" b="1" dirty="0" err="1">
                <a:solidFill>
                  <a:srgbClr val="0070C0"/>
                </a:solidFill>
              </a:rPr>
              <a:t>Р.А.и</a:t>
            </a:r>
            <a:r>
              <a:rPr lang="ru-RU" sz="1800" b="1" dirty="0">
                <a:solidFill>
                  <a:srgbClr val="0070C0"/>
                </a:solidFill>
              </a:rPr>
              <a:t> др. - Саранск, 1999 г.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6.Орлова Л. Тайный код воды. – Минск: Современный литератор, 2006.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7.Сухова Т.С., Строгонов В.И. Природа. Введение в биологию и экологию. Учебник для учащихся 5 класса общеобразовательной школы. – М.: Издательский центр «</a:t>
            </a:r>
            <a:r>
              <a:rPr lang="ru-RU" sz="1800" b="1" dirty="0" err="1">
                <a:solidFill>
                  <a:srgbClr val="0070C0"/>
                </a:solidFill>
              </a:rPr>
              <a:t>Вентана</a:t>
            </a:r>
            <a:r>
              <a:rPr lang="ru-RU" sz="1800" b="1" dirty="0">
                <a:solidFill>
                  <a:srgbClr val="0070C0"/>
                </a:solidFill>
              </a:rPr>
              <a:t> – Граф», 2010 г.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8. </a:t>
            </a:r>
            <a:r>
              <a:rPr lang="ru-RU" sz="1800" b="1" dirty="0" err="1">
                <a:solidFill>
                  <a:srgbClr val="0070C0"/>
                </a:solidFill>
              </a:rPr>
              <a:t>Филлиповский</a:t>
            </a:r>
            <a:r>
              <a:rPr lang="ru-RU" sz="1800" b="1" dirty="0">
                <a:solidFill>
                  <a:srgbClr val="0070C0"/>
                </a:solidFill>
              </a:rPr>
              <a:t> И.А. Самое удивительное ископаемое.-Алма-Ата, 2000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9.Википедия.</a:t>
            </a:r>
            <a:br>
              <a:rPr lang="ru-RU" sz="1800" b="1" dirty="0">
                <a:solidFill>
                  <a:srgbClr val="0070C0"/>
                </a:solidFill>
              </a:rPr>
            </a:br>
            <a:r>
              <a:rPr lang="ru-RU" sz="1800" b="1" dirty="0">
                <a:solidFill>
                  <a:srgbClr val="0070C0"/>
                </a:solidFill>
              </a:rPr>
              <a:t>Интернет-ресурсы: </a:t>
            </a:r>
            <a:r>
              <a:rPr lang="en-US" sz="1800" b="1" dirty="0" err="1">
                <a:solidFill>
                  <a:srgbClr val="0070C0"/>
                </a:solidFill>
              </a:rPr>
              <a:t>LogoSlovo</a:t>
            </a:r>
            <a:r>
              <a:rPr lang="ru-RU" sz="1800" b="1" dirty="0">
                <a:solidFill>
                  <a:srgbClr val="0070C0"/>
                </a:solidFill>
              </a:rPr>
              <a:t>.</a:t>
            </a:r>
            <a:r>
              <a:rPr lang="en-US" sz="1800" b="1" dirty="0" err="1">
                <a:solidFill>
                  <a:srgbClr val="0070C0"/>
                </a:solidFill>
              </a:rPr>
              <a:t>Ru</a:t>
            </a:r>
            <a:r>
              <a:rPr lang="ru-RU" sz="1800" b="1" dirty="0">
                <a:solidFill>
                  <a:srgbClr val="0070C0"/>
                </a:solidFill>
              </a:rPr>
              <a:t>;</a:t>
            </a:r>
            <a:r>
              <a:rPr lang="ru-RU" sz="1800" b="1" i="1" dirty="0">
                <a:solidFill>
                  <a:srgbClr val="0070C0"/>
                </a:solidFill>
              </a:rPr>
              <a:t> </a:t>
            </a:r>
            <a:r>
              <a:rPr lang="en-US" sz="1800" b="1" dirty="0">
                <a:solidFill>
                  <a:srgbClr val="0070C0"/>
                </a:solidFill>
              </a:rPr>
              <a:t>Icon</a:t>
            </a:r>
            <a:r>
              <a:rPr lang="ru-RU" sz="1800" b="1" dirty="0">
                <a:solidFill>
                  <a:srgbClr val="0070C0"/>
                </a:solidFill>
              </a:rPr>
              <a:t>е</a:t>
            </a:r>
            <a:r>
              <a:rPr lang="en-US" sz="1800" b="1" dirty="0" err="1">
                <a:solidFill>
                  <a:srgbClr val="0070C0"/>
                </a:solidFill>
              </a:rPr>
              <a:t>xpo</a:t>
            </a:r>
            <a:r>
              <a:rPr lang="ru-RU" sz="1800" b="1" dirty="0">
                <a:solidFill>
                  <a:srgbClr val="0070C0"/>
                </a:solidFill>
              </a:rPr>
              <a:t>.</a:t>
            </a:r>
            <a:r>
              <a:rPr lang="en-US" sz="1800" b="1" dirty="0" err="1">
                <a:solidFill>
                  <a:srgbClr val="0070C0"/>
                </a:solidFill>
              </a:rPr>
              <a:t>ru</a:t>
            </a:r>
            <a:r>
              <a:rPr lang="ru-RU" sz="1800" b="1" dirty="0">
                <a:solidFill>
                  <a:srgbClr val="0070C0"/>
                </a:solidFill>
              </a:rPr>
              <a:t> – Галерея икон; </a:t>
            </a:r>
            <a:r>
              <a:rPr lang="ru-RU" sz="1800" b="1" u="sng" dirty="0" err="1">
                <a:solidFill>
                  <a:srgbClr val="0070C0"/>
                </a:solidFill>
                <a:hlinkClick r:id="rId2"/>
              </a:rPr>
              <a:t>ru.wikipedia.org</a:t>
            </a:r>
            <a:r>
              <a:rPr lang="ru-RU" sz="1800" b="1" dirty="0" err="1">
                <a:solidFill>
                  <a:srgbClr val="0070C0"/>
                </a:solidFill>
              </a:rPr>
              <a:t>›</a:t>
            </a:r>
            <a:r>
              <a:rPr lang="ru-RU" sz="1800" b="1" u="sng" dirty="0" err="1">
                <a:solidFill>
                  <a:srgbClr val="0070C0"/>
                </a:solidFill>
                <a:hlinkClick r:id="rId3"/>
              </a:rPr>
              <a:t>wiki</a:t>
            </a:r>
            <a:r>
              <a:rPr lang="ru-RU" sz="1800" b="1" u="sng" dirty="0" smtClean="0">
                <a:solidFill>
                  <a:srgbClr val="0070C0"/>
                </a:solidFill>
                <a:hlinkClick r:id="rId3"/>
              </a:rPr>
              <a:t>/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r>
              <a:rPr lang="ru-RU" b="1" dirty="0">
                <a:solidFill>
                  <a:srgbClr val="0070C0"/>
                </a:solidFill>
              </a:rPr>
              <a:t> 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03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dmin 13rus\Рабочий стол\протасово иссл. работа)\фото к исследоват\протасово\IMG_064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61065" y="0"/>
            <a:ext cx="9305065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979712" y="630932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00B0F0"/>
                </a:solidFill>
              </a:rPr>
              <a:t>Родник № 1 . Январь  2015 года.</a:t>
            </a:r>
            <a:endParaRPr lang="ru-RU" b="1" dirty="0">
              <a:solidFill>
                <a:srgbClr val="00B0F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Admin 13rus\Рабочий стол\протасово иссл. работа)\фото к исследоват\протасово\IMG_064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5054" y="0"/>
            <a:ext cx="9209053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067944" y="5877272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B0F0"/>
                </a:solidFill>
              </a:rPr>
              <a:t>Родник </a:t>
            </a:r>
            <a:r>
              <a:rPr lang="ru-RU" b="1" dirty="0">
                <a:solidFill>
                  <a:srgbClr val="00B0F0"/>
                </a:solidFill>
              </a:rPr>
              <a:t>№ 1 . </a:t>
            </a:r>
            <a:r>
              <a:rPr lang="ru-RU" b="1" dirty="0" smtClean="0">
                <a:solidFill>
                  <a:srgbClr val="00B0F0"/>
                </a:solidFill>
              </a:rPr>
              <a:t>Январь 2015 года.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G:\готовая работа\фото к иссл\DSCN3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6525344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Родник № 1.      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652534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Май 2015 года.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05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G:\готовая работа\фото к иссл\DSCN31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86038" y="823209"/>
            <a:ext cx="6309320" cy="466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готовая работа\фото к иссл\DSCN31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73676" y="926394"/>
            <a:ext cx="6309321" cy="445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6309320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Изучаем цвет и вкус воды  родника № 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283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G:\готовая работа\фото к иссл\DSCN31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139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9792" y="6453336"/>
            <a:ext cx="644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</a:rPr>
              <a:t>Купель родник № 1.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95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МАИ\Desktop\Безымянныйgfhg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528" y="1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C:\Users\МАИ\Desktop\uyuy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07504" y="116632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Внутреннее убранство часовни . Родник №1.    Тихвинская икона Божией Матери.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58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286</TotalTime>
  <Words>400</Words>
  <Application>Microsoft Office PowerPoint</Application>
  <PresentationFormat>Экран (4:3)</PresentationFormat>
  <Paragraphs>170</Paragraphs>
  <Slides>31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используемой литературы.   1.Баринова И.И. География России. Природа. 8 класс.: Учеб. для общеобразовательных учебных заведений. – 3-е изд. – М.: Дрофа, 20008 г. 2.Баринова И.И., Горбанев В.А. и др. География: Большой справочник для школьников и поступающих в вузы. – 2 издание.- М.: Дрофа, 2009  г. 3. Габриелян О.С. Химия. 8класс.Учебник для общеобразовательных учебных заведений.- 4-е издание.- М.: «Дрофа», 2010. 4.Географический энциклопедический словарь. М.: Советская энциклопедия,  2009 г. 5.Книга  об Ичалковском районе «Любовь моя и боль моя» Составители: Володин Н.П., Андронов А. В., Буткин Н.П, Кокурина Р.А.и др. - Саранск, 1999 г. 6.Орлова Л. Тайный код воды. – Минск: Современный литератор, 2006. 7.Сухова Т.С., Строгонов В.И. Природа. Введение в биологию и экологию. Учебник для учащихся 5 класса общеобразовательной школы. – М.: Издательский центр «Вентана – Граф», 2010 г. 8. Филлиповский И.А. Самое удивительное ископаемое.-Алма-Ата, 2000 9.Википедия. Интернет-ресурсы: LogoSlovo.Ru; Iconеxpo.ru – Галерея икон; ru.wikipedia.org›wiki/  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 13rus</dc:creator>
  <cp:lastModifiedBy>MMM</cp:lastModifiedBy>
  <cp:revision>29</cp:revision>
  <dcterms:created xsi:type="dcterms:W3CDTF">2013-03-03T14:04:46Z</dcterms:created>
  <dcterms:modified xsi:type="dcterms:W3CDTF">2017-11-06T17:34:51Z</dcterms:modified>
</cp:coreProperties>
</file>