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80" r:id="rId3"/>
    <p:sldId id="281" r:id="rId4"/>
    <p:sldId id="282" r:id="rId5"/>
    <p:sldId id="269" r:id="rId6"/>
    <p:sldId id="273" r:id="rId7"/>
    <p:sldId id="270" r:id="rId8"/>
    <p:sldId id="271" r:id="rId9"/>
    <p:sldId id="272" r:id="rId10"/>
    <p:sldId id="266" r:id="rId11"/>
    <p:sldId id="267" r:id="rId12"/>
    <p:sldId id="268" r:id="rId13"/>
    <p:sldId id="275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AB"/>
    <a:srgbClr val="DCF9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6" autoAdjust="0"/>
    <p:restoredTop sz="9467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529B0-9B25-496D-869E-7D91E3FBCA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8B0FE-41B5-44C9-BEFB-632FBD22B02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Palatino Linotype" pitchFamily="18" charset="0"/>
            </a:rPr>
            <a:t>дополнить и расширить объём знаний, получаемых в общеобразовательной школе по анатомии и физиологии человека</a:t>
          </a:r>
          <a:endParaRPr lang="ru-RU" b="1" dirty="0">
            <a:latin typeface="Palatino Linotype" pitchFamily="18" charset="0"/>
          </a:endParaRPr>
        </a:p>
      </dgm:t>
    </dgm:pt>
    <dgm:pt modelId="{546E1700-7DE1-4EE6-BA22-00D7037F0814}" type="parTrans" cxnId="{6D5E1B0F-C136-45B2-A83C-B187A0BE0D18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7C8AF537-333F-4C61-832A-6437D3D3DD7E}" type="sibTrans" cxnId="{6D5E1B0F-C136-45B2-A83C-B187A0BE0D18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B9F19E50-770B-4567-9D44-0E2E0E45BD7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Palatino Linotype" pitchFamily="18" charset="0"/>
            </a:rPr>
            <a:t>вооружить учащихся знаниями по теории и методике атлетической тренировки, закаливанию, правильному питанию и личной гигиене</a:t>
          </a:r>
          <a:endParaRPr lang="ru-RU" b="1" dirty="0">
            <a:latin typeface="Palatino Linotype" pitchFamily="18" charset="0"/>
          </a:endParaRPr>
        </a:p>
      </dgm:t>
    </dgm:pt>
    <dgm:pt modelId="{ABA85750-DB50-41C6-B0DF-22C3D36365AF}" type="parTrans" cxnId="{3D1FE2EA-A816-4760-8783-B20B2036EEDB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5BBF79CB-4B0F-4828-87A1-C951A5A07911}" type="sibTrans" cxnId="{3D1FE2EA-A816-4760-8783-B20B2036EEDB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720B578E-8D42-480A-81A1-B6C0EA54545F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Palatino Linotype" pitchFamily="18" charset="0"/>
            </a:rPr>
            <a:t>сформировать  практические  умения в организации и проведении самостоятельных форм занятий физической культурой с различной функциональной и социально ориентированной направленностью</a:t>
          </a:r>
          <a:endParaRPr lang="ru-RU" b="1" dirty="0">
            <a:latin typeface="Palatino Linotype" pitchFamily="18" charset="0"/>
          </a:endParaRPr>
        </a:p>
      </dgm:t>
    </dgm:pt>
    <dgm:pt modelId="{67075D75-467B-4012-9E1C-18EFE36DB25B}" type="parTrans" cxnId="{20FE8DC1-6353-4526-9C82-C75221B398D7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083BB0AE-D9A7-47EB-8D5A-1034BA1021C0}" type="sibTrans" cxnId="{20FE8DC1-6353-4526-9C82-C75221B398D7}">
      <dgm:prSet/>
      <dgm:spPr/>
      <dgm:t>
        <a:bodyPr/>
        <a:lstStyle/>
        <a:p>
          <a:endParaRPr lang="ru-RU" b="1">
            <a:latin typeface="Palatino Linotype" pitchFamily="18" charset="0"/>
          </a:endParaRPr>
        </a:p>
      </dgm:t>
    </dgm:pt>
    <dgm:pt modelId="{B8A723F1-FC6D-4EF7-980E-6DDC30C62102}" type="pres">
      <dgm:prSet presAssocID="{697529B0-9B25-496D-869E-7D91E3FBC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94CED-ED8A-49E5-864D-CF86B91666CB}" type="pres">
      <dgm:prSet presAssocID="{55A8B0FE-41B5-44C9-BEFB-632FBD22B02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8ACBF-03DF-450E-842F-9409A414BDEA}" type="pres">
      <dgm:prSet presAssocID="{7C8AF537-333F-4C61-832A-6437D3D3DD7E}" presName="spacer" presStyleCnt="0"/>
      <dgm:spPr/>
    </dgm:pt>
    <dgm:pt modelId="{8FAE40E2-A8CC-4DF7-A4BB-7078F25FCDF9}" type="pres">
      <dgm:prSet presAssocID="{B9F19E50-770B-4567-9D44-0E2E0E45BD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93D0A-138F-4C07-984F-4C3B874F930A}" type="pres">
      <dgm:prSet presAssocID="{5BBF79CB-4B0F-4828-87A1-C951A5A07911}" presName="spacer" presStyleCnt="0"/>
      <dgm:spPr/>
    </dgm:pt>
    <dgm:pt modelId="{2FF9DEA8-AFBA-4AAC-A707-D002C2FC29F2}" type="pres">
      <dgm:prSet presAssocID="{720B578E-8D42-480A-81A1-B6C0EA5454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EF8AA-7535-450B-983A-0164548A5A1C}" type="presOf" srcId="{720B578E-8D42-480A-81A1-B6C0EA54545F}" destId="{2FF9DEA8-AFBA-4AAC-A707-D002C2FC29F2}" srcOrd="0" destOrd="0" presId="urn:microsoft.com/office/officeart/2005/8/layout/vList2"/>
    <dgm:cxn modelId="{0FBBC6C5-B0B8-4CF8-80E0-78CE95D30547}" type="presOf" srcId="{55A8B0FE-41B5-44C9-BEFB-632FBD22B02A}" destId="{0CC94CED-ED8A-49E5-864D-CF86B91666CB}" srcOrd="0" destOrd="0" presId="urn:microsoft.com/office/officeart/2005/8/layout/vList2"/>
    <dgm:cxn modelId="{3D1FE2EA-A816-4760-8783-B20B2036EEDB}" srcId="{697529B0-9B25-496D-869E-7D91E3FBCA14}" destId="{B9F19E50-770B-4567-9D44-0E2E0E45BD7E}" srcOrd="1" destOrd="0" parTransId="{ABA85750-DB50-41C6-B0DF-22C3D36365AF}" sibTransId="{5BBF79CB-4B0F-4828-87A1-C951A5A07911}"/>
    <dgm:cxn modelId="{BA63C94D-4853-4C42-A9A5-C021BE63B334}" type="presOf" srcId="{697529B0-9B25-496D-869E-7D91E3FBCA14}" destId="{B8A723F1-FC6D-4EF7-980E-6DDC30C62102}" srcOrd="0" destOrd="0" presId="urn:microsoft.com/office/officeart/2005/8/layout/vList2"/>
    <dgm:cxn modelId="{20FE8DC1-6353-4526-9C82-C75221B398D7}" srcId="{697529B0-9B25-496D-869E-7D91E3FBCA14}" destId="{720B578E-8D42-480A-81A1-B6C0EA54545F}" srcOrd="2" destOrd="0" parTransId="{67075D75-467B-4012-9E1C-18EFE36DB25B}" sibTransId="{083BB0AE-D9A7-47EB-8D5A-1034BA1021C0}"/>
    <dgm:cxn modelId="{10749254-656D-4EDD-A4A9-B2A0E09828A4}" type="presOf" srcId="{B9F19E50-770B-4567-9D44-0E2E0E45BD7E}" destId="{8FAE40E2-A8CC-4DF7-A4BB-7078F25FCDF9}" srcOrd="0" destOrd="0" presId="urn:microsoft.com/office/officeart/2005/8/layout/vList2"/>
    <dgm:cxn modelId="{6D5E1B0F-C136-45B2-A83C-B187A0BE0D18}" srcId="{697529B0-9B25-496D-869E-7D91E3FBCA14}" destId="{55A8B0FE-41B5-44C9-BEFB-632FBD22B02A}" srcOrd="0" destOrd="0" parTransId="{546E1700-7DE1-4EE6-BA22-00D7037F0814}" sibTransId="{7C8AF537-333F-4C61-832A-6437D3D3DD7E}"/>
    <dgm:cxn modelId="{488B9247-7A83-43EA-94E6-C3444BC9A1AE}" type="presParOf" srcId="{B8A723F1-FC6D-4EF7-980E-6DDC30C62102}" destId="{0CC94CED-ED8A-49E5-864D-CF86B91666CB}" srcOrd="0" destOrd="0" presId="urn:microsoft.com/office/officeart/2005/8/layout/vList2"/>
    <dgm:cxn modelId="{8C53D006-1F5D-45F2-BD68-D35A337E647A}" type="presParOf" srcId="{B8A723F1-FC6D-4EF7-980E-6DDC30C62102}" destId="{BD18ACBF-03DF-450E-842F-9409A414BDEA}" srcOrd="1" destOrd="0" presId="urn:microsoft.com/office/officeart/2005/8/layout/vList2"/>
    <dgm:cxn modelId="{D96F4F67-F53A-4656-88D0-2B19D1B61329}" type="presParOf" srcId="{B8A723F1-FC6D-4EF7-980E-6DDC30C62102}" destId="{8FAE40E2-A8CC-4DF7-A4BB-7078F25FCDF9}" srcOrd="2" destOrd="0" presId="urn:microsoft.com/office/officeart/2005/8/layout/vList2"/>
    <dgm:cxn modelId="{325FDD10-0C1A-4E93-98E5-E8E9299C683B}" type="presParOf" srcId="{B8A723F1-FC6D-4EF7-980E-6DDC30C62102}" destId="{A8C93D0A-138F-4C07-984F-4C3B874F930A}" srcOrd="3" destOrd="0" presId="urn:microsoft.com/office/officeart/2005/8/layout/vList2"/>
    <dgm:cxn modelId="{BE44C15B-D7C9-4EFC-9D11-2AC6F8673451}" type="presParOf" srcId="{B8A723F1-FC6D-4EF7-980E-6DDC30C62102}" destId="{2FF9DEA8-AFBA-4AAC-A707-D002C2FC29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7529B0-9B25-496D-869E-7D91E3FBCA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8B0FE-41B5-44C9-BEFB-632FBD22B02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4000" dirty="0" smtClean="0"/>
            <a:t>воспитать стремление к здоровому образу жизни </a:t>
          </a:r>
          <a:endParaRPr lang="ru-RU" sz="4000" b="1" dirty="0">
            <a:latin typeface="Palatino Linotype" pitchFamily="18" charset="0"/>
          </a:endParaRPr>
        </a:p>
      </dgm:t>
    </dgm:pt>
    <dgm:pt modelId="{546E1700-7DE1-4EE6-BA22-00D7037F0814}" type="parTrans" cxnId="{6D5E1B0F-C136-45B2-A83C-B187A0BE0D18}">
      <dgm:prSet/>
      <dgm:spPr/>
      <dgm:t>
        <a:bodyPr/>
        <a:lstStyle/>
        <a:p>
          <a:endParaRPr lang="ru-RU" sz="4000" b="1">
            <a:latin typeface="Palatino Linotype" pitchFamily="18" charset="0"/>
          </a:endParaRPr>
        </a:p>
      </dgm:t>
    </dgm:pt>
    <dgm:pt modelId="{7C8AF537-333F-4C61-832A-6437D3D3DD7E}" type="sibTrans" cxnId="{6D5E1B0F-C136-45B2-A83C-B187A0BE0D18}">
      <dgm:prSet/>
      <dgm:spPr/>
      <dgm:t>
        <a:bodyPr/>
        <a:lstStyle/>
        <a:p>
          <a:endParaRPr lang="ru-RU" sz="4000" b="1">
            <a:latin typeface="Palatino Linotype" pitchFamily="18" charset="0"/>
          </a:endParaRPr>
        </a:p>
      </dgm:t>
    </dgm:pt>
    <dgm:pt modelId="{0D0AD0FA-648F-4EA3-86F6-CF2483FD2C97}">
      <dgm:prSet custT="1"/>
      <dgm:spPr/>
      <dgm:t>
        <a:bodyPr/>
        <a:lstStyle/>
        <a:p>
          <a:r>
            <a:rPr lang="ru-RU" sz="4000" dirty="0" smtClean="0"/>
            <a:t>развить коммуникабельность обучающихся, умение работать в коллективе</a:t>
          </a:r>
          <a:endParaRPr lang="ru-RU" sz="4000" dirty="0"/>
        </a:p>
      </dgm:t>
    </dgm:pt>
    <dgm:pt modelId="{0AB48582-BAB8-4AE1-843F-922F5DE8C10B}" type="parTrans" cxnId="{34A1F6F6-C5C8-4A07-B701-B172C26105DC}">
      <dgm:prSet/>
      <dgm:spPr/>
      <dgm:t>
        <a:bodyPr/>
        <a:lstStyle/>
        <a:p>
          <a:endParaRPr lang="ru-RU" sz="4000"/>
        </a:p>
      </dgm:t>
    </dgm:pt>
    <dgm:pt modelId="{F63B4F24-D10B-46D5-A015-FB417569B5FA}" type="sibTrans" cxnId="{34A1F6F6-C5C8-4A07-B701-B172C26105DC}">
      <dgm:prSet/>
      <dgm:spPr/>
      <dgm:t>
        <a:bodyPr/>
        <a:lstStyle/>
        <a:p>
          <a:endParaRPr lang="ru-RU" sz="4000"/>
        </a:p>
      </dgm:t>
    </dgm:pt>
    <dgm:pt modelId="{B8A723F1-FC6D-4EF7-980E-6DDC30C62102}" type="pres">
      <dgm:prSet presAssocID="{697529B0-9B25-496D-869E-7D91E3FBC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94CED-ED8A-49E5-864D-CF86B91666CB}" type="pres">
      <dgm:prSet presAssocID="{55A8B0FE-41B5-44C9-BEFB-632FBD22B02A}" presName="parentText" presStyleLbl="node1" presStyleIdx="0" presStyleCnt="2" custLinFactNeighborY="20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8ACBF-03DF-450E-842F-9409A414BDEA}" type="pres">
      <dgm:prSet presAssocID="{7C8AF537-333F-4C61-832A-6437D3D3DD7E}" presName="spacer" presStyleCnt="0"/>
      <dgm:spPr/>
    </dgm:pt>
    <dgm:pt modelId="{BD311B04-9A14-4790-A327-09D811F40CE4}" type="pres">
      <dgm:prSet presAssocID="{0D0AD0FA-648F-4EA3-86F6-CF2483FD2C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115A2-7F8B-4B60-AF1D-41581507A7E7}" type="presOf" srcId="{0D0AD0FA-648F-4EA3-86F6-CF2483FD2C97}" destId="{BD311B04-9A14-4790-A327-09D811F40CE4}" srcOrd="0" destOrd="0" presId="urn:microsoft.com/office/officeart/2005/8/layout/vList2"/>
    <dgm:cxn modelId="{35AB6983-EF2F-4983-8D14-38D6F877F68A}" type="presOf" srcId="{55A8B0FE-41B5-44C9-BEFB-632FBD22B02A}" destId="{0CC94CED-ED8A-49E5-864D-CF86B91666CB}" srcOrd="0" destOrd="0" presId="urn:microsoft.com/office/officeart/2005/8/layout/vList2"/>
    <dgm:cxn modelId="{348DFF30-CA46-48F7-82A2-328EB720B294}" type="presOf" srcId="{697529B0-9B25-496D-869E-7D91E3FBCA14}" destId="{B8A723F1-FC6D-4EF7-980E-6DDC30C62102}" srcOrd="0" destOrd="0" presId="urn:microsoft.com/office/officeart/2005/8/layout/vList2"/>
    <dgm:cxn modelId="{34A1F6F6-C5C8-4A07-B701-B172C26105DC}" srcId="{697529B0-9B25-496D-869E-7D91E3FBCA14}" destId="{0D0AD0FA-648F-4EA3-86F6-CF2483FD2C97}" srcOrd="1" destOrd="0" parTransId="{0AB48582-BAB8-4AE1-843F-922F5DE8C10B}" sibTransId="{F63B4F24-D10B-46D5-A015-FB417569B5FA}"/>
    <dgm:cxn modelId="{6D5E1B0F-C136-45B2-A83C-B187A0BE0D18}" srcId="{697529B0-9B25-496D-869E-7D91E3FBCA14}" destId="{55A8B0FE-41B5-44C9-BEFB-632FBD22B02A}" srcOrd="0" destOrd="0" parTransId="{546E1700-7DE1-4EE6-BA22-00D7037F0814}" sibTransId="{7C8AF537-333F-4C61-832A-6437D3D3DD7E}"/>
    <dgm:cxn modelId="{30B98711-019F-4EC0-B10F-E45090F8BE90}" type="presParOf" srcId="{B8A723F1-FC6D-4EF7-980E-6DDC30C62102}" destId="{0CC94CED-ED8A-49E5-864D-CF86B91666CB}" srcOrd="0" destOrd="0" presId="urn:microsoft.com/office/officeart/2005/8/layout/vList2"/>
    <dgm:cxn modelId="{751359BF-B5B5-490A-8E17-E3A23AB47C57}" type="presParOf" srcId="{B8A723F1-FC6D-4EF7-980E-6DDC30C62102}" destId="{BD18ACBF-03DF-450E-842F-9409A414BDEA}" srcOrd="1" destOrd="0" presId="urn:microsoft.com/office/officeart/2005/8/layout/vList2"/>
    <dgm:cxn modelId="{47E4EB51-8343-4E52-92F5-345B5FEBB3E8}" type="presParOf" srcId="{B8A723F1-FC6D-4EF7-980E-6DDC30C62102}" destId="{BD311B04-9A14-4790-A327-09D811F40C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529B0-9B25-496D-869E-7D91E3FBCA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A8B0FE-41B5-44C9-BEFB-632FBD22B02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sz="2400" b="1" dirty="0" smtClean="0">
              <a:latin typeface="Palatino Linotype" pitchFamily="18" charset="0"/>
            </a:rPr>
            <a:t>содействовать физическому развитию детей всеми имеющимися средствами физического воспитания, не опережая естественных темпов физического развития</a:t>
          </a:r>
          <a:endParaRPr lang="ru-RU" sz="2400" b="1" dirty="0">
            <a:latin typeface="Palatino Linotype" pitchFamily="18" charset="0"/>
          </a:endParaRPr>
        </a:p>
      </dgm:t>
    </dgm:pt>
    <dgm:pt modelId="{546E1700-7DE1-4EE6-BA22-00D7037F0814}" type="parTrans" cxnId="{6D5E1B0F-C136-45B2-A83C-B187A0BE0D18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7C8AF537-333F-4C61-832A-6437D3D3DD7E}" type="sibTrans" cxnId="{6D5E1B0F-C136-45B2-A83C-B187A0BE0D18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17A43A46-5405-4D8B-9BF3-760A73EAD1AB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Palatino Linotype" pitchFamily="18" charset="0"/>
            </a:rPr>
            <a:t>способствовать укреплению здоровья обучающихся средствами атлетизма</a:t>
          </a:r>
          <a:endParaRPr lang="ru-RU" sz="2400" b="1" dirty="0">
            <a:latin typeface="Palatino Linotype" pitchFamily="18" charset="0"/>
          </a:endParaRPr>
        </a:p>
      </dgm:t>
    </dgm:pt>
    <dgm:pt modelId="{E940CEDC-6840-4603-A197-9C813C9BF235}" type="parTrans" cxnId="{AB97B9FF-CE20-4853-ADB2-DA9EC6F3B6BB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1DEFDB87-AB02-4270-A921-9DA5B4DE7CAD}" type="sibTrans" cxnId="{AB97B9FF-CE20-4853-ADB2-DA9EC6F3B6BB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1501A44D-F7B2-4BB1-A149-1A272D9285C8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Palatino Linotype" pitchFamily="18" charset="0"/>
            </a:rPr>
            <a:t>способствовать ликвидации дисгармонии в развитии отдельных мышечных групп, улучшить антропометрические показатели, предотвращать появление сколиозов в пределах компетенции педагога и с разрешения контролирующего медицинского учреждения</a:t>
          </a:r>
          <a:endParaRPr lang="ru-RU" sz="2400" b="1" dirty="0">
            <a:latin typeface="Palatino Linotype" pitchFamily="18" charset="0"/>
          </a:endParaRPr>
        </a:p>
      </dgm:t>
    </dgm:pt>
    <dgm:pt modelId="{D790A3F2-A1B6-473A-80BB-CDA09E455250}" type="parTrans" cxnId="{FDFFBBEE-6BA0-462E-AD32-3E064CB2C83D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722FEB6B-5E23-4172-BE16-C03CA4E30F49}" type="sibTrans" cxnId="{FDFFBBEE-6BA0-462E-AD32-3E064CB2C83D}">
      <dgm:prSet/>
      <dgm:spPr/>
      <dgm:t>
        <a:bodyPr/>
        <a:lstStyle/>
        <a:p>
          <a:endParaRPr lang="ru-RU" sz="2400" b="1">
            <a:latin typeface="Palatino Linotype" pitchFamily="18" charset="0"/>
          </a:endParaRPr>
        </a:p>
      </dgm:t>
    </dgm:pt>
    <dgm:pt modelId="{B8A723F1-FC6D-4EF7-980E-6DDC30C62102}" type="pres">
      <dgm:prSet presAssocID="{697529B0-9B25-496D-869E-7D91E3FBCA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94CED-ED8A-49E5-864D-CF86B91666CB}" type="pres">
      <dgm:prSet presAssocID="{55A8B0FE-41B5-44C9-BEFB-632FBD22B02A}" presName="parentText" presStyleLbl="node1" presStyleIdx="0" presStyleCnt="3" custLinFactY="618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8ACBF-03DF-450E-842F-9409A414BDEA}" type="pres">
      <dgm:prSet presAssocID="{7C8AF537-333F-4C61-832A-6437D3D3DD7E}" presName="spacer" presStyleCnt="0"/>
      <dgm:spPr/>
    </dgm:pt>
    <dgm:pt modelId="{2EB5FBD6-6176-44F9-BABD-B5A7357A0A19}" type="pres">
      <dgm:prSet presAssocID="{17A43A46-5405-4D8B-9BF3-760A73EAD1AB}" presName="parentText" presStyleLbl="node1" presStyleIdx="1" presStyleCnt="3" custScaleY="80096" custLinFactY="69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D355E-02AF-4AB5-8B17-EF16E16D6FD7}" type="pres">
      <dgm:prSet presAssocID="{1DEFDB87-AB02-4270-A921-9DA5B4DE7CAD}" presName="spacer" presStyleCnt="0"/>
      <dgm:spPr/>
    </dgm:pt>
    <dgm:pt modelId="{BD995A34-CCDB-4B47-8AE7-948D3C839E40}" type="pres">
      <dgm:prSet presAssocID="{1501A44D-F7B2-4BB1-A149-1A272D9285C8}" presName="parentText" presStyleLbl="node1" presStyleIdx="2" presStyleCnt="3" custScaleY="132700" custLinFactY="91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97B9FF-CE20-4853-ADB2-DA9EC6F3B6BB}" srcId="{697529B0-9B25-496D-869E-7D91E3FBCA14}" destId="{17A43A46-5405-4D8B-9BF3-760A73EAD1AB}" srcOrd="1" destOrd="0" parTransId="{E940CEDC-6840-4603-A197-9C813C9BF235}" sibTransId="{1DEFDB87-AB02-4270-A921-9DA5B4DE7CAD}"/>
    <dgm:cxn modelId="{D1D0E01A-C04A-44F0-915A-9F6D1FB2508B}" type="presOf" srcId="{17A43A46-5405-4D8B-9BF3-760A73EAD1AB}" destId="{2EB5FBD6-6176-44F9-BABD-B5A7357A0A19}" srcOrd="0" destOrd="0" presId="urn:microsoft.com/office/officeart/2005/8/layout/vList2"/>
    <dgm:cxn modelId="{3B823A29-F1BD-429F-A4F1-60403741C06A}" type="presOf" srcId="{55A8B0FE-41B5-44C9-BEFB-632FBD22B02A}" destId="{0CC94CED-ED8A-49E5-864D-CF86B91666CB}" srcOrd="0" destOrd="0" presId="urn:microsoft.com/office/officeart/2005/8/layout/vList2"/>
    <dgm:cxn modelId="{FDFFBBEE-6BA0-462E-AD32-3E064CB2C83D}" srcId="{697529B0-9B25-496D-869E-7D91E3FBCA14}" destId="{1501A44D-F7B2-4BB1-A149-1A272D9285C8}" srcOrd="2" destOrd="0" parTransId="{D790A3F2-A1B6-473A-80BB-CDA09E455250}" sibTransId="{722FEB6B-5E23-4172-BE16-C03CA4E30F49}"/>
    <dgm:cxn modelId="{6D5E1B0F-C136-45B2-A83C-B187A0BE0D18}" srcId="{697529B0-9B25-496D-869E-7D91E3FBCA14}" destId="{55A8B0FE-41B5-44C9-BEFB-632FBD22B02A}" srcOrd="0" destOrd="0" parTransId="{546E1700-7DE1-4EE6-BA22-00D7037F0814}" sibTransId="{7C8AF537-333F-4C61-832A-6437D3D3DD7E}"/>
    <dgm:cxn modelId="{89F697BB-8723-431E-9CDD-4F1D1BD24E0F}" type="presOf" srcId="{1501A44D-F7B2-4BB1-A149-1A272D9285C8}" destId="{BD995A34-CCDB-4B47-8AE7-948D3C839E40}" srcOrd="0" destOrd="0" presId="urn:microsoft.com/office/officeart/2005/8/layout/vList2"/>
    <dgm:cxn modelId="{D1BC8737-F4CC-4B0B-B996-4AF494CF3075}" type="presOf" srcId="{697529B0-9B25-496D-869E-7D91E3FBCA14}" destId="{B8A723F1-FC6D-4EF7-980E-6DDC30C62102}" srcOrd="0" destOrd="0" presId="urn:microsoft.com/office/officeart/2005/8/layout/vList2"/>
    <dgm:cxn modelId="{D29B887F-C4F1-4807-9915-0060BD865ED9}" type="presParOf" srcId="{B8A723F1-FC6D-4EF7-980E-6DDC30C62102}" destId="{0CC94CED-ED8A-49E5-864D-CF86B91666CB}" srcOrd="0" destOrd="0" presId="urn:microsoft.com/office/officeart/2005/8/layout/vList2"/>
    <dgm:cxn modelId="{B9A0BBAA-B1B9-4F72-8741-987CC2E77C39}" type="presParOf" srcId="{B8A723F1-FC6D-4EF7-980E-6DDC30C62102}" destId="{BD18ACBF-03DF-450E-842F-9409A414BDEA}" srcOrd="1" destOrd="0" presId="urn:microsoft.com/office/officeart/2005/8/layout/vList2"/>
    <dgm:cxn modelId="{C28A9739-BF43-45E1-967D-86B840767026}" type="presParOf" srcId="{B8A723F1-FC6D-4EF7-980E-6DDC30C62102}" destId="{2EB5FBD6-6176-44F9-BABD-B5A7357A0A19}" srcOrd="2" destOrd="0" presId="urn:microsoft.com/office/officeart/2005/8/layout/vList2"/>
    <dgm:cxn modelId="{8A9C521D-4D0C-44F6-A9A7-A0DFD159E60B}" type="presParOf" srcId="{B8A723F1-FC6D-4EF7-980E-6DDC30C62102}" destId="{B53D355E-02AF-4AB5-8B17-EF16E16D6FD7}" srcOrd="3" destOrd="0" presId="urn:microsoft.com/office/officeart/2005/8/layout/vList2"/>
    <dgm:cxn modelId="{86E4CD0C-0118-416D-BBBE-246925B68144}" type="presParOf" srcId="{B8A723F1-FC6D-4EF7-980E-6DDC30C62102}" destId="{BD995A34-CCDB-4B47-8AE7-948D3C839E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94CED-ED8A-49E5-864D-CF86B91666CB}">
      <dsp:nvSpPr>
        <dsp:cNvPr id="0" name=""/>
        <dsp:cNvSpPr/>
      </dsp:nvSpPr>
      <dsp:spPr>
        <a:xfrm>
          <a:off x="0" y="66230"/>
          <a:ext cx="9144000" cy="1792878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Palatino Linotype" pitchFamily="18" charset="0"/>
            </a:rPr>
            <a:t>дополнить и расширить объём знаний, получаемых в общеобразовательной школе по анатомии и физиологии человека</a:t>
          </a:r>
          <a:endParaRPr lang="ru-RU" sz="2300" b="1" kern="1200" dirty="0">
            <a:latin typeface="Palatino Linotype" pitchFamily="18" charset="0"/>
          </a:endParaRPr>
        </a:p>
      </dsp:txBody>
      <dsp:txXfrm>
        <a:off x="0" y="66230"/>
        <a:ext cx="9144000" cy="1792878"/>
      </dsp:txXfrm>
    </dsp:sp>
    <dsp:sp modelId="{8FAE40E2-A8CC-4DF7-A4BB-7078F25FCDF9}">
      <dsp:nvSpPr>
        <dsp:cNvPr id="0" name=""/>
        <dsp:cNvSpPr/>
      </dsp:nvSpPr>
      <dsp:spPr>
        <a:xfrm>
          <a:off x="0" y="1925349"/>
          <a:ext cx="9144000" cy="1792878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Palatino Linotype" pitchFamily="18" charset="0"/>
            </a:rPr>
            <a:t>вооружить учащихся знаниями по теории и методике атлетической тренировки, закаливанию, правильному питанию и личной гигиене</a:t>
          </a:r>
          <a:endParaRPr lang="ru-RU" sz="2300" b="1" kern="1200" dirty="0">
            <a:latin typeface="Palatino Linotype" pitchFamily="18" charset="0"/>
          </a:endParaRPr>
        </a:p>
      </dsp:txBody>
      <dsp:txXfrm>
        <a:off x="0" y="1925349"/>
        <a:ext cx="9144000" cy="1792878"/>
      </dsp:txXfrm>
    </dsp:sp>
    <dsp:sp modelId="{2FF9DEA8-AFBA-4AAC-A707-D002C2FC29F2}">
      <dsp:nvSpPr>
        <dsp:cNvPr id="0" name=""/>
        <dsp:cNvSpPr/>
      </dsp:nvSpPr>
      <dsp:spPr>
        <a:xfrm>
          <a:off x="0" y="3784468"/>
          <a:ext cx="9144000" cy="1792878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Palatino Linotype" pitchFamily="18" charset="0"/>
            </a:rPr>
            <a:t>сформировать  практические  умения в организации и проведении самостоятельных форм занятий физической культурой с различной функциональной и социально ориентированной направленностью</a:t>
          </a:r>
          <a:endParaRPr lang="ru-RU" sz="2300" b="1" kern="1200" dirty="0">
            <a:latin typeface="Palatino Linotype" pitchFamily="18" charset="0"/>
          </a:endParaRPr>
        </a:p>
      </dsp:txBody>
      <dsp:txXfrm>
        <a:off x="0" y="3784468"/>
        <a:ext cx="9144000" cy="17928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94CED-ED8A-49E5-864D-CF86B91666CB}">
      <dsp:nvSpPr>
        <dsp:cNvPr id="0" name=""/>
        <dsp:cNvSpPr/>
      </dsp:nvSpPr>
      <dsp:spPr>
        <a:xfrm>
          <a:off x="0" y="570784"/>
          <a:ext cx="9144000" cy="2195943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воспитать стремление к здоровому образу жизни </a:t>
          </a:r>
          <a:endParaRPr lang="ru-RU" sz="4000" b="1" kern="1200" dirty="0">
            <a:latin typeface="Palatino Linotype" pitchFamily="18" charset="0"/>
          </a:endParaRPr>
        </a:p>
      </dsp:txBody>
      <dsp:txXfrm>
        <a:off x="0" y="570784"/>
        <a:ext cx="9144000" cy="2195943"/>
      </dsp:txXfrm>
    </dsp:sp>
    <dsp:sp modelId="{BD311B04-9A14-4790-A327-09D811F40CE4}">
      <dsp:nvSpPr>
        <dsp:cNvPr id="0" name=""/>
        <dsp:cNvSpPr/>
      </dsp:nvSpPr>
      <dsp:spPr>
        <a:xfrm>
          <a:off x="0" y="2915389"/>
          <a:ext cx="9144000" cy="2195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развить коммуникабельность обучающихся, умение работать в коллективе</a:t>
          </a:r>
          <a:endParaRPr lang="ru-RU" sz="4000" kern="1200" dirty="0"/>
        </a:p>
      </dsp:txBody>
      <dsp:txXfrm>
        <a:off x="0" y="2915389"/>
        <a:ext cx="9144000" cy="21959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C94CED-ED8A-49E5-864D-CF86B91666CB}">
      <dsp:nvSpPr>
        <dsp:cNvPr id="0" name=""/>
        <dsp:cNvSpPr/>
      </dsp:nvSpPr>
      <dsp:spPr>
        <a:xfrm>
          <a:off x="0" y="281880"/>
          <a:ext cx="9144000" cy="1690893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Palatino Linotype" pitchFamily="18" charset="0"/>
            </a:rPr>
            <a:t>содействовать физическому развитию детей всеми имеющимися средствами физического воспитания, не опережая естественных темпов физического развития</a:t>
          </a:r>
          <a:endParaRPr lang="ru-RU" sz="2400" b="1" kern="1200" dirty="0">
            <a:latin typeface="Palatino Linotype" pitchFamily="18" charset="0"/>
          </a:endParaRPr>
        </a:p>
      </dsp:txBody>
      <dsp:txXfrm>
        <a:off x="0" y="281880"/>
        <a:ext cx="9144000" cy="1690893"/>
      </dsp:txXfrm>
    </dsp:sp>
    <dsp:sp modelId="{2EB5FBD6-6176-44F9-BABD-B5A7357A0A19}">
      <dsp:nvSpPr>
        <dsp:cNvPr id="0" name=""/>
        <dsp:cNvSpPr/>
      </dsp:nvSpPr>
      <dsp:spPr>
        <a:xfrm>
          <a:off x="0" y="1995097"/>
          <a:ext cx="9144000" cy="1354338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Palatino Linotype" pitchFamily="18" charset="0"/>
            </a:rPr>
            <a:t>способствовать укреплению здоровья обучающихся средствами атлетизма</a:t>
          </a:r>
          <a:endParaRPr lang="ru-RU" sz="2400" b="1" kern="1200" dirty="0">
            <a:latin typeface="Palatino Linotype" pitchFamily="18" charset="0"/>
          </a:endParaRPr>
        </a:p>
      </dsp:txBody>
      <dsp:txXfrm>
        <a:off x="0" y="1995097"/>
        <a:ext cx="9144000" cy="1354338"/>
      </dsp:txXfrm>
    </dsp:sp>
    <dsp:sp modelId="{BD995A34-CCDB-4B47-8AE7-948D3C839E40}">
      <dsp:nvSpPr>
        <dsp:cNvPr id="0" name=""/>
        <dsp:cNvSpPr/>
      </dsp:nvSpPr>
      <dsp:spPr>
        <a:xfrm>
          <a:off x="0" y="3396242"/>
          <a:ext cx="9144000" cy="2243815"/>
        </a:xfrm>
        <a:prstGeom prst="round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Palatino Linotype" pitchFamily="18" charset="0"/>
            </a:rPr>
            <a:t>способствовать ликвидации дисгармонии в развитии отдельных мышечных групп, улучшить антропометрические показатели, предотвращать появление сколиозов в пределах компетенции педагога и с разрешения контролирующего медицинского учреждения</a:t>
          </a:r>
          <a:endParaRPr lang="ru-RU" sz="2400" b="1" kern="1200" dirty="0">
            <a:latin typeface="Palatino Linotype" pitchFamily="18" charset="0"/>
          </a:endParaRPr>
        </a:p>
      </dsp:txBody>
      <dsp:txXfrm>
        <a:off x="0" y="3396242"/>
        <a:ext cx="9144000" cy="224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A88B-825C-4CA0-9C9F-D952C6FEA586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461B-FD94-4AE5-A7C2-78BA21A0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4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81528" y="0"/>
            <a:ext cx="1032552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4672786"/>
            <a:ext cx="8059899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</a:t>
            </a:r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программы</a:t>
            </a:r>
          </a:p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«Атлетическая гимнастика»</a:t>
            </a:r>
          </a:p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воспитании личности обучающихся</a:t>
            </a:r>
          </a:p>
          <a:p>
            <a:pPr algn="ctr"/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средствами  физического оздоровления</a:t>
            </a:r>
            <a:endParaRPr lang="ru-RU" sz="3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116632"/>
            <a:ext cx="68698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Светлана ТОЛКАЧЕВА,</a:t>
            </a:r>
          </a:p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 дополнительного образования МБУ ДО</a:t>
            </a:r>
          </a:p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«Дворец пионеров и школьников г.Курска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Palatino Linotype" pitchFamily="18" charset="0"/>
              </a:rPr>
              <a:t/>
            </a:r>
            <a:br>
              <a:rPr lang="ru-RU" b="1" dirty="0" smtClean="0">
                <a:latin typeface="Palatino Linotype" pitchFamily="18" charset="0"/>
              </a:rPr>
            </a:br>
            <a:r>
              <a:rPr lang="ru-RU" b="1" dirty="0" smtClean="0">
                <a:latin typeface="Palatino Linotype" pitchFamily="18" charset="0"/>
              </a:rPr>
              <a:t>ЗАДАЧИ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i="1" dirty="0" smtClean="0">
                <a:latin typeface="Palatino Linotype" pitchFamily="18" charset="0"/>
              </a:rPr>
              <a:t>Образовательные:</a:t>
            </a:r>
            <a:r>
              <a:rPr lang="ru-RU" dirty="0" smtClean="0">
                <a:latin typeface="Palatino Linotype" pitchFamily="18" charset="0"/>
              </a:rPr>
              <a:t/>
            </a:r>
            <a:br>
              <a:rPr lang="ru-RU" dirty="0" smtClean="0">
                <a:latin typeface="Palatino Linotype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Palatino Linotype" pitchFamily="18" charset="0"/>
              </a:rPr>
              <a:t/>
            </a:r>
            <a:br>
              <a:rPr lang="ru-RU" b="1" dirty="0" smtClean="0">
                <a:latin typeface="Palatino Linotype" pitchFamily="18" charset="0"/>
              </a:rPr>
            </a:br>
            <a:r>
              <a:rPr lang="ru-RU" b="1" dirty="0" smtClean="0">
                <a:latin typeface="Palatino Linotype" pitchFamily="18" charset="0"/>
              </a:rPr>
              <a:t>ЗАДАЧИ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i="1" dirty="0" smtClean="0">
                <a:latin typeface="Palatino Linotype" pitchFamily="18" charset="0"/>
              </a:rPr>
              <a:t>Воспитательные:</a:t>
            </a:r>
            <a:r>
              <a:rPr lang="ru-RU" dirty="0" smtClean="0">
                <a:latin typeface="Palatino Linotype" pitchFamily="18" charset="0"/>
              </a:rPr>
              <a:t/>
            </a:r>
            <a:br>
              <a:rPr lang="ru-RU" dirty="0" smtClean="0">
                <a:latin typeface="Palatino Linotype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Palatino Linotype" pitchFamily="18" charset="0"/>
              </a:rPr>
              <a:t/>
            </a:r>
            <a:br>
              <a:rPr lang="ru-RU" b="1" dirty="0" smtClean="0">
                <a:latin typeface="Palatino Linotype" pitchFamily="18" charset="0"/>
              </a:rPr>
            </a:br>
            <a:r>
              <a:rPr lang="ru-RU" b="1" dirty="0" smtClean="0">
                <a:latin typeface="Palatino Linotype" pitchFamily="18" charset="0"/>
              </a:rPr>
              <a:t>ЗАДАЧИ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i="1" dirty="0" smtClean="0">
                <a:latin typeface="Palatino Linotype" pitchFamily="18" charset="0"/>
              </a:rPr>
              <a:t>Развивающие:</a:t>
            </a:r>
            <a:r>
              <a:rPr lang="ru-RU" dirty="0" smtClean="0">
                <a:latin typeface="Palatino Linotype" pitchFamily="18" charset="0"/>
              </a:rPr>
              <a:t/>
            </a:r>
            <a:br>
              <a:rPr lang="ru-RU" dirty="0" smtClean="0">
                <a:latin typeface="Palatino Linotype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Мета предм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533" cy="7029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лайд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4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3001" y="0"/>
            <a:ext cx="10287001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последн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1c15b1aa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8964488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негативных изменений здоровья детей за последние годы:</a:t>
            </a:r>
          </a:p>
          <a:p>
            <a:pPr indent="457200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45720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1.Снижение числа абсолютно здоровых детей</a:t>
            </a:r>
          </a:p>
          <a:p>
            <a:pPr indent="45720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2.Рост числа функциональных нарушений и хронических заболеваний. </a:t>
            </a:r>
          </a:p>
          <a:p>
            <a:pPr indent="45720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3.Изменение структуры хронической патологии</a:t>
            </a:r>
          </a:p>
          <a:p>
            <a:pPr indent="45720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4.Увеличение числа школьников, имеющих несколько диагнозов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404664"/>
            <a:ext cx="8784976" cy="53860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/>
              <a:t>Причины ухудшения здоровья школьников</a:t>
            </a:r>
            <a:endParaRPr lang="ru-RU" sz="3200" dirty="0" smtClean="0"/>
          </a:p>
          <a:p>
            <a:pPr marL="144000" lvl="0" indent="457200"/>
            <a:r>
              <a:rPr lang="ru-RU" sz="2400" dirty="0" smtClean="0"/>
              <a:t>1. Несоблюдение санитарно-эпидемиологического благополучия в образовательных учреждениях</a:t>
            </a:r>
          </a:p>
          <a:p>
            <a:pPr marL="144000" lvl="0" indent="457200"/>
            <a:r>
              <a:rPr lang="ru-RU" sz="2400" dirty="0" smtClean="0"/>
              <a:t> 2. Неполноценное питание</a:t>
            </a:r>
          </a:p>
          <a:p>
            <a:pPr marL="144000" lvl="0" indent="457200"/>
            <a:r>
              <a:rPr lang="ru-RU" sz="2400" dirty="0" smtClean="0"/>
              <a:t> 3. Несоблюдение гигиенических нормативов режима учебы и отдыха, сна и пребывания на воздухе.</a:t>
            </a:r>
          </a:p>
          <a:p>
            <a:pPr marL="144000" lvl="0" indent="457200"/>
            <a:r>
              <a:rPr lang="ru-RU" sz="2400" dirty="0" smtClean="0"/>
              <a:t> 4. Объем учебных программ, их информативная насыщенность часто не соответствуют функционально-возрастным возможностям школьников</a:t>
            </a:r>
          </a:p>
          <a:p>
            <a:pPr marL="144000" lvl="0" indent="457200"/>
            <a:r>
              <a:rPr lang="ru-RU" sz="2400" dirty="0" smtClean="0"/>
              <a:t>5.  Учебный стресс. </a:t>
            </a:r>
          </a:p>
          <a:p>
            <a:pPr marL="144000" lvl="0" indent="457200"/>
            <a:r>
              <a:rPr lang="ru-RU" sz="2400" dirty="0" smtClean="0"/>
              <a:t>6. Низкая двигательная активность</a:t>
            </a:r>
          </a:p>
          <a:p>
            <a:pPr marL="144000" lvl="0" indent="457200"/>
            <a:r>
              <a:rPr lang="ru-RU" sz="2400" dirty="0" smtClean="0"/>
              <a:t>7. Вредные привычки.</a:t>
            </a:r>
          </a:p>
          <a:p>
            <a:pPr marL="144000" indent="457200"/>
            <a:r>
              <a:rPr lang="ru-RU" sz="2400" dirty="0" smtClean="0"/>
              <a:t>8.Низкая грамотности в вопросах сохранения и укрепления здоровья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3" y="188641"/>
            <a:ext cx="8640961" cy="69249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Производные обеспечения здоровья современного человека: </a:t>
            </a:r>
            <a:endParaRPr lang="ru-RU" sz="4800" dirty="0" smtClean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r>
              <a:rPr lang="ru-RU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 </a:t>
            </a:r>
          </a:p>
          <a:p>
            <a:r>
              <a:rPr lang="ru-RU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- генетические факторы    15-20%; </a:t>
            </a:r>
          </a:p>
          <a:p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- состояние окружающей среды     20-25%</a:t>
            </a:r>
          </a:p>
          <a:p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- медицинское обеспечение    10-15%; </a:t>
            </a:r>
          </a:p>
          <a:p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- условия и образ жизни </a:t>
            </a:r>
            <a:r>
              <a:rPr lang="ru-RU" sz="360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людей    50-55</a:t>
            </a:r>
            <a:r>
              <a:rPr lang="ru-RU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%.</a:t>
            </a:r>
          </a:p>
          <a:p>
            <a:r>
              <a:rPr lang="ru-RU" sz="4800" dirty="0" smtClean="0"/>
              <a:t> </a:t>
            </a:r>
          </a:p>
          <a:p>
            <a:pPr algn="ctr"/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лайд 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лайд 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йд 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235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ЗАДАЧИ  Образовательные: </vt:lpstr>
      <vt:lpstr> ЗАДАЧИ  Воспитательные: </vt:lpstr>
      <vt:lpstr> ЗАДАЧИ  Развивающие: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 учреждение дополнительного образования    «Дворец пионеров и школьников города Курска»</dc:title>
  <dc:creator>Виктория</dc:creator>
  <cp:lastModifiedBy>Светлана</cp:lastModifiedBy>
  <cp:revision>41</cp:revision>
  <dcterms:created xsi:type="dcterms:W3CDTF">2017-11-16T05:37:14Z</dcterms:created>
  <dcterms:modified xsi:type="dcterms:W3CDTF">2019-01-16T17:53:25Z</dcterms:modified>
</cp:coreProperties>
</file>