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70" r:id="rId12"/>
    <p:sldId id="265" r:id="rId13"/>
    <p:sldId id="272" r:id="rId14"/>
    <p:sldId id="266" r:id="rId15"/>
    <p:sldId id="273" r:id="rId16"/>
    <p:sldId id="267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56490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Роль речевого окружения и речевого общения в развитии речи ребенка </a:t>
            </a:r>
            <a:r>
              <a:rPr lang="ru-RU" sz="4000" dirty="0" smtClean="0"/>
              <a:t> 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04664"/>
            <a:ext cx="7848872" cy="648072"/>
          </a:xfrm>
        </p:spPr>
        <p:txBody>
          <a:bodyPr>
            <a:normAutofit/>
          </a:bodyPr>
          <a:lstStyle/>
          <a:p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971600" y="2708920"/>
            <a:ext cx="784887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907976" y="2099297"/>
            <a:ext cx="784887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3314" name="Picture 2" descr="https://im0-tub-ru.yandex.net/i?id=3c889b2eeaa5a62519cb07774fc768c9-l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2204864"/>
            <a:ext cx="5834595" cy="4653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70144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77072"/>
            <a:ext cx="8507288" cy="1833067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В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качестве основного “проводника” в мир речевого общения и мышления для ребёнка выступает взрослый. В общении с взрослым ребёнок овладевает речевыми нормами, узнает новые слова и тем самым расширяет свой словарный запас. Поэтому так важно, что бы дома он слышал правильную, грамотную речь.</a:t>
            </a:r>
            <a:endParaRPr lang="ru-RU" sz="2400" dirty="0"/>
          </a:p>
        </p:txBody>
      </p:sp>
      <p:pic>
        <p:nvPicPr>
          <p:cNvPr id="4" name="Picture 2" descr="http://artis-m.com/wp-content/uploads/2015/02/depositphotos_4869998_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188640"/>
            <a:ext cx="5794482" cy="38648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402" y="4149080"/>
            <a:ext cx="8794367" cy="2353816"/>
          </a:xfrm>
        </p:spPr>
        <p:txBody>
          <a:bodyPr>
            <a:normAutofit/>
          </a:bodyPr>
          <a:lstStyle/>
          <a:p>
            <a:pPr algn="l"/>
            <a:r>
              <a:rPr lang="ru-RU" sz="3000" smtClean="0">
                <a:solidFill>
                  <a:srgbClr val="002060"/>
                </a:solidFill>
              </a:rPr>
              <a:t>	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8820472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акторы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успешного 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речевого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развития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ребенка: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180344"/>
            <a:ext cx="8424936" cy="23083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Общение ребёнка со сверстниками</a:t>
            </a:r>
            <a:r>
              <a:rPr lang="ru-RU" sz="24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i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Чтобы новые слова не оставались в пассиве, необходимо общение детей друг с другом. Желание быть услышанным и получить ответ делает речь детей в общении со сверстниками связной, полной, логичной.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im0-tub-ru.yandex.net/i?id=224fb9b19275c79e86f6aa3f8db95c6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12776"/>
            <a:ext cx="4176463" cy="2777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im0-tub-ru.yandex.net/i?id=b5d58a911159eb944ac41168d68d835e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556792"/>
            <a:ext cx="3818606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555153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653250" cy="2353816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>
                <a:solidFill>
                  <a:srgbClr val="002060"/>
                </a:solidFill>
              </a:rPr>
              <a:t>	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32656"/>
            <a:ext cx="7848872" cy="489364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4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Строение </a:t>
            </a:r>
            <a:r>
              <a:rPr lang="ru-RU" sz="24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артикуляционного аппарата</a:t>
            </a:r>
            <a:r>
              <a:rPr lang="ru-RU" sz="24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i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того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работает сам аппарат, зависит и качество речи. Следует отметить, что к 4-5 годам ребёнок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основном  должен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правильно произносить все звуки, т.к. более четко и дифференцированно работают речеслуховой и </a:t>
            </a:r>
            <a:r>
              <a:rPr lang="ru-RU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речедвигательный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анализаторы. В это время следует уделять внимание движениям языка. Благодаря более точным движениям этого органа детям доступны многие звуки. Если это не так, то не теряйте времени, обращайтесь за помощью к логопеду. Чем раньше будет исправлен дефект, тем лучше для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ребёнка.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s://im0-tub-ru.yandex.net/i?id=2359fdcecf250e48dfdf916d55377d0e-l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4655069"/>
            <a:ext cx="3096344" cy="2202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839049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517232"/>
            <a:ext cx="8229600" cy="11129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Развитие мелкой моторики рук</a:t>
            </a:r>
            <a:r>
              <a:rPr lang="ru-RU" sz="24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i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Развитие моторики напрямую связано с речью.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https://im0-tub-ru.yandex.net/i?id=6f1145680a8ba151935d9df2d4a1bbaf-l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074" r="28363" b="7407"/>
          <a:stretch>
            <a:fillRect/>
          </a:stretch>
        </p:blipFill>
        <p:spPr bwMode="auto">
          <a:xfrm>
            <a:off x="683568" y="2996952"/>
            <a:ext cx="3960440" cy="2841009"/>
          </a:xfrm>
          <a:prstGeom prst="rect">
            <a:avLst/>
          </a:prstGeom>
          <a:noFill/>
        </p:spPr>
      </p:pic>
      <p:pic>
        <p:nvPicPr>
          <p:cNvPr id="28678" name="Picture 6" descr="https://im0-tub-ru.yandex.net/i?id=92f7fe2a375c8d84c3c2015534fd14bd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3816424" cy="2634199"/>
          </a:xfrm>
          <a:prstGeom prst="rect">
            <a:avLst/>
          </a:prstGeom>
          <a:noFill/>
        </p:spPr>
      </p:pic>
      <p:pic>
        <p:nvPicPr>
          <p:cNvPr id="28680" name="Picture 8" descr="https://im0-tub-ru.yandex.net/i?id=1d63f499cb735549f286902648dd167c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9387" y="3212976"/>
            <a:ext cx="3509451" cy="2346946"/>
          </a:xfrm>
          <a:prstGeom prst="rect">
            <a:avLst/>
          </a:prstGeom>
          <a:noFill/>
        </p:spPr>
      </p:pic>
      <p:pic>
        <p:nvPicPr>
          <p:cNvPr id="8" name="Picture 2" descr="https://im0-tub-ru.yandex.net/i?id=6f1145680a8ba151935d9df2d4a1bbaf-l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456" t="24074" r="2778" b="7407"/>
          <a:stretch>
            <a:fillRect/>
          </a:stretch>
        </p:blipFill>
        <p:spPr bwMode="auto">
          <a:xfrm>
            <a:off x="5652120" y="116632"/>
            <a:ext cx="1800200" cy="30131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653250" cy="2353816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>
                <a:solidFill>
                  <a:srgbClr val="002060"/>
                </a:solidFill>
              </a:rPr>
              <a:t>	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933056"/>
            <a:ext cx="8568952" cy="26776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5.Чтение детям художественной литературы.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Художественная литература является необходимым условием для всестороннего развития речи ребёнка. Красочные определения, яркие, необычные сравнения, которые с помощью взрослого ребенок находит в худ.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лит-ре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помогают ему самому подбирать их в своём рассказе.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437112"/>
            <a:ext cx="6336704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obuchenie-detei.ru/i/mnogo-chita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-675456"/>
            <a:ext cx="7272808" cy="5454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0713101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20162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6</a:t>
            </a:r>
            <a:r>
              <a:rPr lang="ru-RU" sz="24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Совместное пение с ребёнком</a:t>
            </a:r>
            <a:r>
              <a:rPr lang="ru-RU" sz="24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Пение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способствует развитию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фонематического слуха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Правильное восприятие фонемы обеспечивает правильное воспроизведение, а в дальнейшем и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написание её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9698" name="Picture 2" descr="http://molodaya-babushka.ru/wp-content/uploads/2014/05/maly-sh26.jpg"/>
          <p:cNvPicPr>
            <a:picLocks noChangeAspect="1" noChangeArrowheads="1"/>
          </p:cNvPicPr>
          <p:nvPr/>
        </p:nvPicPr>
        <p:blipFill>
          <a:blip r:embed="rId2" cstate="print"/>
          <a:srcRect b="7797"/>
          <a:stretch>
            <a:fillRect/>
          </a:stretch>
        </p:blipFill>
        <p:spPr bwMode="auto">
          <a:xfrm>
            <a:off x="853326" y="260648"/>
            <a:ext cx="730622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653250" cy="2353816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>
                <a:solidFill>
                  <a:srgbClr val="002060"/>
                </a:solidFill>
              </a:rPr>
              <a:t>	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32656"/>
            <a:ext cx="8496944" cy="45243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24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Дыхательные упражнения</a:t>
            </a:r>
            <a:r>
              <a:rPr lang="ru-RU" sz="24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Одной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главных задач формирования речи является развитие речевого дыхания, которое включает в себя выработку длительного и достаточной силы ротового выдоха, умения беззвучно и своевременно добирать воздух в процессе высказывания. Так же формируются умения пользоваться интонационной окраской высказываний (восклицательной, вопросительной, утвердительной, повествовательной, испуга, радости, огорчения, просьбы, удивления, разочарования, нежност</a:t>
            </a:r>
            <a:r>
              <a:rPr lang="ru-RU" sz="2400" dirty="0">
                <a:solidFill>
                  <a:srgbClr val="002060"/>
                </a:solidFill>
              </a:rPr>
              <a:t>и). </a:t>
            </a:r>
          </a:p>
        </p:txBody>
      </p:sp>
      <p:pic>
        <p:nvPicPr>
          <p:cNvPr id="3074" name="Picture 2" descr="http://karavasiliadi.ozds2.edumsko.ru/uploads/3000/8364/persona/folders/kartinki/14a3f2f3bbc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4732386"/>
            <a:ext cx="1821954" cy="2125614"/>
          </a:xfrm>
          <a:prstGeom prst="rect">
            <a:avLst/>
          </a:prstGeom>
          <a:noFill/>
        </p:spPr>
      </p:pic>
      <p:pic>
        <p:nvPicPr>
          <p:cNvPr id="3076" name="Picture 4" descr="https://im0-tub-ru.yandex.net/i?id=97e344e51dddc5088988b38a8afdba08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4485624"/>
            <a:ext cx="4104456" cy="2372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66246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653250" cy="2353816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>
                <a:solidFill>
                  <a:srgbClr val="002060"/>
                </a:solidFill>
              </a:rPr>
              <a:t>	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564904"/>
            <a:ext cx="698477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im0-tub-ru.yandex.net/i?id=67c3ec02566d6efcc504318f094a3b6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501008"/>
            <a:ext cx="4175534" cy="3168351"/>
          </a:xfrm>
          <a:prstGeom prst="rect">
            <a:avLst/>
          </a:prstGeom>
          <a:noFill/>
        </p:spPr>
      </p:pic>
      <p:pic>
        <p:nvPicPr>
          <p:cNvPr id="2052" name="Picture 4" descr="https://im0-tub-ru.yandex.net/i?id=5b779e11d30839bffd0e3cf03ed283dc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930"/>
          <a:stretch>
            <a:fillRect/>
          </a:stretch>
        </p:blipFill>
        <p:spPr bwMode="auto">
          <a:xfrm>
            <a:off x="251520" y="0"/>
            <a:ext cx="4161873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757588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501008"/>
            <a:ext cx="8208912" cy="31683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Речь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это средство человеческого общения, причем главное и основное. Благодаря слову человек общается с другими поколениями, передавая, накапливая, сохраняя опыт человечества. Информацию, которую нельзя передать с помощью органов чувств – понятия, определения, эмоции, обычаи, нравы, - можно передать только с помощью речи. Но речь, не только средство общения, - это главный инструмент мышления.</a:t>
            </a: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8" name="Picture 10" descr="https://im0-tub-ru.yandex.net/i?id=fc7ca1344cf462969a3712c3112280a0-l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0"/>
            <a:ext cx="6048672" cy="3493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05547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221088"/>
            <a:ext cx="8136904" cy="2448272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5900" dirty="0" smtClean="0">
                <a:solidFill>
                  <a:srgbClr val="002060"/>
                </a:solidFill>
              </a:rPr>
              <a:t>	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3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Психологи </a:t>
            </a:r>
            <a:r>
              <a:rPr lang="ru-RU" sz="3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утверждают: какова речь, таково и мышление. Это подтверждается исследованиями: во время интенсивной умственной работы повышается напряжение голосовых связок. Нет слова без значения. Какое-либо слово мы не взяли, оно о чем-то говорит. </a:t>
            </a:r>
            <a:endParaRPr lang="ru-RU" sz="3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1266" name="Picture 2" descr="http://st.hits-kids.ru/11/2027/277/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7008566" cy="4408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128911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365104"/>
            <a:ext cx="8496944" cy="23762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Слово – отражение единства речи и мышления. И основной элемент фундамента успешного обучения в школе. </a:t>
            </a:r>
          </a:p>
          <a:p>
            <a:pPr algn="just"/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Речь </a:t>
            </a:r>
            <a: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процесс многосторонний. Он включает в себя звуковую функцию. Это умение воспринимать и воспроизводить правильно звуки, умение чувствовать ритм, интонацию. </a:t>
            </a:r>
          </a:p>
          <a:p>
            <a:pPr algn="just"/>
            <a:endParaRPr lang="ru-RU" dirty="0"/>
          </a:p>
        </p:txBody>
      </p:sp>
      <p:pic>
        <p:nvPicPr>
          <p:cNvPr id="10244" name="Picture 4" descr="https://nwk.su/assets/images/160520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260648"/>
            <a:ext cx="7680853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598159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653250" cy="2353816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>
                <a:solidFill>
                  <a:srgbClr val="002060"/>
                </a:solidFill>
              </a:rPr>
              <a:t>	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645024"/>
            <a:ext cx="8208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Следующий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компонент – это лексика, т.е. словарный запас, которым будет пользоваться ребёнок. Он может быть активным, если включает слова, используемые ребенком в своей речи, и пассивным – слова, которые ребенок знает и понимает, но не использует в речи. Усваивая слова, ребенок узнает их лексическое значение, учится обобщать.</a:t>
            </a:r>
          </a:p>
        </p:txBody>
      </p:sp>
      <p:pic>
        <p:nvPicPr>
          <p:cNvPr id="9218" name="Picture 2" descr="https://im0-tub-ru.yandex.net/i?id=77a76d10bda835b3cfc3fa9f1a641f83&amp;n=33&amp;h=215&amp;w=3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0649"/>
            <a:ext cx="5052949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7635633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653250" cy="2353816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>
                <a:solidFill>
                  <a:srgbClr val="002060"/>
                </a:solidFill>
              </a:rPr>
              <a:t>	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365104"/>
            <a:ext cx="813690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структуру речи входит и грамматика. Этот компонент речи очень важен, так как дает понимание словосочетаний, предложений. Например: “ребенок сидит”, “сидел”, “ребенка посадили” – смысл разный, хотя используются два слова - “ребенок”, “сидеть”. </a:t>
            </a:r>
          </a:p>
        </p:txBody>
      </p:sp>
      <p:pic>
        <p:nvPicPr>
          <p:cNvPr id="8194" name="Picture 2" descr="http://www.informatiiprofesionale.ro/uploads/users/petshop/post_content/112265828042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4896544" cy="4144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4550619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653250" cy="2353816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>
                <a:solidFill>
                  <a:srgbClr val="002060"/>
                </a:solidFill>
              </a:rPr>
              <a:t>	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445224"/>
            <a:ext cx="770485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Дошкольник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усваивает диалогическую и монологическую речь,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знакомится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приемами выразительности, образности речи.</a:t>
            </a:r>
          </a:p>
        </p:txBody>
      </p:sp>
      <p:pic>
        <p:nvPicPr>
          <p:cNvPr id="7170" name="Picture 2" descr="http://vashgorod.ru/uploads/images/news/m/smi/1%20%D0%BF%D0%BB%D0%B0%D0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7056784" cy="4704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645787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653250" cy="2353816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>
                <a:solidFill>
                  <a:srgbClr val="002060"/>
                </a:solidFill>
              </a:rPr>
              <a:t>	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725144"/>
            <a:ext cx="864096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формировании речи ребёнка большую роль играет его окружение, а именно, родители и педагоги. И от того, как мы говорим, сколько внимания уделяем речевому общению с ребёнком, во многом зависит его успех в усвоении языка.</a:t>
            </a:r>
          </a:p>
        </p:txBody>
      </p:sp>
      <p:pic>
        <p:nvPicPr>
          <p:cNvPr id="6146" name="Picture 2" descr="https://im0-tub-ru.yandex.net/i?id=c92460aa9542bf542057324f4f60875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7344816" cy="4345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5635343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402" y="4149080"/>
            <a:ext cx="8794367" cy="2353816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>
                <a:solidFill>
                  <a:srgbClr val="002060"/>
                </a:solidFill>
              </a:rPr>
              <a:t>	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8820472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акторы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успешного речевого развития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ребенка: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653136"/>
            <a:ext cx="8424936" cy="29238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Эмоциональное общение родителей с ребёнком с младенческого возраста</a:t>
            </a:r>
            <a:r>
              <a:rPr lang="ru-RU" sz="24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i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Речь не передается по наследству, малыш перенимает опыт речевого общения у окружающих его взрослых.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	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8" name="Picture 4" descr="https://vmnews.ru/site-specific/vmnews.ru/upload/legacy/article-illustrations/2010/socstranica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294683"/>
            <a:ext cx="5112568" cy="3374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555153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192</Words>
  <Application>Microsoft Office PowerPoint</Application>
  <PresentationFormat>Экран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Роль речевого окружения и речевого общения в развитии речи ребенка  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Психолог</dc:creator>
  <cp:lastModifiedBy>admin</cp:lastModifiedBy>
  <cp:revision>20</cp:revision>
  <dcterms:created xsi:type="dcterms:W3CDTF">2014-10-21T05:32:54Z</dcterms:created>
  <dcterms:modified xsi:type="dcterms:W3CDTF">2017-02-24T23:35:43Z</dcterms:modified>
</cp:coreProperties>
</file>