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6"/>
  </p:notesMasterIdLst>
  <p:sldIdLst>
    <p:sldId id="256" r:id="rId2"/>
    <p:sldId id="274" r:id="rId3"/>
    <p:sldId id="257" r:id="rId4"/>
    <p:sldId id="276" r:id="rId5"/>
    <p:sldId id="258" r:id="rId6"/>
    <p:sldId id="287" r:id="rId7"/>
    <p:sldId id="290" r:id="rId8"/>
    <p:sldId id="288" r:id="rId9"/>
    <p:sldId id="289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301" r:id="rId19"/>
    <p:sldId id="300" r:id="rId20"/>
    <p:sldId id="259" r:id="rId21"/>
    <p:sldId id="299" r:id="rId22"/>
    <p:sldId id="302" r:id="rId23"/>
    <p:sldId id="278" r:id="rId24"/>
    <p:sldId id="261" r:id="rId25"/>
    <p:sldId id="303" r:id="rId26"/>
    <p:sldId id="304" r:id="rId27"/>
    <p:sldId id="305" r:id="rId28"/>
    <p:sldId id="306" r:id="rId29"/>
    <p:sldId id="308" r:id="rId30"/>
    <p:sldId id="262" r:id="rId31"/>
    <p:sldId id="309" r:id="rId32"/>
    <p:sldId id="264" r:id="rId33"/>
    <p:sldId id="273" r:id="rId34"/>
    <p:sldId id="307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129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501C3-6AFE-4A1B-9BBD-19AA52F9C54A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8304C-F447-4548-8279-BD7AA8713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8304C-F447-4548-8279-BD7AA87133F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4D2E-6347-41A6-8CCD-F82FA2122E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41BE5-FAC6-4874-A94F-85458DE830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D4A36-4260-4B98-8984-5156AE09848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85CCE-79AC-4C90-AC85-24B17B1399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A276A-45AA-4CD6-8714-08C9BC9F7B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8F08E-DC05-417F-8AD0-CF8AF1B7B1F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BDA4A-E9A1-4889-A6C0-0710C3E10E7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51931-85D3-42AD-BF3C-2727B087017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F1195-CB64-4A29-9C94-6AD18B8288E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3F9-43D4-4F3F-B0BD-ED398C166B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CC6C7-AC02-43E1-BB3C-CA33CDAA622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DB0F23-62DC-4D18-9B27-ABAA9B5A623B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7" name="Прямоугольник 6"/>
          <p:cNvSpPr/>
          <p:nvPr userDrawn="1"/>
        </p:nvSpPr>
        <p:spPr>
          <a:xfrm flipV="1">
            <a:off x="8286776" y="6643710"/>
            <a:ext cx="785786" cy="1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857224" y="0"/>
            <a:ext cx="7776864" cy="3803511"/>
          </a:xfrm>
          <a:prstGeom prst="horizontalScroll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Роль </a:t>
            </a:r>
            <a:r>
              <a:rPr lang="ru-RU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самовоспитания в процессе развития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школьника в условиях реализации ФГОС второго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поколения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6182" y="3857628"/>
            <a:ext cx="471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Выполнила: Иванова Н.И.</a:t>
            </a:r>
          </a:p>
          <a:p>
            <a:pPr indent="1263650"/>
            <a:r>
              <a:rPr lang="ru-RU" b="1" i="1" dirty="0" smtClean="0"/>
              <a:t>МБОУ «Гимназия №5»</a:t>
            </a:r>
            <a:endParaRPr lang="ru-RU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500430" y="578645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г. Норильск, 2017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00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736"/>
            <a:ext cx="8605050" cy="2181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1825" algn="just">
              <a:lnSpc>
                <a:spcPct val="115000"/>
              </a:lnSpc>
              <a:tabLst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Самоубеждение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метод, основанный на самооценке. Выявив в себе нехорошее, человек обычно мысленно убеждает себя в необходимости искоренения этого недостатка. Наиболее действенным является проговаривание вслух того, что необходимо сделать по устранению этого недостатка. 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714488"/>
          </a:xfrm>
          <a:prstGeom prst="horizontalScroll">
            <a:avLst>
              <a:gd name="adj" fmla="val 25000"/>
            </a:avLst>
          </a:prstGeom>
          <a:solidFill>
            <a:srgbClr val="FFC000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САМОУБЕЖДЕНИЕ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000232" y="3643314"/>
            <a:ext cx="68580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С. Я.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Долецкий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писал о важности произнесения вслух своих провинностей, о том, что гораздо сложнее простить себе и оставить без внимания то, что произнесено вслух. Высказывание это основано на том, что очень важно четко определить идеал стремления и свое настоящее состояние.</a:t>
            </a:r>
            <a:endParaRPr lang="ru-RU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1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285860"/>
            <a:ext cx="8605050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1825" algn="just">
              <a:lnSpc>
                <a:spcPct val="115000"/>
              </a:lnSpc>
              <a:tabLst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самовнушения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так же использует проговаривание вслух, но уже не своих недостатков, а только цели. При этом более эффективно открывать для себя правильные пути, а не закрывать ошибочные. Искореняя плохое, необходимо найти ему замену хорошим, вот об этом хорошем и следует говорить, внушая себе программу действий, указывая сознанию путь к цели, не заостряя внимание на неправильных путях. 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428736"/>
          </a:xfrm>
          <a:prstGeom prst="horizontalScroll">
            <a:avLst>
              <a:gd name="adj" fmla="val 14333"/>
            </a:avLst>
          </a:prstGeom>
          <a:solidFill>
            <a:srgbClr val="FFC000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САМОВНУШЕНИЕ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57356" y="4180344"/>
            <a:ext cx="72152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Действуя таким образом, человек отчетливее видит себя хорошим и повышает внутреннюю веру в свои силы и возможности.  Например, искореняя привычку сквернословия нужно говорить себе: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«Я говорю красиво, чисто, грамотно. Моя речь приятна окружающим. Каждое мое слово приятно слышать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xmlns="" val="25041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1285860"/>
            <a:ext cx="7247728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1825" algn="just">
              <a:lnSpc>
                <a:spcPct val="115000"/>
              </a:lnSpc>
              <a:tabLst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Самообязательство.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Этот метод заключается в проговаривании человеком обязательства, которое он дает сам себе. При постоянном напоминании себе о нем, сознание стремиться выполнить его, что ведет к постепенному формированию соответствующей привычки.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428736"/>
          </a:xfrm>
          <a:prstGeom prst="horizontalScroll">
            <a:avLst>
              <a:gd name="adj" fmla="val 14333"/>
            </a:avLst>
          </a:prstGeom>
          <a:solidFill>
            <a:srgbClr val="FFC000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САМООБЯЗАТЕЛЬСТВО</a:t>
            </a:r>
          </a:p>
        </p:txBody>
      </p:sp>
    </p:spTree>
    <p:extLst>
      <p:ext uri="{BB962C8B-B14F-4D97-AF65-F5344CB8AC3E}">
        <p14:creationId xmlns:p14="http://schemas.microsoft.com/office/powerpoint/2010/main" xmlns="" val="25041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1285860"/>
            <a:ext cx="7247728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1825" algn="just">
              <a:lnSpc>
                <a:spcPct val="115000"/>
              </a:lnSpc>
              <a:tabLst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Самокритика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метод, рождающий внутреннее противоречие в сознании человека, которое побуждает к работе над собой, усовершенствованию личностных качеств, искоренению дурного.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428736"/>
          </a:xfrm>
          <a:prstGeom prst="horizontalScroll">
            <a:avLst>
              <a:gd name="adj" fmla="val 14333"/>
            </a:avLst>
          </a:prstGeom>
          <a:solidFill>
            <a:srgbClr val="FFC000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САМОКРИТИКА</a:t>
            </a:r>
          </a:p>
        </p:txBody>
      </p:sp>
    </p:spTree>
    <p:extLst>
      <p:ext uri="{BB962C8B-B14F-4D97-AF65-F5344CB8AC3E}">
        <p14:creationId xmlns:p14="http://schemas.microsoft.com/office/powerpoint/2010/main" xmlns="" val="25041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214422"/>
            <a:ext cx="824786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1825" algn="just">
              <a:lnSpc>
                <a:spcPct val="115000"/>
              </a:lnSpc>
              <a:tabLst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Эмпатия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мысленный перенос себя на место другого человека. Этот метод особенно эффективен в воспитании у себя нравственных качеств, способности сочувствовать, сопереживать, стремиться оказать помощь и т. д. 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428736"/>
          </a:xfrm>
          <a:prstGeom prst="horizontalScroll">
            <a:avLst>
              <a:gd name="adj" fmla="val 14333"/>
            </a:avLst>
          </a:prstGeom>
          <a:solidFill>
            <a:srgbClr val="FFC000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ЭМПАТИЯ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85918" y="3714752"/>
            <a:ext cx="71437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Применяя этот метод, человек старается увидеть себя со стороны, пытаясь понять, как воспринимают его окружающие, и, исходя из этого, стремиться выработать в себе такие качества, которые вызывают у людей положительную оценку.</a:t>
            </a:r>
          </a:p>
        </p:txBody>
      </p:sp>
    </p:spTree>
    <p:extLst>
      <p:ext uri="{BB962C8B-B14F-4D97-AF65-F5344CB8AC3E}">
        <p14:creationId xmlns:p14="http://schemas.microsoft.com/office/powerpoint/2010/main" xmlns="" val="25041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214422"/>
            <a:ext cx="8247860" cy="285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1825" algn="just">
              <a:lnSpc>
                <a:spcPct val="115000"/>
              </a:lnSpc>
              <a:tabLst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Этот метод следует применять, при воспитании воли. В случаях, когда человек осознает необходимость совершения какого-то действия, но не имеет достаточно воли к его совершению, нужно дать себе мысленный, а по возможности словесный приказ, сделать необходимое.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1357298"/>
          </a:xfrm>
          <a:prstGeom prst="horizontalScroll">
            <a:avLst>
              <a:gd name="adj" fmla="val 14333"/>
            </a:avLst>
          </a:prstGeom>
          <a:solidFill>
            <a:srgbClr val="FFC000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САМОПРИНУЖДЕНИЕ И САМОПРИКАЗ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00232" y="3929066"/>
            <a:ext cx="714376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Приказ должен быть уверенным, твердым, резким, не терпящим возражений. Постоянно принуждая себя к чему-то, человеку с каждым разом становиться все легче подчиняться своей воле и недостаток волевых усилий постепенно искореняется</a:t>
            </a:r>
            <a:r>
              <a:rPr lang="ru-RU" sz="2600" dirty="0" smtClean="0"/>
              <a:t>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1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214422"/>
            <a:ext cx="8462174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1825" algn="just">
              <a:lnSpc>
                <a:spcPct val="115000"/>
              </a:lnSpc>
              <a:tabLst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Самонаказание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метод, основанный на самоконтроле за соблюдением намеченных правил. Без применения этого метода, человек, отступив один раз от намеченного, не почувствует должного сожаления, и в следующий раз опять может поступить так же. 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428736"/>
          </a:xfrm>
          <a:prstGeom prst="horizontalScroll">
            <a:avLst>
              <a:gd name="adj" fmla="val 14333"/>
            </a:avLst>
          </a:prstGeom>
          <a:solidFill>
            <a:srgbClr val="FFC000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САМОНАКАЗАНИЕ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00232" y="4180344"/>
            <a:ext cx="71437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Налагая на самого себя наказание, человек помимо стремления избежать его в дальнейшем, прилагает волевые усилия по его исполнению, что имеет большое значение в формировании личности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25041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214422"/>
            <a:ext cx="846217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самовоспитания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школе проводится по трем основным направлениям:</a:t>
            </a:r>
          </a:p>
          <a:p>
            <a:pPr indent="182563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стойкого убеждения учеников о необходимости и исключительной значимости самовоспитания;</a:t>
            </a:r>
          </a:p>
          <a:p>
            <a:pPr indent="182563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разъяснение методов и способов самовоспитания, с целью вооружения учеников для осуществления этого процесса;</a:t>
            </a:r>
          </a:p>
          <a:p>
            <a:pPr marL="1430338" indent="182563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помощь ученикам и регуляция процесса самовоспитания.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428736"/>
          </a:xfrm>
          <a:prstGeom prst="horizontalScroll">
            <a:avLst>
              <a:gd name="adj" fmla="val 14333"/>
            </a:avLst>
          </a:prstGeom>
          <a:solidFill>
            <a:srgbClr val="FFC000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ОРГАНИЗАЦИЯ САМОВОСПИТАНИЯ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5041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1826" y="1428736"/>
            <a:ext cx="846217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Сущность первого направления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состоит в том, чтобы привить ученикам понимание того, как важно самовоспитание. Многие стыдятся заниматься этим и делают это в тайне от своих товарищей, родителей, учителей. В задачи педагогов входит разъяснение положительности этого занятия и настрой на проведение непрерывного процесса самовоспитания.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428736"/>
          </a:xfrm>
          <a:prstGeom prst="horizontalScroll">
            <a:avLst>
              <a:gd name="adj" fmla="val 14333"/>
            </a:avLst>
          </a:prstGeom>
          <a:solidFill>
            <a:srgbClr val="FFC000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ОРГАНИЗАЦИЯ САМОВОСПИТАНИЯ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5041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142984"/>
            <a:ext cx="8462174" cy="5436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Второе направление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связано с осуществлением этого процесса. Начиная работу в этом направлении, нужно помочь ребятам найти свои идеалы, выбрать цели, выявить слабые стороны своего характера, недостаточно развитые качества. Затем, проводятся различные беседы на темы самовоспитания, в ходе которых освещаются вопросы о методах и средствах самовоспитания, приводятся примеры их использования. Хороший эффект имеют различные выступления перед учениками учителей, учеников и гостей, являющихся выдающимися людьми, героями труда, передовиками производства, достигшими значительных успехов в различных видах деятельности.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285860"/>
          </a:xfrm>
          <a:prstGeom prst="horizontalScroll">
            <a:avLst>
              <a:gd name="adj" fmla="val 14333"/>
            </a:avLst>
          </a:prstGeom>
          <a:solidFill>
            <a:srgbClr val="FFC000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ОРГАНИЗАЦИЯ САМОВОСПИТАНИЯ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5041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76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Мысли мудрых…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401080" cy="435771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«Жизнь убедила: первый и наиболее ощутимый результат воспитания выражается в том, что человек стал думать о самом себе. Задумался над вопросом : что во мне хорошего  и что плохого? Самые изощренные методы и приемы воспитания останутся пустыми, если они не приведут к тому, чтобы человек посмотрел на самого себя, задумался над собственной судьбой.»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В.А. Сухомлинский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«Я понял, что легко научить человека поступать правильно в моем присутствии, в присутствии коллектива, а вот научить его поступать правильно, когда никто не видит не слышит и ничего не узнает, -это очень трудно...»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А.С. Макаренко</a:t>
            </a:r>
            <a:r>
              <a:rPr lang="ru-RU" dirty="0" smtClean="0"/>
              <a:t>                    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14546" y="4929198"/>
            <a:ext cx="67151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«Уяснив свои недостатки, станем мало-помалу исправлять их, определим для себя исправлять в этом месяце один недостаток, в следующем- другой потом третий. Так и будем восходить, как по ступеням…»</a:t>
            </a:r>
          </a:p>
          <a:p>
            <a:pPr algn="r">
              <a:lnSpc>
                <a:spcPct val="120000"/>
              </a:lnSpc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Святитель Иоанн Златоуст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428736"/>
            <a:ext cx="8247860" cy="3031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1825" algn="just">
              <a:lnSpc>
                <a:spcPct val="115000"/>
              </a:lnSpc>
              <a:tabLst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Большое значение самовоспитанию придавал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Л.Н. Толстой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юности он завел дневник, в котором фиксировал свои недостатки и намечал пути их преодоления. Благодаря работе над собой, он сумел преодолеть лень, тщеславие, лживость и многие другие дурные наклонности и выработал в себе человеколюбие, наблюдательность, творческое воображение, память. 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714488"/>
          </a:xfrm>
          <a:prstGeom prst="horizontalScroll">
            <a:avLst>
              <a:gd name="adj" fmla="val 25000"/>
            </a:avLst>
          </a:prstGeom>
          <a:solidFill>
            <a:srgbClr val="FFC000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САМОВОСПИТАНИЕ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857356" y="4429132"/>
            <a:ext cx="714376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Известный французский философ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Ж.П.Сартр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даже утверждал, что «человек есть только то, что он сам из себя делает», подчеркивая определяющую роль самовоспитания в его личностном развитии.</a:t>
            </a:r>
            <a:endParaRPr lang="ru-RU" sz="2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1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142984"/>
            <a:ext cx="850112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Третье направление организации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работы по самовоспитанию имеет практический характер.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 этом этапе учеников учат правильно ставить перед собой цели, разрабатывать программу ее достижения, и исполнять ее, применяя для этого известные и наиболее эффективные методы самовоспитания. Эффективным средством является ведение дневника, в который заносятся результаты работы по искоренению дурного и выработке хорошего. Такой дневник позволяет контролировать процесс самовоспитания, анализировать эффективность тех или иных методов для собственной личности, выбирать наиболее оптимальные пути решения задач самовоспитания 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214422"/>
          </a:xfrm>
          <a:prstGeom prst="horizontalScroll">
            <a:avLst>
              <a:gd name="adj" fmla="val 14333"/>
            </a:avLst>
          </a:prstGeom>
          <a:solidFill>
            <a:srgbClr val="FFC000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ОРГАНИЗАЦИЯ САМОВОСПИТАНИЯ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5041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142984"/>
            <a:ext cx="85011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Подростковый период - это период развития между детством и взрослостью, который имеет биологическое начало и определяемый культурой конец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. Можно заключить, что хронологические рамки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этого периода имеют условный, ориентировочный характер.</a:t>
            </a:r>
          </a:p>
          <a:p>
            <a:pPr indent="36512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Подростковый возраст знаменуется бурным развитием и перестройкой социальной активности ребёнка. Мощные сдвиги происходят во всех областях жизнедеятельности ребёнка, не случайно этот возраст называют «переходным» от детства к зрелости 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214422"/>
          </a:xfrm>
          <a:prstGeom prst="horizontalScroll">
            <a:avLst>
              <a:gd name="adj" fmla="val 14333"/>
            </a:avLst>
          </a:prstGeom>
          <a:solidFill>
            <a:srgbClr val="FFC000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3200" dirty="0" smtClean="0"/>
              <a:t> 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ОСОБЕННОСТИ САМОВОСПИТАНИЯ ПОДРОСТКА</a:t>
            </a:r>
          </a:p>
        </p:txBody>
      </p:sp>
    </p:spTree>
    <p:extLst>
      <p:ext uri="{BB962C8B-B14F-4D97-AF65-F5344CB8AC3E}">
        <p14:creationId xmlns:p14="http://schemas.microsoft.com/office/powerpoint/2010/main" xmlns="" val="25041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28736"/>
          </a:xfrm>
          <a:prstGeom prst="horizontalScroll">
            <a:avLst>
              <a:gd name="adj" fmla="val 25000"/>
            </a:avLst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ПОДРОСТКОВЫЙ ПЕРИОД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857324" y="1285860"/>
            <a:ext cx="7286676" cy="4500594"/>
          </a:xfrm>
        </p:spPr>
        <p:txBody>
          <a:bodyPr>
            <a:normAutofit/>
          </a:bodyPr>
          <a:lstStyle/>
          <a:p>
            <a:pPr marL="0" indent="-8255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Именно в подростковый период наблюдается у детей становление целеустремленности, проявление самостоятельности, самоуважения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-8255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Начинается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активный процесс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самоиследования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-8255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Наблюдается очень тесная взаимосвязь самопознания, самовоспитания и информации об окружающем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мире…</a:t>
            </a:r>
            <a:r>
              <a:rPr lang="ru-RU" sz="3000" dirty="0" smtClean="0"/>
              <a:t> </a:t>
            </a:r>
            <a:endParaRPr lang="ru-RU"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intercom\Desktop\НАДЯ ПРЕЗЕНТАЦИЯ\rebenok_ne_khochet_uchit_sya_71600864288567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7554" y="2643182"/>
            <a:ext cx="4572032" cy="28575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Горизонтальный свиток 1"/>
          <p:cNvSpPr/>
          <p:nvPr/>
        </p:nvSpPr>
        <p:spPr>
          <a:xfrm>
            <a:off x="428596" y="285728"/>
            <a:ext cx="8215370" cy="2412980"/>
          </a:xfrm>
          <a:prstGeom prst="horizontalScroll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Однако  самовоспитание  старших  школьников  сталкивается  с  большими трудностями, так как  этому  возрасту  свойственны  серьёзные  противоречия</a:t>
            </a:r>
            <a:r>
              <a:rPr lang="ru-RU" sz="28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418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285860"/>
            <a:ext cx="8572528" cy="45005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Учителям и классным руководителям необходимо активно заниматься организацией процесса самовоспитания, учитывая его важную роль в развитии и формировании учащихся. В процессе организации самовоспитания необходимо тактично руководить данным процессом. Эта работа должна включать в себя три основных направления:</a:t>
            </a:r>
          </a:p>
          <a:p>
            <a:pPr marL="0" indent="266700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общественного мнения учащихся о необходимости и большом значении самовоспитания;</a:t>
            </a:r>
          </a:p>
          <a:p>
            <a:pPr marL="814388" indent="266700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·Оказание помощи учащимся в осмыслении сущности самовоспитания, его методов и путей осуществления;</a:t>
            </a:r>
          </a:p>
          <a:p>
            <a:pPr marL="1430338" indent="182563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·Практическая помощи учащимся в разработке целей и программ самовоспитания, а также реализации этих программ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4"/>
          <p:cNvSpPr txBox="1">
            <a:spLocks/>
          </p:cNvSpPr>
          <p:nvPr/>
        </p:nvSpPr>
        <p:spPr bwMode="auto">
          <a:xfrm>
            <a:off x="357158" y="0"/>
            <a:ext cx="8229600" cy="1214422"/>
          </a:xfrm>
          <a:prstGeom prst="horizontalScroll">
            <a:avLst>
              <a:gd name="adj" fmla="val 14333"/>
            </a:avLst>
          </a:prstGeom>
          <a:solidFill>
            <a:srgbClr val="FFC000"/>
          </a:solidFill>
          <a:ln w="190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/>
                <a:ea typeface="Times New Roman"/>
                <a:cs typeface="Times New Roman"/>
              </a:rPr>
              <a:t>ОРГАНИЗАЦИЯ САМОВОСПИТАНИЯ</a:t>
            </a:r>
            <a:endParaRPr kumimoji="0" lang="ru-RU" sz="3200" b="1" i="0" u="none" strike="noStrike" kern="0" cap="none" spc="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285860"/>
            <a:ext cx="8572528" cy="450059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Работая в данном направлении, можно выделить следующие этапы в процессе руководства самовоспитанием:</a:t>
            </a:r>
          </a:p>
          <a:p>
            <a:pPr marL="0" indent="2667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Побуждение у учащихся стремления стать лучше, развить в себе положительные качества личности, избавиться от отрицательных качеств,</a:t>
            </a:r>
          </a:p>
          <a:p>
            <a:pPr marL="0" indent="2667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Оказание помощи ученикам в оценке самих себя, в анализе своей жизни, познании своих положительных качеств и недостатков,</a:t>
            </a:r>
          </a:p>
          <a:p>
            <a:pPr marL="449263" indent="2667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Оказание помощи в разработке программы самовоспитания,</a:t>
            </a:r>
          </a:p>
          <a:p>
            <a:pPr marL="1430338" indent="2667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·Вооружение учащихся методиками и примерами самовоспитания,</a:t>
            </a:r>
          </a:p>
          <a:p>
            <a:pPr marL="0" indent="2667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самоконтроля.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4"/>
          <p:cNvSpPr txBox="1">
            <a:spLocks/>
          </p:cNvSpPr>
          <p:nvPr/>
        </p:nvSpPr>
        <p:spPr bwMode="auto">
          <a:xfrm>
            <a:off x="357158" y="0"/>
            <a:ext cx="8229600" cy="1214422"/>
          </a:xfrm>
          <a:prstGeom prst="horizontalScroll">
            <a:avLst>
              <a:gd name="adj" fmla="val 14333"/>
            </a:avLst>
          </a:prstGeom>
          <a:solidFill>
            <a:srgbClr val="FFC000"/>
          </a:solidFill>
          <a:ln w="190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/>
                <a:ea typeface="Times New Roman"/>
                <a:cs typeface="Times New Roman"/>
              </a:rPr>
              <a:t>ОРГАНИЗАЦИЯ САМОВОСПИТАНИЯ</a:t>
            </a:r>
            <a:endParaRPr kumimoji="0" lang="ru-RU" sz="3200" b="1" i="0" u="none" strike="noStrike" kern="0" cap="none" spc="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285860"/>
            <a:ext cx="8572528" cy="4500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этапе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осознания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воспитатель:</a:t>
            </a:r>
          </a:p>
          <a:p>
            <a:pPr marL="0" indent="365125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помогает учащимся осознать свои положительные и отрицательные качества, понять нетерпимость своих недостатков;</a:t>
            </a:r>
          </a:p>
          <a:p>
            <a:pPr marL="0" indent="365125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 овладевать навыками самостоятельной работы в той области деятельности, в которой школьник хочет добиться успеха;</a:t>
            </a:r>
          </a:p>
          <a:p>
            <a:pPr marL="1430338" indent="182563" defTabSz="1346200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помогает составлять программы самовоспитания.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4"/>
          <p:cNvSpPr txBox="1">
            <a:spLocks/>
          </p:cNvSpPr>
          <p:nvPr/>
        </p:nvSpPr>
        <p:spPr bwMode="auto">
          <a:xfrm>
            <a:off x="357158" y="0"/>
            <a:ext cx="8229600" cy="1214422"/>
          </a:xfrm>
          <a:prstGeom prst="horizontalScroll">
            <a:avLst>
              <a:gd name="adj" fmla="val 14333"/>
            </a:avLst>
          </a:prstGeom>
          <a:solidFill>
            <a:srgbClr val="FFC000"/>
          </a:solidFill>
          <a:ln w="190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/>
                <a:ea typeface="Times New Roman"/>
                <a:cs typeface="Times New Roman"/>
              </a:rPr>
              <a:t>ОРГАНИЗАЦИЯ САМОВОСПИТАНИЯ</a:t>
            </a:r>
            <a:endParaRPr kumimoji="0" lang="ru-RU" sz="3200" b="1" i="0" u="none" strike="noStrike" kern="0" cap="none" spc="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285860"/>
            <a:ext cx="8572528" cy="4500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 должны ставить перед собой следующие задачи: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Стимулировать у учащихся интерес к собственному внутреннему миру, желание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Совершенствовать себя как личность.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Вооружить школьников системой знаний по вопросам самовоспитания.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Вооружить учащихся методикой самовоспитания.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4"/>
          <p:cNvSpPr txBox="1">
            <a:spLocks/>
          </p:cNvSpPr>
          <p:nvPr/>
        </p:nvSpPr>
        <p:spPr bwMode="auto">
          <a:xfrm>
            <a:off x="357158" y="0"/>
            <a:ext cx="8229600" cy="1214422"/>
          </a:xfrm>
          <a:prstGeom prst="horizontalScroll">
            <a:avLst>
              <a:gd name="adj" fmla="val 14333"/>
            </a:avLst>
          </a:prstGeom>
          <a:solidFill>
            <a:srgbClr val="FFC000"/>
          </a:solidFill>
          <a:ln w="190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/>
                <a:ea typeface="Times New Roman"/>
                <a:cs typeface="Times New Roman"/>
              </a:rPr>
              <a:t>ОРГАНИЗАЦИЯ САМОВОСПИТАНИЯ</a:t>
            </a:r>
            <a:endParaRPr kumimoji="0" lang="ru-RU" sz="3200" b="1" i="0" u="none" strike="noStrike" kern="0" cap="none" spc="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46"/>
          </a:xfrm>
        </p:spPr>
        <p:txBody>
          <a:bodyPr/>
          <a:lstStyle/>
          <a:p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А.И.Кочетов предлагает правила способствующие самовоспитанию: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28662" y="1214422"/>
            <a:ext cx="7715304" cy="4572032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b="1" u="sng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Пять “надо”:</a:t>
            </a:r>
            <a:endParaRPr lang="ru-RU" sz="28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1. Всегда помогать родителям.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2. Выполнять требования учителей учиться добросовестно.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3. Быть честным.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4. Подчинять личные интересы коллективным.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5. Всегда и всюду проявлять добросовестность.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307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3240" y="817666"/>
            <a:ext cx="5572164" cy="5397416"/>
          </a:xfrm>
          <a:prstGeom prst="verticalScroll">
            <a:avLst>
              <a:gd name="adj" fmla="val 5988"/>
            </a:avLst>
          </a:prstGeom>
          <a:noFill/>
          <a:ln w="95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i="1" dirty="0" smtClean="0"/>
              <a:t>Владей собой среди толпы смятенной,</a:t>
            </a:r>
            <a:endParaRPr lang="ru-RU" dirty="0" smtClean="0"/>
          </a:p>
          <a:p>
            <a:pPr>
              <a:spcAft>
                <a:spcPts val="300"/>
              </a:spcAft>
            </a:pPr>
            <a:r>
              <a:rPr lang="ru-RU" i="1" dirty="0" smtClean="0"/>
              <a:t>Тебя клянущей за смятения всех,</a:t>
            </a:r>
            <a:endParaRPr lang="ru-RU" dirty="0" smtClean="0"/>
          </a:p>
          <a:p>
            <a:pPr>
              <a:spcAft>
                <a:spcPts val="300"/>
              </a:spcAft>
            </a:pPr>
            <a:r>
              <a:rPr lang="ru-RU" i="1" dirty="0" smtClean="0"/>
              <a:t>Верь сам в себя наперекор вселенной,</a:t>
            </a:r>
            <a:endParaRPr lang="ru-RU" dirty="0" smtClean="0"/>
          </a:p>
          <a:p>
            <a:pPr>
              <a:spcAft>
                <a:spcPts val="300"/>
              </a:spcAft>
            </a:pPr>
            <a:r>
              <a:rPr lang="ru-RU" i="1" dirty="0" smtClean="0"/>
              <a:t>И маловерным отпусти их грех;</a:t>
            </a:r>
            <a:endParaRPr lang="ru-RU" dirty="0" smtClean="0"/>
          </a:p>
          <a:p>
            <a:pPr>
              <a:spcAft>
                <a:spcPts val="300"/>
              </a:spcAft>
            </a:pPr>
            <a:r>
              <a:rPr lang="ru-RU" i="1" dirty="0" smtClean="0"/>
              <a:t>Пусть час не пробил, жди не уставая,</a:t>
            </a:r>
            <a:endParaRPr lang="ru-RU" dirty="0" smtClean="0"/>
          </a:p>
          <a:p>
            <a:pPr>
              <a:spcAft>
                <a:spcPts val="300"/>
              </a:spcAft>
            </a:pPr>
            <a:r>
              <a:rPr lang="ru-RU" i="1" dirty="0" smtClean="0"/>
              <a:t>Пусть лгут лжецы не снисходи до них;</a:t>
            </a:r>
            <a:endParaRPr lang="ru-RU" dirty="0" smtClean="0"/>
          </a:p>
          <a:p>
            <a:pPr>
              <a:spcAft>
                <a:spcPts val="300"/>
              </a:spcAft>
            </a:pPr>
            <a:r>
              <a:rPr lang="ru-RU" i="1" dirty="0" smtClean="0"/>
              <a:t>Умей прощать и не кажись прощая</a:t>
            </a:r>
            <a:endParaRPr lang="ru-RU" dirty="0" smtClean="0"/>
          </a:p>
          <a:p>
            <a:pPr>
              <a:spcAft>
                <a:spcPts val="300"/>
              </a:spcAft>
            </a:pPr>
            <a:r>
              <a:rPr lang="ru-RU" i="1" dirty="0" smtClean="0"/>
              <a:t>Великодушней и мудрей других.</a:t>
            </a:r>
            <a:endParaRPr lang="ru-RU" dirty="0" smtClean="0"/>
          </a:p>
          <a:p>
            <a:pPr>
              <a:spcAft>
                <a:spcPts val="300"/>
              </a:spcAft>
            </a:pPr>
            <a:r>
              <a:rPr lang="ru-RU" i="1" dirty="0" smtClean="0"/>
              <a:t>Останься прост, беседуя с царями,</a:t>
            </a:r>
            <a:endParaRPr lang="ru-RU" dirty="0" smtClean="0"/>
          </a:p>
          <a:p>
            <a:pPr>
              <a:spcAft>
                <a:spcPts val="300"/>
              </a:spcAft>
            </a:pPr>
            <a:r>
              <a:rPr lang="ru-RU" i="1" dirty="0" smtClean="0"/>
              <a:t>Останься честен, говоря с толпой,</a:t>
            </a:r>
            <a:endParaRPr lang="ru-RU" dirty="0" smtClean="0"/>
          </a:p>
          <a:p>
            <a:pPr>
              <a:spcAft>
                <a:spcPts val="300"/>
              </a:spcAft>
            </a:pPr>
            <a:r>
              <a:rPr lang="ru-RU" i="1" dirty="0" smtClean="0"/>
              <a:t>Будь прям и тверд с врагами и друзьями,</a:t>
            </a:r>
            <a:endParaRPr lang="ru-RU" dirty="0" smtClean="0"/>
          </a:p>
          <a:p>
            <a:pPr>
              <a:spcAft>
                <a:spcPts val="300"/>
              </a:spcAft>
            </a:pPr>
            <a:r>
              <a:rPr lang="ru-RU" i="1" dirty="0" smtClean="0"/>
              <a:t>Пусть все в свой час считаются с тобой;</a:t>
            </a:r>
            <a:endParaRPr lang="ru-RU" dirty="0" smtClean="0"/>
          </a:p>
          <a:p>
            <a:pPr>
              <a:spcAft>
                <a:spcPts val="300"/>
              </a:spcAft>
            </a:pPr>
            <a:r>
              <a:rPr lang="ru-RU" i="1" dirty="0" smtClean="0"/>
              <a:t>Наполни смыслом каждое мгновенье,</a:t>
            </a:r>
            <a:endParaRPr lang="ru-RU" dirty="0" smtClean="0"/>
          </a:p>
          <a:p>
            <a:pPr>
              <a:spcAft>
                <a:spcPts val="300"/>
              </a:spcAft>
            </a:pPr>
            <a:r>
              <a:rPr lang="ru-RU" i="1" dirty="0" smtClean="0"/>
              <a:t>Часов и дней неумолимый бег, -</a:t>
            </a:r>
            <a:endParaRPr lang="ru-RU" dirty="0" smtClean="0"/>
          </a:p>
          <a:p>
            <a:pPr>
              <a:spcAft>
                <a:spcPts val="300"/>
              </a:spcAft>
            </a:pPr>
            <a:r>
              <a:rPr lang="ru-RU" i="1" dirty="0" smtClean="0"/>
              <a:t>Тогда весь мир ты примешь во владение,</a:t>
            </a:r>
            <a:endParaRPr lang="ru-RU" dirty="0" smtClean="0"/>
          </a:p>
          <a:p>
            <a:pPr>
              <a:spcAft>
                <a:spcPts val="300"/>
              </a:spcAft>
            </a:pPr>
            <a:r>
              <a:rPr lang="ru-RU" i="1" dirty="0" smtClean="0"/>
              <a:t>Тогда мой сын, ты будешь ЧЕЛОВЕК !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71604" y="60324"/>
            <a:ext cx="5686436" cy="725470"/>
          </a:xfrm>
        </p:spPr>
        <p:txBody>
          <a:bodyPr/>
          <a:lstStyle/>
          <a:p>
            <a:pPr algn="l"/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Заповедь  Р.Киплинг</a:t>
            </a:r>
          </a:p>
        </p:txBody>
      </p:sp>
    </p:spTree>
    <p:extLst>
      <p:ext uri="{BB962C8B-B14F-4D97-AF65-F5344CB8AC3E}">
        <p14:creationId xmlns:p14="http://schemas.microsoft.com/office/powerpoint/2010/main" xmlns="" val="357985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46"/>
          </a:xfrm>
        </p:spPr>
        <p:txBody>
          <a:bodyPr/>
          <a:lstStyle/>
          <a:p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А.И.Кочетов предлагает правила способствующие самовоспитанию: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428728" y="785794"/>
            <a:ext cx="7429552" cy="5143518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600" b="1" u="sng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Пять “можно”:</a:t>
            </a:r>
            <a:endParaRPr lang="ru-RU" sz="2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6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1. Веселиться и играть, когда работа сделана на “отлично”.</a:t>
            </a:r>
            <a:endParaRPr lang="ru-RU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6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2. Забывать обиды, но помнить, кого и за что ты обидел сам.</a:t>
            </a:r>
            <a:endParaRPr lang="ru-RU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6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3. Не унывать при неудачах; если упорен, все равно получится !</a:t>
            </a:r>
            <a:endParaRPr lang="ru-RU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6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4. Учиться у других, если они лучше тебя трудятся.</a:t>
            </a:r>
            <a:endParaRPr lang="ru-RU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6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5. Спрашивать, если не знаешь, просить помочь, если не справляешься сам.</a:t>
            </a:r>
            <a:endParaRPr lang="ru-RU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307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46"/>
          </a:xfrm>
        </p:spPr>
        <p:txBody>
          <a:bodyPr/>
          <a:lstStyle/>
          <a:p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А.И.Кочетов предлагает правила способствующие самовоспитанию: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428728" y="928670"/>
            <a:ext cx="7429552" cy="4500594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600" b="1" u="sng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Пять “хорошо”:</a:t>
            </a:r>
            <a:endParaRPr lang="ru-RU" sz="2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 Уметь владеть собой (не теряться, не трусить, не выходить из себя по пустякам)</a:t>
            </a:r>
            <a:endParaRPr lang="ru-RU" sz="2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 Планировать каждый свой день.</a:t>
            </a:r>
            <a:endParaRPr lang="ru-RU" sz="2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 Оценивать свои поступки.</a:t>
            </a:r>
            <a:endParaRPr lang="ru-RU" sz="2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4. Сначала думать, а потом делать.</a:t>
            </a:r>
            <a:endParaRPr lang="ru-RU" sz="2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5. Браться вначале за самые трудные дела.</a:t>
            </a:r>
            <a:endParaRPr lang="ru-RU" sz="2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307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476672"/>
            <a:ext cx="8658889" cy="60956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1. Уметь владеть собой (не теряться, не трусить, не выходить из себя по пустякам)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2. Планировать каждый свой день.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3. Оценивать свои поступки.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4. Сначала думать, а потом делать.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5. Браться вначале за самые трудные дела.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8725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476672"/>
            <a:ext cx="8658889" cy="6095600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45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Правила вводятся постепенно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Вначале ребенок приучается жить в соответствии с 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пятью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“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надо”.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Это означает, что к нему предъявляются повышенные требования при выполнении именно данных правил. Одновременно указывается, что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нельзя делать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 почему. </a:t>
            </a:r>
          </a:p>
          <a:p>
            <a:pPr marL="1263650" indent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Через некоторое время можно подключать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пять “хорошо”,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поскольку они значительно сложнее для понимания и приучения.</a:t>
            </a:r>
            <a:endParaRPr lang="ru-RU" sz="2800" dirty="0" smtClean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8725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285860"/>
            <a:ext cx="8572528" cy="4786346"/>
          </a:xfrm>
        </p:spPr>
        <p:txBody>
          <a:bodyPr>
            <a:normAutofit lnSpcReduction="10000"/>
          </a:bodyPr>
          <a:lstStyle/>
          <a:p>
            <a:pPr marL="0" indent="266700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Самовоспитание - педагогически управляемый процесс. Психологическая и практическая подготовка к работе над собой составляет одну из важнейших задач воспитания, и, если показать учащимся необходимость самовоспитания и помочь им в его организации, то процесс формирования личности будет протекать более эффективно. </a:t>
            </a:r>
          </a:p>
          <a:p>
            <a:pPr marL="714375" indent="266700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Процесс самовоспитания протекает индивидуально. Однако коллектив при этом играет весьма важную роль, так как в коллективе подросток находит образцы для подражания, познает себя, в коллективе его оценивают.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4"/>
          <p:cNvSpPr txBox="1">
            <a:spLocks/>
          </p:cNvSpPr>
          <p:nvPr/>
        </p:nvSpPr>
        <p:spPr bwMode="auto">
          <a:xfrm>
            <a:off x="357158" y="0"/>
            <a:ext cx="8229600" cy="1214422"/>
          </a:xfrm>
          <a:prstGeom prst="horizontalScroll">
            <a:avLst>
              <a:gd name="adj" fmla="val 14333"/>
            </a:avLst>
          </a:prstGeom>
          <a:solidFill>
            <a:srgbClr val="FFC000"/>
          </a:solidFill>
          <a:ln w="190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/>
                <a:ea typeface="Times New Roman"/>
                <a:cs typeface="Times New Roman"/>
              </a:rPr>
              <a:t>ЗАКЛЮЧЕНИЕ</a:t>
            </a:r>
            <a:endParaRPr kumimoji="0" lang="ru-RU" sz="3200" b="1" i="0" u="none" strike="noStrike" kern="0" cap="none" spc="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71422"/>
            <a:ext cx="8643966" cy="1143000"/>
          </a:xfrm>
          <a:prstGeom prst="horizontalScroll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ОБЩИЕ ПОНЯТИЯ САМОВОСПИТАНИЯ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285860"/>
            <a:ext cx="8229600" cy="5214974"/>
          </a:xfrm>
        </p:spPr>
        <p:txBody>
          <a:bodyPr>
            <a:normAutofit fontScale="92500" lnSpcReduction="20000"/>
          </a:bodyPr>
          <a:lstStyle/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Самовоспитание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 воспитание самого себя. (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словарь С.И. 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Ожегов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Самовоспитание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 сознательная деятельность, направленная на возможно более полную реализацию человеком себя как личности.(</a:t>
            </a:r>
            <a:r>
              <a:rPr lang="ru-RU" sz="3000" i="1" dirty="0" err="1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. Психологии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самовоспитанием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понимается планомерная работа над собой, направленная на формирование положительных качеств, необходимых для активной деятельности и жизни в обществе, на преодоление отрицательных качеств, если они имеются.(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Источник: Школа 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Жизни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                                                                              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400" dirty="0"/>
              <a:t>            </a:t>
            </a:r>
          </a:p>
          <a:p>
            <a:pPr>
              <a:lnSpc>
                <a:spcPct val="80000"/>
              </a:lnSpc>
            </a:pPr>
            <a:endParaRPr lang="ru-RU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500034" y="0"/>
            <a:ext cx="7999784" cy="2231922"/>
          </a:xfrm>
          <a:prstGeom prst="horizontalScroll">
            <a:avLst>
              <a:gd name="adj" fmla="val 22714"/>
            </a:avLst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“Век живи - век учись”, значит и воспитывай себя целый век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2214554"/>
            <a:ext cx="76723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/>
              <a:t>Самовоспитание является одной из самых важных проблем сегодня и требует своего решения</a:t>
            </a:r>
            <a:r>
              <a:rPr lang="ru-RU" sz="3200" dirty="0" smtClean="0"/>
              <a:t>.</a:t>
            </a:r>
          </a:p>
          <a:p>
            <a:endParaRPr lang="ru-RU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5319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500034" y="0"/>
            <a:ext cx="7999784" cy="2231922"/>
          </a:xfrm>
          <a:prstGeom prst="horizontalScroll">
            <a:avLst>
              <a:gd name="adj" fmla="val 22714"/>
            </a:avLst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“Век живи - век учись”, значит и воспитывай себя целый век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928802"/>
            <a:ext cx="76723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Важное значение самосовершенствования в становлении личности признано многими современными деятелями педагогической и психологической науки. </a:t>
            </a:r>
          </a:p>
          <a:p>
            <a:pPr marL="182563" indent="449263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исследованиях А.Г.Ковалева дается обоснование сущности процессов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самосовершенствования. </a:t>
            </a:r>
          </a:p>
          <a:p>
            <a:pPr marL="182563" indent="449263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работах В.Г. Куценко, А.А.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Бодалева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других ученых рассматривается взаимосвязь воспитания и самовоспитания детей, методика организации процесса самовоспитания.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319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500034" y="0"/>
            <a:ext cx="7999784" cy="2231922"/>
          </a:xfrm>
          <a:prstGeom prst="horizontalScroll">
            <a:avLst>
              <a:gd name="adj" fmla="val 22714"/>
            </a:avLst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“Век живи - век учись”, значит и воспитывай себя целый век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28856" y="1928802"/>
            <a:ext cx="76723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125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работах И.И.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Чесноковой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Л.С. Сапожниковой рассматриваются особенности использования средств самосовершенствования в подростковом возрасте. </a:t>
            </a:r>
          </a:p>
          <a:p>
            <a:pPr indent="365125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трудах П.М. Якобсона анализируется проблема самовоспитания чувств, психологические особенности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сфере эмоций. </a:t>
            </a:r>
          </a:p>
          <a:p>
            <a:pPr indent="365125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Теории, включающие основные понятия, описание мотивов, целей, задач, средств, способов самовоспитания и самосовершенствования, факторов, влияющих на развитие этих процессов, созданы П.Я.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Аретом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А.Г. Ковалевым, Л.И.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Рувинским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И.И.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Чесноковой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СМ. Ковалевым</a:t>
            </a:r>
          </a:p>
        </p:txBody>
      </p:sp>
    </p:spTree>
    <p:extLst>
      <p:ext uri="{BB962C8B-B14F-4D97-AF65-F5344CB8AC3E}">
        <p14:creationId xmlns:p14="http://schemas.microsoft.com/office/powerpoint/2010/main" xmlns="" val="295319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1643050"/>
            <a:ext cx="7033414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1825" algn="just">
              <a:lnSpc>
                <a:spcPct val="115000"/>
              </a:lnSpc>
              <a:tabLst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 условиях интенсивного общественного развития возрастает роль нравственных начал во всей жизни общества. В мире существует единодушное мнение о том, что нравственный идеал побуждает к подражанию, для самовоспитания нужен эталон нравственно воспитанной личности школьника, который должен соответствовать следующим показателям:</a:t>
            </a:r>
            <a:endParaRPr lang="ru-RU" sz="2400" dirty="0">
              <a:ea typeface="Calibri"/>
              <a:cs typeface="Times New Roman"/>
            </a:endParaRPr>
          </a:p>
          <a:p>
            <a:pPr marL="714375" indent="631825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  <a:tabLst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трудолюбие;</a:t>
            </a:r>
            <a:endParaRPr lang="ru-RU" sz="2400" dirty="0">
              <a:ea typeface="Calibri"/>
              <a:cs typeface="Times New Roman"/>
            </a:endParaRPr>
          </a:p>
          <a:p>
            <a:pPr marL="714375" indent="631825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  <a:tabLst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творческое отношение к труду;</a:t>
            </a:r>
            <a:endParaRPr lang="ru-RU" sz="2400" dirty="0">
              <a:ea typeface="Calibri"/>
              <a:cs typeface="Times New Roman"/>
            </a:endParaRPr>
          </a:p>
          <a:p>
            <a:pPr marL="714375" indent="631825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  <a:tabLst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высокая культура поведения.</a:t>
            </a:r>
            <a:endParaRPr lang="ru-RU" sz="2400" dirty="0">
              <a:ea typeface="Calibri"/>
              <a:cs typeface="Times New Roman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2071678"/>
          </a:xfrm>
          <a:prstGeom prst="horizontalScroll">
            <a:avLst>
              <a:gd name="adj" fmla="val 25000"/>
            </a:avLst>
          </a:prstGeom>
          <a:solidFill>
            <a:srgbClr val="FFC000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НРАВСТВЕННЫЙ ИДЕАЛ И САМОВОСПИТАНИЕ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5041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736"/>
            <a:ext cx="8605050" cy="5007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1825">
              <a:lnSpc>
                <a:spcPct val="115000"/>
              </a:lnSpc>
              <a:tabLst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Среди методов самовоспитания можно отметить следующие: </a:t>
            </a:r>
          </a:p>
          <a:p>
            <a:pPr marL="1978025" indent="166688">
              <a:lnSpc>
                <a:spcPct val="115000"/>
              </a:lnSpc>
              <a:buFont typeface="Wingdings" pitchFamily="2" charset="2"/>
              <a:buChar char="ü"/>
              <a:tabLst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самоубеждение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1978025" indent="166688">
              <a:lnSpc>
                <a:spcPct val="115000"/>
              </a:lnSpc>
              <a:buFont typeface="Wingdings" pitchFamily="2" charset="2"/>
              <a:buChar char="ü"/>
              <a:tabLst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самовнушение, </a:t>
            </a:r>
          </a:p>
          <a:p>
            <a:pPr marL="1978025" indent="166688">
              <a:lnSpc>
                <a:spcPct val="115000"/>
              </a:lnSpc>
              <a:buFont typeface="Wingdings" pitchFamily="2" charset="2"/>
              <a:buChar char="ü"/>
              <a:tabLst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самообязательство, </a:t>
            </a:r>
          </a:p>
          <a:p>
            <a:pPr marL="1978025" indent="166688">
              <a:lnSpc>
                <a:spcPct val="115000"/>
              </a:lnSpc>
              <a:buFont typeface="Wingdings" pitchFamily="2" charset="2"/>
              <a:buChar char="ü"/>
              <a:tabLst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самокритика, </a:t>
            </a:r>
          </a:p>
          <a:p>
            <a:pPr marL="1978025" indent="166688">
              <a:lnSpc>
                <a:spcPct val="115000"/>
              </a:lnSpc>
              <a:buFont typeface="Wingdings" pitchFamily="2" charset="2"/>
              <a:buChar char="ü"/>
              <a:tabLst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эмпатия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1978025" indent="166688">
              <a:lnSpc>
                <a:spcPct val="115000"/>
              </a:lnSpc>
              <a:buFont typeface="Wingdings" pitchFamily="2" charset="2"/>
              <a:buChar char="ü"/>
              <a:tabLst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самопринуждение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1978025" indent="166688">
              <a:lnSpc>
                <a:spcPct val="115000"/>
              </a:lnSpc>
              <a:buFont typeface="Wingdings" pitchFamily="2" charset="2"/>
              <a:buChar char="ü"/>
              <a:tabLst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самоприказ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978025" indent="166688">
              <a:lnSpc>
                <a:spcPct val="115000"/>
              </a:lnSpc>
              <a:buFont typeface="Wingdings" pitchFamily="2" charset="2"/>
              <a:buChar char="ü"/>
              <a:tabLst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самонаказание.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714488"/>
          </a:xfrm>
          <a:prstGeom prst="horizontalScroll">
            <a:avLst>
              <a:gd name="adj" fmla="val 25000"/>
            </a:avLst>
          </a:prstGeom>
          <a:solidFill>
            <a:srgbClr val="FFC000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МЕТОДЫ САМОВОСПИТАНИЯ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5041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466</TotalTime>
  <Words>2195</Words>
  <Application>Microsoft Office PowerPoint</Application>
  <PresentationFormat>Экран (4:3)</PresentationFormat>
  <Paragraphs>156</Paragraphs>
  <Slides>34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Тема1</vt:lpstr>
      <vt:lpstr>Слайд 1</vt:lpstr>
      <vt:lpstr>Мысли мудрых…</vt:lpstr>
      <vt:lpstr>Заповедь  Р.Киплинг</vt:lpstr>
      <vt:lpstr>ОБЩИЕ ПОНЯТИЯ САМОВОСПИТАНИЯ</vt:lpstr>
      <vt:lpstr>Слайд 5</vt:lpstr>
      <vt:lpstr>Слайд 6</vt:lpstr>
      <vt:lpstr>Слайд 7</vt:lpstr>
      <vt:lpstr>НРАВСТВЕННЫЙ ИДЕАЛ И САМОВОСПИТАНИЕ</vt:lpstr>
      <vt:lpstr>МЕТОДЫ САМОВОСПИТАНИЯ</vt:lpstr>
      <vt:lpstr>САМОУБЕЖДЕНИЕ</vt:lpstr>
      <vt:lpstr>САМОВНУШЕНИЕ</vt:lpstr>
      <vt:lpstr>САМООБЯЗАТЕЛЬСТВО</vt:lpstr>
      <vt:lpstr>САМОКРИТИКА</vt:lpstr>
      <vt:lpstr>ЭМПАТИЯ</vt:lpstr>
      <vt:lpstr>САМОПРИНУЖДЕНИЕ И САМОПРИКАЗ</vt:lpstr>
      <vt:lpstr>САМОНАКАЗАНИЕ</vt:lpstr>
      <vt:lpstr>ОРГАНИЗАЦИЯ САМОВОСПИТАНИЯ</vt:lpstr>
      <vt:lpstr>ОРГАНИЗАЦИЯ САМОВОСПИТАНИЯ</vt:lpstr>
      <vt:lpstr>ОРГАНИЗАЦИЯ САМОВОСПИТАНИЯ</vt:lpstr>
      <vt:lpstr>САМОВОСПИТАНИЕ</vt:lpstr>
      <vt:lpstr>ОРГАНИЗАЦИЯ САМОВОСПИТАНИЯ</vt:lpstr>
      <vt:lpstr> ОСОБЕННОСТИ САМОВОСПИТАНИЯ ПОДРОСТКА</vt:lpstr>
      <vt:lpstr>ПОДРОСТКОВЫЙ ПЕРИОД</vt:lpstr>
      <vt:lpstr>Слайд 24</vt:lpstr>
      <vt:lpstr>Слайд 25</vt:lpstr>
      <vt:lpstr>Слайд 26</vt:lpstr>
      <vt:lpstr>Слайд 27</vt:lpstr>
      <vt:lpstr>Слайд 28</vt:lpstr>
      <vt:lpstr> А.И.Кочетов предлагает правила способствующие самовоспитанию:</vt:lpstr>
      <vt:lpstr> А.И.Кочетов предлагает правила способствующие самовоспитанию:</vt:lpstr>
      <vt:lpstr> А.И.Кочетов предлагает правила способствующие самовоспитанию:</vt:lpstr>
      <vt:lpstr>Слайд 32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g5</cp:lastModifiedBy>
  <cp:revision>1</cp:revision>
  <dcterms:created xsi:type="dcterms:W3CDTF">2015-06-14T11:21:50Z</dcterms:created>
  <dcterms:modified xsi:type="dcterms:W3CDTF">2017-03-10T07:00:19Z</dcterms:modified>
</cp:coreProperties>
</file>