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1" r:id="rId5"/>
    <p:sldId id="282" r:id="rId6"/>
    <p:sldId id="283" r:id="rId7"/>
    <p:sldId id="284" r:id="rId8"/>
    <p:sldId id="285" r:id="rId9"/>
    <p:sldId id="286" r:id="rId10"/>
    <p:sldId id="261" r:id="rId11"/>
    <p:sldId id="262" r:id="rId12"/>
    <p:sldId id="295" r:id="rId13"/>
    <p:sldId id="296" r:id="rId14"/>
    <p:sldId id="287" r:id="rId15"/>
    <p:sldId id="288" r:id="rId16"/>
    <p:sldId id="289" r:id="rId17"/>
    <p:sldId id="290" r:id="rId18"/>
    <p:sldId id="291" r:id="rId19"/>
    <p:sldId id="292" r:id="rId20"/>
    <p:sldId id="293" r:id="rId21"/>
    <p:sldId id="294" r:id="rId22"/>
    <p:sldId id="263" r:id="rId23"/>
    <p:sldId id="297" r:id="rId24"/>
    <p:sldId id="258"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C0193AC-138A-4E78-BF5B-483D88FBA4A5}" type="datetimeFigureOut">
              <a:rPr lang="ru-RU"/>
              <a:pPr>
                <a:defRPr/>
              </a:pPr>
              <a:t>16.03.2017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361EF8-C374-4BD1-A268-F693E1C0D33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4A2F79-50E5-4E52-AF39-3784E1C227BF}" type="datetimeFigureOut">
              <a:rPr lang="ru-RU"/>
              <a:pPr>
                <a:defRPr/>
              </a:pPr>
              <a:t>16.03.2017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07C4D3-7EB7-45C8-B2CF-FF907243C09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E02029-E152-4375-AF12-9AF4EF813DB6}" type="datetimeFigureOut">
              <a:rPr lang="ru-RU"/>
              <a:pPr>
                <a:defRPr/>
              </a:pPr>
              <a:t>16.03.2017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CD8B7B-4CAE-440C-B949-A996F2BCD21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152400"/>
            <a:ext cx="7696200" cy="5334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9A532134-3902-43B0-A1C6-BFF5F159E1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FFE8FA6-E263-412F-80E0-402099F30ED9}" type="datetimeFigureOut">
              <a:rPr lang="ru-RU"/>
              <a:pPr>
                <a:defRPr/>
              </a:pPr>
              <a:t>16.03.2017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8F96EF-AD93-4777-BA44-21A6C402CBE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D5A8140-F8EA-46F1-8C52-33B796F0B1F5}" type="datetimeFigureOut">
              <a:rPr lang="ru-RU"/>
              <a:pPr>
                <a:defRPr/>
              </a:pPr>
              <a:t>16.03.2017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8B83E4-88B2-4669-B556-0164CFB27A0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4A2C8F9-3F75-461B-964A-0A9AE8422B97}" type="datetimeFigureOut">
              <a:rPr lang="ru-RU"/>
              <a:pPr>
                <a:defRPr/>
              </a:pPr>
              <a:t>16.03.2017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43E426-5B1B-43CF-B8DB-A69C22B3DD0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A739E68-1C80-4B93-8801-8F762294B2F4}" type="datetimeFigureOut">
              <a:rPr lang="ru-RU"/>
              <a:pPr>
                <a:defRPr/>
              </a:pPr>
              <a:t>16.03.2017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868229E-B5B2-4798-A36F-10DD4656403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2288E77-CE1F-419B-9CE1-A00050185111}" type="datetimeFigureOut">
              <a:rPr lang="ru-RU"/>
              <a:pPr>
                <a:defRPr/>
              </a:pPr>
              <a:t>16.03.2017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2AC2479-9628-4035-A8BF-331D3A0D0D3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1342B68-3659-4859-8162-904245F792EA}" type="datetimeFigureOut">
              <a:rPr lang="ru-RU"/>
              <a:pPr>
                <a:defRPr/>
              </a:pPr>
              <a:t>16.03.2017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0AEB358-52A4-4F93-BC03-DC0BF0752B6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FF29BC-FBB4-406A-A6DB-096C76BA9B30}" type="datetimeFigureOut">
              <a:rPr lang="ru-RU"/>
              <a:pPr>
                <a:defRPr/>
              </a:pPr>
              <a:t>16.03.2017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3C7889-C4A0-4F33-AFD1-D47ED848722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55AFD44-17ED-40DF-8C3D-6484643804E0}" type="datetimeFigureOut">
              <a:rPr lang="ru-RU"/>
              <a:pPr>
                <a:defRPr/>
              </a:pPr>
              <a:t>16.03.2017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F8A6A8-A262-453E-8F88-791A048178F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2253FE-49D9-4122-ACD6-C019E1214116}" type="datetimeFigureOut">
              <a:rPr lang="ru-RU"/>
              <a:pPr>
                <a:defRPr/>
              </a:pPr>
              <a:t>16.03.2017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36E8C2C-D7A2-40BE-94A2-0A0A3A6097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7.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1.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6.jpeg"/><Relationship Id="rId7" Type="http://schemas.openxmlformats.org/officeDocument/2006/relationships/image" Target="../media/image39.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8.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festival.1september.ru/articles/619379/" TargetMode="External"/><Relationship Id="rId2" Type="http://schemas.openxmlformats.org/officeDocument/2006/relationships/hyperlink" Target="https://intolimp.org/publication/?act=addintolimpfile&amp;my=1" TargetMode="External"/><Relationship Id="rId1" Type="http://schemas.openxmlformats.org/officeDocument/2006/relationships/slideLayout" Target="../slideLayouts/slideLayout2.xml"/><Relationship Id="rId6" Type="http://schemas.openxmlformats.org/officeDocument/2006/relationships/hyperlink" Target="http://nsportal.ru/tuhalov-aleksey-petrovich" TargetMode="External"/><Relationship Id="rId5" Type="http://schemas.openxmlformats.org/officeDocument/2006/relationships/hyperlink" Target="http://www.myshared.ru/" TargetMode="External"/><Relationship Id="rId4" Type="http://schemas.openxmlformats.org/officeDocument/2006/relationships/hyperlink" Target="http://festival.1september.ru/authors/106-730-31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viva-scarlett.ru/post241984614/" TargetMode="External"/><Relationship Id="rId2" Type="http://schemas.openxmlformats.org/officeDocument/2006/relationships/hyperlink" Target="http://karat773.ru/post133696201/" TargetMode="External"/><Relationship Id="rId1" Type="http://schemas.openxmlformats.org/officeDocument/2006/relationships/slideLayout" Target="../slideLayouts/slideLayout7.xml"/><Relationship Id="rId6" Type="http://schemas.openxmlformats.org/officeDocument/2006/relationships/image" Target="../media/image50.gif"/><Relationship Id="rId5" Type="http://schemas.openxmlformats.org/officeDocument/2006/relationships/hyperlink" Target="http://smiles.33b.ru/smile.52398.html" TargetMode="External"/><Relationship Id="rId4" Type="http://schemas.openxmlformats.org/officeDocument/2006/relationships/hyperlink" Target="http://pedsovet.s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3.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91680" y="908720"/>
            <a:ext cx="2376264" cy="646331"/>
          </a:xfrm>
          <a:prstGeom prst="rect">
            <a:avLst/>
          </a:prstGeom>
          <a:noFill/>
        </p:spPr>
        <p:txBody>
          <a:bodyPr wrap="square" rtlCol="0">
            <a:spAutoFit/>
          </a:bodyPr>
          <a:lstStyle/>
          <a:p>
            <a:r>
              <a:rPr lang="ru-RU" b="1" dirty="0" smtClean="0">
                <a:solidFill>
                  <a:srgbClr val="0000FF"/>
                </a:solidFill>
              </a:rPr>
              <a:t>Родительское</a:t>
            </a:r>
          </a:p>
          <a:p>
            <a:r>
              <a:rPr lang="ru-RU" b="1" dirty="0">
                <a:solidFill>
                  <a:srgbClr val="0000FF"/>
                </a:solidFill>
              </a:rPr>
              <a:t>с</a:t>
            </a:r>
            <a:r>
              <a:rPr lang="ru-RU" b="1" dirty="0" smtClean="0">
                <a:solidFill>
                  <a:srgbClr val="0000FF"/>
                </a:solidFill>
              </a:rPr>
              <a:t>обрание, 10 класс</a:t>
            </a:r>
            <a:endParaRPr lang="ru-RU" b="1" dirty="0">
              <a:solidFill>
                <a:srgbClr val="0000FF"/>
              </a:solidFill>
            </a:endParaRPr>
          </a:p>
        </p:txBody>
      </p:sp>
      <p:sp>
        <p:nvSpPr>
          <p:cNvPr id="3" name="TextBox 2"/>
          <p:cNvSpPr txBox="1"/>
          <p:nvPr/>
        </p:nvSpPr>
        <p:spPr>
          <a:xfrm>
            <a:off x="3851920" y="6093296"/>
            <a:ext cx="4320480" cy="369332"/>
          </a:xfrm>
          <a:prstGeom prst="rect">
            <a:avLst/>
          </a:prstGeom>
          <a:noFill/>
        </p:spPr>
        <p:txBody>
          <a:bodyPr wrap="square" rtlCol="0">
            <a:spAutoFit/>
          </a:bodyPr>
          <a:lstStyle/>
          <a:p>
            <a:r>
              <a:rPr lang="ru-RU" dirty="0" smtClean="0"/>
              <a:t>Колмаков А.И. классный руководитель</a:t>
            </a:r>
            <a:endParaRPr lang="ru-RU" dirty="0"/>
          </a:p>
        </p:txBody>
      </p:sp>
      <p:sp>
        <p:nvSpPr>
          <p:cNvPr id="4" name="TextBox 3"/>
          <p:cNvSpPr txBox="1"/>
          <p:nvPr/>
        </p:nvSpPr>
        <p:spPr>
          <a:xfrm>
            <a:off x="1835696" y="2132856"/>
            <a:ext cx="5400600" cy="3170099"/>
          </a:xfrm>
          <a:prstGeom prst="rect">
            <a:avLst/>
          </a:prstGeom>
          <a:noFill/>
        </p:spPr>
        <p:txBody>
          <a:bodyPr wrap="square" rtlCol="0">
            <a:spAutoFit/>
          </a:bodyPr>
          <a:lstStyle/>
          <a:p>
            <a:pPr algn="ctr"/>
            <a:r>
              <a:rPr lang="ru-RU" sz="4000" b="1" i="1" dirty="0">
                <a:solidFill>
                  <a:srgbClr val="FF0000"/>
                </a:solidFill>
                <a:latin typeface="a_Presentum" pitchFamily="82" charset="-52"/>
              </a:rPr>
              <a:t>Роль семьи на этапе самоопределения старшего школьника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988840"/>
            <a:ext cx="6912768" cy="3416320"/>
          </a:xfrm>
          <a:prstGeom prst="rect">
            <a:avLst/>
          </a:prstGeom>
          <a:noFill/>
        </p:spPr>
        <p:txBody>
          <a:bodyPr wrap="square" rtlCol="0">
            <a:spAutoFit/>
          </a:bodyPr>
          <a:lstStyle/>
          <a:p>
            <a:pPr eaLnBrk="1" hangingPunct="1">
              <a:buBlip>
                <a:blip r:embed="rId2"/>
              </a:buBlip>
            </a:pPr>
            <a:r>
              <a:rPr lang="ru-RU" sz="2400" b="1" dirty="0" smtClean="0">
                <a:solidFill>
                  <a:srgbClr val="0000FF"/>
                </a:solidFill>
                <a:latin typeface="Arial" pitchFamily="34" charset="0"/>
                <a:cs typeface="Arial" pitchFamily="34" charset="0"/>
              </a:rPr>
              <a:t>знать состояние здоровья подростка (в полном объеме);</a:t>
            </a:r>
          </a:p>
          <a:p>
            <a:pPr eaLnBrk="1" hangingPunct="1">
              <a:buBlip>
                <a:blip r:embed="rId2"/>
              </a:buBlip>
            </a:pPr>
            <a:r>
              <a:rPr lang="ru-RU" sz="2400" b="1" dirty="0" smtClean="0">
                <a:solidFill>
                  <a:srgbClr val="0000FF"/>
                </a:solidFill>
                <a:latin typeface="Arial" pitchFamily="34" charset="0"/>
                <a:cs typeface="Arial" pitchFamily="34" charset="0"/>
              </a:rPr>
              <a:t>иметь представление об умственных способностях, гибкости ума, индивидуальных особенностях характера ребёнка;</a:t>
            </a:r>
          </a:p>
          <a:p>
            <a:pPr eaLnBrk="1" hangingPunct="1">
              <a:buBlip>
                <a:blip r:embed="rId2"/>
              </a:buBlip>
            </a:pPr>
            <a:r>
              <a:rPr lang="ru-RU" sz="2400" b="1" dirty="0" smtClean="0">
                <a:solidFill>
                  <a:srgbClr val="0000FF"/>
                </a:solidFill>
                <a:latin typeface="Arial" pitchFamily="34" charset="0"/>
                <a:cs typeface="Arial" pitchFamily="34" charset="0"/>
              </a:rPr>
              <a:t> находить возможности для наблюдения за спецификой умственных и физических способностей ребенка.</a:t>
            </a:r>
          </a:p>
        </p:txBody>
      </p:sp>
      <p:sp>
        <p:nvSpPr>
          <p:cNvPr id="3" name="TextBox 2"/>
          <p:cNvSpPr txBox="1"/>
          <p:nvPr/>
        </p:nvSpPr>
        <p:spPr>
          <a:xfrm>
            <a:off x="971600" y="836712"/>
            <a:ext cx="6408712" cy="646331"/>
          </a:xfrm>
          <a:prstGeom prst="rect">
            <a:avLst/>
          </a:prstGeom>
          <a:noFill/>
        </p:spPr>
        <p:txBody>
          <a:bodyPr wrap="square" rtlCol="0">
            <a:spAutoFit/>
          </a:bodyPr>
          <a:lstStyle/>
          <a:p>
            <a:r>
              <a:rPr lang="ru-RU" sz="3600" b="1" dirty="0" smtClean="0">
                <a:solidFill>
                  <a:srgbClr val="FF0000"/>
                </a:solidFill>
              </a:rPr>
              <a:t>Родителям необходимо:</a:t>
            </a:r>
            <a:endParaRPr lang="ru-RU" sz="36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2123728" y="1268760"/>
            <a:ext cx="4824412" cy="4968875"/>
          </a:xfrm>
          <a:prstGeom prst="ellipse">
            <a:avLst/>
          </a:prstGeom>
          <a:solidFill>
            <a:srgbClr val="FFFFFF"/>
          </a:solidFill>
          <a:ln w="9525">
            <a:solidFill>
              <a:srgbClr val="800080"/>
            </a:solidFill>
            <a:round/>
            <a:headEnd/>
            <a:tailEnd/>
          </a:ln>
        </p:spPr>
        <p:txBody>
          <a:bodyPr wrap="none" anchor="ctr"/>
          <a:lstStyle/>
          <a:p>
            <a:endParaRPr lang="ru-RU"/>
          </a:p>
        </p:txBody>
      </p:sp>
      <p:sp>
        <p:nvSpPr>
          <p:cNvPr id="3" name="Rectangle 7"/>
          <p:cNvSpPr>
            <a:spLocks noChangeArrowheads="1"/>
          </p:cNvSpPr>
          <p:nvPr/>
        </p:nvSpPr>
        <p:spPr bwMode="auto">
          <a:xfrm>
            <a:off x="1691680" y="548680"/>
            <a:ext cx="431800" cy="2592388"/>
          </a:xfrm>
          <a:prstGeom prst="rect">
            <a:avLst/>
          </a:prstGeom>
          <a:solidFill>
            <a:srgbClr val="FFFFFF"/>
          </a:solidFill>
          <a:ln w="9525">
            <a:solidFill>
              <a:srgbClr val="FFFFFF"/>
            </a:solidFill>
            <a:miter lim="800000"/>
            <a:headEnd/>
            <a:tailEnd/>
          </a:ln>
        </p:spPr>
        <p:txBody>
          <a:bodyPr wrap="none" anchor="ctr"/>
          <a:lstStyle/>
          <a:p>
            <a:pPr algn="ctr"/>
            <a:r>
              <a:rPr lang="ru-RU" sz="1600" b="1" dirty="0">
                <a:solidFill>
                  <a:srgbClr val="0000FF"/>
                </a:solidFill>
              </a:rPr>
              <a:t>М</a:t>
            </a:r>
          </a:p>
          <a:p>
            <a:pPr algn="ctr"/>
            <a:r>
              <a:rPr lang="ru-RU" sz="1600" b="1" dirty="0">
                <a:solidFill>
                  <a:srgbClr val="0000FF"/>
                </a:solidFill>
              </a:rPr>
              <a:t>Е</a:t>
            </a:r>
          </a:p>
          <a:p>
            <a:pPr algn="ctr"/>
            <a:r>
              <a:rPr lang="ru-RU" sz="1600" b="1" dirty="0">
                <a:solidFill>
                  <a:srgbClr val="0000FF"/>
                </a:solidFill>
              </a:rPr>
              <a:t>Л</a:t>
            </a:r>
          </a:p>
          <a:p>
            <a:pPr algn="ctr"/>
            <a:r>
              <a:rPr lang="ru-RU" sz="1600" b="1" dirty="0">
                <a:solidFill>
                  <a:srgbClr val="0000FF"/>
                </a:solidFill>
              </a:rPr>
              <a:t>А</a:t>
            </a:r>
          </a:p>
          <a:p>
            <a:pPr algn="ctr"/>
            <a:r>
              <a:rPr lang="ru-RU" sz="1600" b="1" dirty="0">
                <a:solidFill>
                  <a:srgbClr val="0000FF"/>
                </a:solidFill>
              </a:rPr>
              <a:t>Н</a:t>
            </a:r>
          </a:p>
          <a:p>
            <a:pPr algn="ctr"/>
            <a:r>
              <a:rPr lang="ru-RU" sz="1600" b="1" dirty="0">
                <a:solidFill>
                  <a:srgbClr val="0000FF"/>
                </a:solidFill>
              </a:rPr>
              <a:t>Х</a:t>
            </a:r>
          </a:p>
          <a:p>
            <a:pPr algn="ctr"/>
            <a:r>
              <a:rPr lang="ru-RU" sz="1600" b="1" dirty="0">
                <a:solidFill>
                  <a:srgbClr val="0000FF"/>
                </a:solidFill>
              </a:rPr>
              <a:t>О</a:t>
            </a:r>
          </a:p>
          <a:p>
            <a:pPr algn="ctr"/>
            <a:r>
              <a:rPr lang="ru-RU" sz="1600" b="1" dirty="0">
                <a:solidFill>
                  <a:srgbClr val="0000FF"/>
                </a:solidFill>
              </a:rPr>
              <a:t>Л</a:t>
            </a:r>
          </a:p>
          <a:p>
            <a:pPr algn="ctr"/>
            <a:r>
              <a:rPr lang="ru-RU" sz="1600" b="1" dirty="0">
                <a:solidFill>
                  <a:srgbClr val="0000FF"/>
                </a:solidFill>
              </a:rPr>
              <a:t>И</a:t>
            </a:r>
          </a:p>
          <a:p>
            <a:pPr algn="ctr"/>
            <a:r>
              <a:rPr lang="ru-RU" sz="1600" b="1" dirty="0">
                <a:solidFill>
                  <a:srgbClr val="0000FF"/>
                </a:solidFill>
              </a:rPr>
              <a:t>К</a:t>
            </a:r>
          </a:p>
        </p:txBody>
      </p:sp>
      <p:sp>
        <p:nvSpPr>
          <p:cNvPr id="4" name="Rectangle 8"/>
          <p:cNvSpPr>
            <a:spLocks noChangeArrowheads="1"/>
          </p:cNvSpPr>
          <p:nvPr/>
        </p:nvSpPr>
        <p:spPr bwMode="auto">
          <a:xfrm>
            <a:off x="7020272" y="980728"/>
            <a:ext cx="431800" cy="2232943"/>
          </a:xfrm>
          <a:prstGeom prst="rect">
            <a:avLst/>
          </a:prstGeom>
          <a:solidFill>
            <a:srgbClr val="FFFFFF"/>
          </a:solidFill>
          <a:ln w="9525">
            <a:solidFill>
              <a:srgbClr val="FFFFFF"/>
            </a:solidFill>
            <a:miter lim="800000"/>
            <a:headEnd/>
            <a:tailEnd/>
          </a:ln>
        </p:spPr>
        <p:txBody>
          <a:bodyPr wrap="none" anchor="ctr"/>
          <a:lstStyle/>
          <a:p>
            <a:pPr algn="ctr"/>
            <a:r>
              <a:rPr lang="ru-RU" sz="1600" b="1" dirty="0">
                <a:solidFill>
                  <a:srgbClr val="0000FF"/>
                </a:solidFill>
              </a:rPr>
              <a:t>Х</a:t>
            </a:r>
          </a:p>
          <a:p>
            <a:pPr algn="ctr"/>
            <a:r>
              <a:rPr lang="ru-RU" sz="1600" b="1" dirty="0">
                <a:solidFill>
                  <a:srgbClr val="0000FF"/>
                </a:solidFill>
              </a:rPr>
              <a:t>О</a:t>
            </a:r>
          </a:p>
          <a:p>
            <a:pPr algn="ctr"/>
            <a:r>
              <a:rPr lang="ru-RU" sz="1600" b="1" dirty="0">
                <a:solidFill>
                  <a:srgbClr val="0000FF"/>
                </a:solidFill>
              </a:rPr>
              <a:t>Л</a:t>
            </a:r>
          </a:p>
          <a:p>
            <a:pPr algn="ctr"/>
            <a:r>
              <a:rPr lang="ru-RU" sz="1600" b="1" dirty="0">
                <a:solidFill>
                  <a:srgbClr val="0000FF"/>
                </a:solidFill>
              </a:rPr>
              <a:t>Е</a:t>
            </a:r>
          </a:p>
          <a:p>
            <a:pPr algn="ctr"/>
            <a:r>
              <a:rPr lang="ru-RU" sz="1600" b="1" dirty="0">
                <a:solidFill>
                  <a:srgbClr val="0000FF"/>
                </a:solidFill>
              </a:rPr>
              <a:t>Р</a:t>
            </a:r>
          </a:p>
          <a:p>
            <a:pPr algn="ctr"/>
            <a:r>
              <a:rPr lang="ru-RU" sz="1600" b="1" dirty="0">
                <a:solidFill>
                  <a:srgbClr val="0000FF"/>
                </a:solidFill>
              </a:rPr>
              <a:t>И</a:t>
            </a:r>
          </a:p>
          <a:p>
            <a:pPr algn="ctr"/>
            <a:r>
              <a:rPr lang="ru-RU" sz="1600" b="1" dirty="0" smtClean="0">
                <a:solidFill>
                  <a:srgbClr val="0000FF"/>
                </a:solidFill>
              </a:rPr>
              <a:t>К</a:t>
            </a:r>
            <a:endParaRPr lang="ru-RU" sz="1600" b="1" dirty="0">
              <a:solidFill>
                <a:srgbClr val="0000FF"/>
              </a:solidFill>
            </a:endParaRPr>
          </a:p>
        </p:txBody>
      </p:sp>
      <p:sp>
        <p:nvSpPr>
          <p:cNvPr id="5" name="Rectangle 9"/>
          <p:cNvSpPr>
            <a:spLocks noChangeArrowheads="1"/>
          </p:cNvSpPr>
          <p:nvPr/>
        </p:nvSpPr>
        <p:spPr bwMode="auto">
          <a:xfrm>
            <a:off x="1475656" y="3861048"/>
            <a:ext cx="576263" cy="2232025"/>
          </a:xfrm>
          <a:prstGeom prst="rect">
            <a:avLst/>
          </a:prstGeom>
          <a:solidFill>
            <a:srgbClr val="FFFFFF"/>
          </a:solidFill>
          <a:ln w="9525">
            <a:solidFill>
              <a:srgbClr val="FFFFFF"/>
            </a:solidFill>
            <a:miter lim="800000"/>
            <a:headEnd/>
            <a:tailEnd/>
          </a:ln>
        </p:spPr>
        <p:txBody>
          <a:bodyPr wrap="none" anchor="ctr"/>
          <a:lstStyle/>
          <a:p>
            <a:pPr algn="ctr"/>
            <a:r>
              <a:rPr lang="ru-RU" sz="1600" b="1" dirty="0">
                <a:solidFill>
                  <a:srgbClr val="0000FF"/>
                </a:solidFill>
              </a:rPr>
              <a:t>Ф</a:t>
            </a:r>
          </a:p>
          <a:p>
            <a:pPr algn="ctr"/>
            <a:r>
              <a:rPr lang="ru-RU" sz="1600" b="1" dirty="0">
                <a:solidFill>
                  <a:srgbClr val="0000FF"/>
                </a:solidFill>
              </a:rPr>
              <a:t>Л</a:t>
            </a:r>
          </a:p>
          <a:p>
            <a:pPr algn="ctr"/>
            <a:r>
              <a:rPr lang="ru-RU" sz="1600" b="1" dirty="0">
                <a:solidFill>
                  <a:srgbClr val="0000FF"/>
                </a:solidFill>
              </a:rPr>
              <a:t>Е</a:t>
            </a:r>
          </a:p>
          <a:p>
            <a:pPr algn="ctr"/>
            <a:r>
              <a:rPr lang="ru-RU" sz="1600" b="1" dirty="0">
                <a:solidFill>
                  <a:srgbClr val="0000FF"/>
                </a:solidFill>
              </a:rPr>
              <a:t>Г</a:t>
            </a:r>
          </a:p>
          <a:p>
            <a:pPr algn="ctr"/>
            <a:r>
              <a:rPr lang="ru-RU" sz="1600" b="1" dirty="0">
                <a:solidFill>
                  <a:srgbClr val="0000FF"/>
                </a:solidFill>
              </a:rPr>
              <a:t>М</a:t>
            </a:r>
          </a:p>
          <a:p>
            <a:pPr algn="ctr"/>
            <a:r>
              <a:rPr lang="ru-RU" sz="1600" b="1" dirty="0">
                <a:solidFill>
                  <a:srgbClr val="0000FF"/>
                </a:solidFill>
              </a:rPr>
              <a:t>А</a:t>
            </a:r>
          </a:p>
          <a:p>
            <a:pPr algn="ctr"/>
            <a:r>
              <a:rPr lang="ru-RU" sz="1600" b="1" dirty="0">
                <a:solidFill>
                  <a:srgbClr val="0000FF"/>
                </a:solidFill>
              </a:rPr>
              <a:t>Т</a:t>
            </a:r>
          </a:p>
          <a:p>
            <a:pPr algn="ctr"/>
            <a:r>
              <a:rPr lang="ru-RU" sz="1600" b="1" dirty="0">
                <a:solidFill>
                  <a:srgbClr val="0000FF"/>
                </a:solidFill>
              </a:rPr>
              <a:t>И</a:t>
            </a:r>
          </a:p>
          <a:p>
            <a:pPr algn="ctr"/>
            <a:r>
              <a:rPr lang="ru-RU" sz="1600" b="1" dirty="0" smtClean="0">
                <a:solidFill>
                  <a:srgbClr val="0000FF"/>
                </a:solidFill>
              </a:rPr>
              <a:t>К</a:t>
            </a:r>
            <a:endParaRPr lang="ru-RU" sz="1600" b="1" dirty="0">
              <a:solidFill>
                <a:srgbClr val="0000FF"/>
              </a:solidFill>
            </a:endParaRPr>
          </a:p>
        </p:txBody>
      </p:sp>
      <p:sp>
        <p:nvSpPr>
          <p:cNvPr id="6" name="Rectangle 10"/>
          <p:cNvSpPr>
            <a:spLocks noChangeArrowheads="1"/>
          </p:cNvSpPr>
          <p:nvPr/>
        </p:nvSpPr>
        <p:spPr bwMode="auto">
          <a:xfrm>
            <a:off x="6948264" y="3789040"/>
            <a:ext cx="719138" cy="2520280"/>
          </a:xfrm>
          <a:prstGeom prst="rect">
            <a:avLst/>
          </a:prstGeom>
          <a:solidFill>
            <a:srgbClr val="FFFFFF"/>
          </a:solidFill>
          <a:ln w="9525">
            <a:solidFill>
              <a:srgbClr val="FFFFFF"/>
            </a:solidFill>
            <a:miter lim="800000"/>
            <a:headEnd/>
            <a:tailEnd/>
          </a:ln>
        </p:spPr>
        <p:txBody>
          <a:bodyPr wrap="none" anchor="ctr"/>
          <a:lstStyle/>
          <a:p>
            <a:pPr algn="ctr"/>
            <a:r>
              <a:rPr lang="ru-RU" sz="1600" b="1" dirty="0">
                <a:solidFill>
                  <a:srgbClr val="0000FF"/>
                </a:solidFill>
              </a:rPr>
              <a:t>С</a:t>
            </a:r>
          </a:p>
          <a:p>
            <a:pPr algn="ctr"/>
            <a:r>
              <a:rPr lang="ru-RU" sz="1600" b="1" dirty="0">
                <a:solidFill>
                  <a:srgbClr val="0000FF"/>
                </a:solidFill>
              </a:rPr>
              <a:t>А</a:t>
            </a:r>
          </a:p>
          <a:p>
            <a:pPr algn="ctr"/>
            <a:r>
              <a:rPr lang="ru-RU" sz="1600" b="1" dirty="0">
                <a:solidFill>
                  <a:srgbClr val="0000FF"/>
                </a:solidFill>
              </a:rPr>
              <a:t>Н</a:t>
            </a:r>
          </a:p>
          <a:p>
            <a:pPr algn="ctr"/>
            <a:r>
              <a:rPr lang="ru-RU" sz="1600" b="1" dirty="0">
                <a:solidFill>
                  <a:srgbClr val="0000FF"/>
                </a:solidFill>
              </a:rPr>
              <a:t>Г</a:t>
            </a:r>
          </a:p>
          <a:p>
            <a:pPr algn="ctr"/>
            <a:r>
              <a:rPr lang="ru-RU" sz="1600" b="1" dirty="0">
                <a:solidFill>
                  <a:srgbClr val="0000FF"/>
                </a:solidFill>
              </a:rPr>
              <a:t>В</a:t>
            </a:r>
          </a:p>
          <a:p>
            <a:pPr algn="ctr"/>
            <a:r>
              <a:rPr lang="ru-RU" sz="1600" b="1" dirty="0">
                <a:solidFill>
                  <a:srgbClr val="0000FF"/>
                </a:solidFill>
              </a:rPr>
              <a:t>И</a:t>
            </a:r>
          </a:p>
          <a:p>
            <a:pPr algn="ctr"/>
            <a:r>
              <a:rPr lang="ru-RU" sz="1600" b="1" dirty="0">
                <a:solidFill>
                  <a:srgbClr val="0000FF"/>
                </a:solidFill>
              </a:rPr>
              <a:t>Н</a:t>
            </a:r>
          </a:p>
          <a:p>
            <a:pPr algn="ctr"/>
            <a:r>
              <a:rPr lang="ru-RU" sz="1600" b="1" dirty="0">
                <a:solidFill>
                  <a:srgbClr val="0000FF"/>
                </a:solidFill>
              </a:rPr>
              <a:t>И</a:t>
            </a:r>
          </a:p>
          <a:p>
            <a:pPr algn="ctr"/>
            <a:r>
              <a:rPr lang="ru-RU" sz="1600" b="1" dirty="0" smtClean="0">
                <a:solidFill>
                  <a:srgbClr val="0000FF"/>
                </a:solidFill>
              </a:rPr>
              <a:t>К</a:t>
            </a:r>
            <a:endParaRPr lang="ru-RU" sz="1600" b="1" dirty="0">
              <a:solidFill>
                <a:srgbClr val="0000FF"/>
              </a:solidFill>
            </a:endParaRPr>
          </a:p>
        </p:txBody>
      </p:sp>
      <p:sp>
        <p:nvSpPr>
          <p:cNvPr id="7" name="Oval 4"/>
          <p:cNvSpPr>
            <a:spLocks noChangeArrowheads="1"/>
          </p:cNvSpPr>
          <p:nvPr/>
        </p:nvSpPr>
        <p:spPr bwMode="auto">
          <a:xfrm>
            <a:off x="2123728" y="1268760"/>
            <a:ext cx="4824412" cy="4968875"/>
          </a:xfrm>
          <a:prstGeom prst="ellipse">
            <a:avLst/>
          </a:prstGeom>
          <a:solidFill>
            <a:srgbClr val="FFFFFF"/>
          </a:solidFill>
          <a:ln w="9525">
            <a:solidFill>
              <a:srgbClr val="800080"/>
            </a:solidFill>
            <a:round/>
            <a:headEnd/>
            <a:tailEnd/>
          </a:ln>
        </p:spPr>
        <p:txBody>
          <a:bodyPr wrap="none" anchor="ctr"/>
          <a:lstStyle/>
          <a:p>
            <a:endParaRPr lang="ru-RU"/>
          </a:p>
        </p:txBody>
      </p:sp>
      <p:sp>
        <p:nvSpPr>
          <p:cNvPr id="8" name="Line 5"/>
          <p:cNvSpPr>
            <a:spLocks noChangeShapeType="1"/>
          </p:cNvSpPr>
          <p:nvPr/>
        </p:nvSpPr>
        <p:spPr bwMode="auto">
          <a:xfrm flipH="1">
            <a:off x="4500215" y="1268760"/>
            <a:ext cx="73025" cy="4897437"/>
          </a:xfrm>
          <a:prstGeom prst="line">
            <a:avLst/>
          </a:prstGeom>
          <a:noFill/>
          <a:ln w="9525">
            <a:solidFill>
              <a:srgbClr val="0000FF"/>
            </a:solidFill>
            <a:round/>
            <a:headEnd/>
            <a:tailEnd/>
          </a:ln>
        </p:spPr>
        <p:txBody>
          <a:bodyPr/>
          <a:lstStyle/>
          <a:p>
            <a:endParaRPr lang="ru-RU"/>
          </a:p>
        </p:txBody>
      </p:sp>
      <p:sp>
        <p:nvSpPr>
          <p:cNvPr id="9" name="Line 6"/>
          <p:cNvSpPr>
            <a:spLocks noChangeShapeType="1"/>
          </p:cNvSpPr>
          <p:nvPr/>
        </p:nvSpPr>
        <p:spPr bwMode="auto">
          <a:xfrm>
            <a:off x="2123728" y="3716685"/>
            <a:ext cx="4824412" cy="0"/>
          </a:xfrm>
          <a:prstGeom prst="line">
            <a:avLst/>
          </a:prstGeom>
          <a:noFill/>
          <a:ln w="9525">
            <a:solidFill>
              <a:srgbClr val="0000FF"/>
            </a:solidFill>
            <a:round/>
            <a:headEnd/>
            <a:tailEnd/>
          </a:ln>
        </p:spPr>
        <p:txBody>
          <a:bodyPr/>
          <a:lstStyle/>
          <a:p>
            <a:endParaRPr lang="ru-RU"/>
          </a:p>
        </p:txBody>
      </p:sp>
      <p:sp>
        <p:nvSpPr>
          <p:cNvPr id="10" name="Rectangle 11"/>
          <p:cNvSpPr>
            <a:spLocks noChangeArrowheads="1"/>
          </p:cNvSpPr>
          <p:nvPr/>
        </p:nvSpPr>
        <p:spPr bwMode="auto">
          <a:xfrm>
            <a:off x="3923953" y="1413222"/>
            <a:ext cx="1223962" cy="287338"/>
          </a:xfrm>
          <a:prstGeom prst="rect">
            <a:avLst/>
          </a:prstGeom>
          <a:solidFill>
            <a:srgbClr val="FFFF00"/>
          </a:solidFill>
          <a:ln w="9525">
            <a:noFill/>
            <a:miter lim="800000"/>
            <a:headEnd/>
            <a:tailEnd/>
          </a:ln>
        </p:spPr>
        <p:txBody>
          <a:bodyPr wrap="none" anchor="ctr"/>
          <a:lstStyle/>
          <a:p>
            <a:pPr algn="ctr"/>
            <a:r>
              <a:rPr lang="ru-RU" sz="1400" b="1" dirty="0">
                <a:solidFill>
                  <a:srgbClr val="6666FF"/>
                </a:solidFill>
              </a:rPr>
              <a:t>неустойчивый</a:t>
            </a:r>
          </a:p>
        </p:txBody>
      </p:sp>
      <p:sp>
        <p:nvSpPr>
          <p:cNvPr id="11" name="Rectangle 13"/>
          <p:cNvSpPr>
            <a:spLocks noChangeArrowheads="1"/>
          </p:cNvSpPr>
          <p:nvPr/>
        </p:nvSpPr>
        <p:spPr bwMode="auto">
          <a:xfrm>
            <a:off x="3779490" y="5661372"/>
            <a:ext cx="1512888" cy="360363"/>
          </a:xfrm>
          <a:prstGeom prst="rect">
            <a:avLst/>
          </a:prstGeom>
          <a:solidFill>
            <a:srgbClr val="FFFF00"/>
          </a:solidFill>
          <a:ln w="9525">
            <a:solidFill>
              <a:srgbClr val="FFFFFF"/>
            </a:solidFill>
            <a:miter lim="800000"/>
            <a:headEnd/>
            <a:tailEnd/>
          </a:ln>
        </p:spPr>
        <p:txBody>
          <a:bodyPr wrap="none" anchor="ctr"/>
          <a:lstStyle/>
          <a:p>
            <a:pPr algn="ctr"/>
            <a:r>
              <a:rPr lang="ru-RU" sz="1400" b="1" dirty="0">
                <a:solidFill>
                  <a:srgbClr val="6666FF"/>
                </a:solidFill>
              </a:rPr>
              <a:t>устойчивый</a:t>
            </a:r>
          </a:p>
        </p:txBody>
      </p:sp>
      <p:sp>
        <p:nvSpPr>
          <p:cNvPr id="12" name="Rectangle 14"/>
          <p:cNvSpPr>
            <a:spLocks noChangeArrowheads="1"/>
          </p:cNvSpPr>
          <p:nvPr/>
        </p:nvSpPr>
        <p:spPr bwMode="auto">
          <a:xfrm>
            <a:off x="2987328" y="1989485"/>
            <a:ext cx="1512887" cy="1439862"/>
          </a:xfrm>
          <a:prstGeom prst="rect">
            <a:avLst/>
          </a:prstGeom>
          <a:solidFill>
            <a:srgbClr val="FFFFFF"/>
          </a:solidFill>
          <a:ln w="9525">
            <a:solidFill>
              <a:srgbClr val="FFFFFF"/>
            </a:solidFill>
            <a:miter lim="800000"/>
            <a:headEnd/>
            <a:tailEnd/>
          </a:ln>
        </p:spPr>
        <p:txBody>
          <a:bodyPr wrap="none" anchor="ctr"/>
          <a:lstStyle/>
          <a:p>
            <a:pPr algn="ctr"/>
            <a:r>
              <a:rPr lang="ru-RU" sz="1200" b="1">
                <a:solidFill>
                  <a:srgbClr val="0000FF"/>
                </a:solidFill>
              </a:rPr>
              <a:t>раздражительный</a:t>
            </a:r>
          </a:p>
          <a:p>
            <a:pPr algn="ctr"/>
            <a:r>
              <a:rPr lang="ru-RU" sz="1200" b="1">
                <a:solidFill>
                  <a:srgbClr val="0000FF"/>
                </a:solidFill>
              </a:rPr>
              <a:t>тревожный</a:t>
            </a:r>
          </a:p>
          <a:p>
            <a:pPr algn="ctr"/>
            <a:r>
              <a:rPr lang="ru-RU" sz="1200" b="1">
                <a:solidFill>
                  <a:srgbClr val="0000FF"/>
                </a:solidFill>
              </a:rPr>
              <a:t>неподатливый</a:t>
            </a:r>
          </a:p>
          <a:p>
            <a:pPr algn="ctr"/>
            <a:r>
              <a:rPr lang="ru-RU" sz="1200" b="1">
                <a:solidFill>
                  <a:srgbClr val="0000FF"/>
                </a:solidFill>
              </a:rPr>
              <a:t>пессимистичный</a:t>
            </a:r>
          </a:p>
          <a:p>
            <a:pPr algn="ctr"/>
            <a:r>
              <a:rPr lang="ru-RU" sz="1200" b="1">
                <a:solidFill>
                  <a:srgbClr val="0000FF"/>
                </a:solidFill>
              </a:rPr>
              <a:t>держанный</a:t>
            </a:r>
          </a:p>
          <a:p>
            <a:pPr algn="ctr"/>
            <a:r>
              <a:rPr lang="ru-RU" sz="1200" b="1">
                <a:solidFill>
                  <a:srgbClr val="0000FF"/>
                </a:solidFill>
              </a:rPr>
              <a:t>необщительный</a:t>
            </a:r>
          </a:p>
          <a:p>
            <a:pPr algn="ctr"/>
            <a:endParaRPr lang="ru-RU" sz="1200">
              <a:solidFill>
                <a:srgbClr val="0000FF"/>
              </a:solidFill>
            </a:endParaRPr>
          </a:p>
        </p:txBody>
      </p:sp>
      <p:sp>
        <p:nvSpPr>
          <p:cNvPr id="13" name="Rectangle 15"/>
          <p:cNvSpPr>
            <a:spLocks noChangeArrowheads="1"/>
          </p:cNvSpPr>
          <p:nvPr/>
        </p:nvSpPr>
        <p:spPr bwMode="auto">
          <a:xfrm>
            <a:off x="4644678" y="1916460"/>
            <a:ext cx="1366837" cy="1368425"/>
          </a:xfrm>
          <a:prstGeom prst="rect">
            <a:avLst/>
          </a:prstGeom>
          <a:solidFill>
            <a:srgbClr val="FFFFFF"/>
          </a:solidFill>
          <a:ln w="9525">
            <a:solidFill>
              <a:srgbClr val="FFFFFF"/>
            </a:solidFill>
            <a:miter lim="800000"/>
            <a:headEnd/>
            <a:tailEnd/>
          </a:ln>
        </p:spPr>
        <p:txBody>
          <a:bodyPr wrap="none" anchor="ctr"/>
          <a:lstStyle/>
          <a:p>
            <a:pPr algn="ctr"/>
            <a:r>
              <a:rPr lang="ru-RU" sz="1200" b="1">
                <a:solidFill>
                  <a:srgbClr val="0000FF"/>
                </a:solidFill>
              </a:rPr>
              <a:t>обидчивый</a:t>
            </a:r>
          </a:p>
          <a:p>
            <a:pPr algn="ctr"/>
            <a:r>
              <a:rPr lang="ru-RU" sz="1200" b="1">
                <a:solidFill>
                  <a:srgbClr val="0000FF"/>
                </a:solidFill>
              </a:rPr>
              <a:t>неспокойный</a:t>
            </a:r>
          </a:p>
          <a:p>
            <a:pPr algn="ctr"/>
            <a:r>
              <a:rPr lang="ru-RU" sz="1200" b="1">
                <a:solidFill>
                  <a:srgbClr val="0000FF"/>
                </a:solidFill>
              </a:rPr>
              <a:t>агрессивный</a:t>
            </a:r>
          </a:p>
          <a:p>
            <a:pPr algn="ctr"/>
            <a:r>
              <a:rPr lang="ru-RU" sz="1200" b="1">
                <a:solidFill>
                  <a:srgbClr val="0000FF"/>
                </a:solidFill>
              </a:rPr>
              <a:t>поддающийся</a:t>
            </a:r>
          </a:p>
          <a:p>
            <a:pPr algn="ctr"/>
            <a:r>
              <a:rPr lang="ru-RU" sz="1200" b="1">
                <a:solidFill>
                  <a:srgbClr val="0000FF"/>
                </a:solidFill>
              </a:rPr>
              <a:t>настроению</a:t>
            </a:r>
          </a:p>
          <a:p>
            <a:pPr algn="ctr"/>
            <a:r>
              <a:rPr lang="ru-RU" sz="1200" b="1">
                <a:solidFill>
                  <a:srgbClr val="0000FF"/>
                </a:solidFill>
              </a:rPr>
              <a:t>импульсивный</a:t>
            </a:r>
          </a:p>
          <a:p>
            <a:pPr algn="ctr"/>
            <a:r>
              <a:rPr lang="ru-RU" sz="1200" b="1">
                <a:solidFill>
                  <a:srgbClr val="0000FF"/>
                </a:solidFill>
              </a:rPr>
              <a:t>оптимистичный</a:t>
            </a:r>
          </a:p>
        </p:txBody>
      </p:sp>
      <p:sp>
        <p:nvSpPr>
          <p:cNvPr id="14" name="Rectangle 16"/>
          <p:cNvSpPr>
            <a:spLocks noChangeArrowheads="1"/>
          </p:cNvSpPr>
          <p:nvPr/>
        </p:nvSpPr>
        <p:spPr bwMode="auto">
          <a:xfrm>
            <a:off x="2915890" y="3861147"/>
            <a:ext cx="1439863" cy="1584325"/>
          </a:xfrm>
          <a:prstGeom prst="rect">
            <a:avLst/>
          </a:prstGeom>
          <a:solidFill>
            <a:srgbClr val="FFFFFF"/>
          </a:solidFill>
          <a:ln w="9525">
            <a:noFill/>
            <a:miter lim="800000"/>
            <a:headEnd/>
            <a:tailEnd/>
          </a:ln>
        </p:spPr>
        <p:txBody>
          <a:bodyPr wrap="none" anchor="ctr"/>
          <a:lstStyle/>
          <a:p>
            <a:pPr algn="ctr"/>
            <a:r>
              <a:rPr lang="ru-RU" sz="1200" b="1">
                <a:solidFill>
                  <a:srgbClr val="0000FF"/>
                </a:solidFill>
              </a:rPr>
              <a:t>пассивный</a:t>
            </a:r>
          </a:p>
          <a:p>
            <a:pPr algn="ctr"/>
            <a:r>
              <a:rPr lang="ru-RU" sz="1200" b="1">
                <a:solidFill>
                  <a:srgbClr val="0000FF"/>
                </a:solidFill>
              </a:rPr>
              <a:t>старательный</a:t>
            </a:r>
          </a:p>
          <a:p>
            <a:pPr algn="ctr"/>
            <a:r>
              <a:rPr lang="ru-RU" sz="1200" b="1">
                <a:solidFill>
                  <a:srgbClr val="0000FF"/>
                </a:solidFill>
              </a:rPr>
              <a:t>вдумчивый</a:t>
            </a:r>
          </a:p>
          <a:p>
            <a:pPr algn="ctr"/>
            <a:r>
              <a:rPr lang="ru-RU" sz="1200" b="1">
                <a:solidFill>
                  <a:srgbClr val="0000FF"/>
                </a:solidFill>
              </a:rPr>
              <a:t>миролюбивый</a:t>
            </a:r>
          </a:p>
          <a:p>
            <a:pPr algn="ctr"/>
            <a:r>
              <a:rPr lang="ru-RU" sz="1200" b="1">
                <a:solidFill>
                  <a:srgbClr val="0000FF"/>
                </a:solidFill>
              </a:rPr>
              <a:t>направленный</a:t>
            </a:r>
          </a:p>
          <a:p>
            <a:pPr algn="ctr"/>
            <a:r>
              <a:rPr lang="ru-RU" sz="1200" b="1">
                <a:solidFill>
                  <a:srgbClr val="0000FF"/>
                </a:solidFill>
              </a:rPr>
              <a:t>надежный</a:t>
            </a:r>
          </a:p>
          <a:p>
            <a:pPr algn="ctr"/>
            <a:r>
              <a:rPr lang="ru-RU" sz="1200" b="1">
                <a:solidFill>
                  <a:srgbClr val="0000FF"/>
                </a:solidFill>
              </a:rPr>
              <a:t>размеренный</a:t>
            </a:r>
          </a:p>
          <a:p>
            <a:pPr algn="ctr"/>
            <a:r>
              <a:rPr lang="ru-RU" sz="1200" b="1">
                <a:solidFill>
                  <a:srgbClr val="0000FF"/>
                </a:solidFill>
              </a:rPr>
              <a:t>спокойный</a:t>
            </a:r>
          </a:p>
        </p:txBody>
      </p:sp>
      <p:sp>
        <p:nvSpPr>
          <p:cNvPr id="15" name="Rectangle 17"/>
          <p:cNvSpPr>
            <a:spLocks noChangeArrowheads="1"/>
          </p:cNvSpPr>
          <p:nvPr/>
        </p:nvSpPr>
        <p:spPr bwMode="auto">
          <a:xfrm>
            <a:off x="4644678" y="3932585"/>
            <a:ext cx="1439862" cy="1439862"/>
          </a:xfrm>
          <a:prstGeom prst="rect">
            <a:avLst/>
          </a:prstGeom>
          <a:solidFill>
            <a:srgbClr val="FFFFFF"/>
          </a:solidFill>
          <a:ln w="9525">
            <a:solidFill>
              <a:srgbClr val="FFFFFF"/>
            </a:solidFill>
            <a:miter lim="800000"/>
            <a:headEnd/>
            <a:tailEnd/>
          </a:ln>
        </p:spPr>
        <p:txBody>
          <a:bodyPr wrap="none" anchor="ctr"/>
          <a:lstStyle/>
          <a:p>
            <a:pPr algn="ctr"/>
            <a:r>
              <a:rPr lang="ru-RU" sz="1200" b="1">
                <a:solidFill>
                  <a:srgbClr val="0000FF"/>
                </a:solidFill>
              </a:rPr>
              <a:t>общительный</a:t>
            </a:r>
          </a:p>
          <a:p>
            <a:pPr algn="ctr"/>
            <a:r>
              <a:rPr lang="ru-RU" sz="1200" b="1">
                <a:solidFill>
                  <a:srgbClr val="0000FF"/>
                </a:solidFill>
              </a:rPr>
              <a:t>открытый</a:t>
            </a:r>
          </a:p>
          <a:p>
            <a:pPr algn="ctr"/>
            <a:r>
              <a:rPr lang="ru-RU" sz="1200" b="1">
                <a:solidFill>
                  <a:srgbClr val="0000FF"/>
                </a:solidFill>
              </a:rPr>
              <a:t>разговорчивый</a:t>
            </a:r>
          </a:p>
          <a:p>
            <a:pPr algn="ctr"/>
            <a:r>
              <a:rPr lang="ru-RU" sz="1200" b="1">
                <a:solidFill>
                  <a:srgbClr val="0000FF"/>
                </a:solidFill>
              </a:rPr>
              <a:t>доступный</a:t>
            </a:r>
          </a:p>
          <a:p>
            <a:pPr algn="ctr"/>
            <a:r>
              <a:rPr lang="ru-RU" sz="1200" b="1">
                <a:solidFill>
                  <a:srgbClr val="0000FF"/>
                </a:solidFill>
              </a:rPr>
              <a:t>живой</a:t>
            </a:r>
          </a:p>
          <a:p>
            <a:pPr algn="ctr"/>
            <a:r>
              <a:rPr lang="ru-RU" sz="1200" b="1">
                <a:solidFill>
                  <a:srgbClr val="0000FF"/>
                </a:solidFill>
              </a:rPr>
              <a:t>беззаботный</a:t>
            </a:r>
          </a:p>
          <a:p>
            <a:pPr algn="ctr"/>
            <a:r>
              <a:rPr lang="ru-RU" sz="1200" b="1">
                <a:solidFill>
                  <a:srgbClr val="0000FF"/>
                </a:solidFill>
              </a:rPr>
              <a:t>любит комфорт</a:t>
            </a:r>
          </a:p>
          <a:p>
            <a:pPr algn="ctr"/>
            <a:r>
              <a:rPr lang="ru-RU" sz="1200" b="1">
                <a:solidFill>
                  <a:srgbClr val="0000FF"/>
                </a:solidFill>
              </a:rPr>
              <a:t>инициативный</a:t>
            </a:r>
          </a:p>
        </p:txBody>
      </p:sp>
      <p:sp>
        <p:nvSpPr>
          <p:cNvPr id="16" name="Rectangle 18"/>
          <p:cNvSpPr>
            <a:spLocks noChangeArrowheads="1"/>
          </p:cNvSpPr>
          <p:nvPr/>
        </p:nvSpPr>
        <p:spPr bwMode="auto">
          <a:xfrm>
            <a:off x="2844453" y="3284885"/>
            <a:ext cx="1439862" cy="360362"/>
          </a:xfrm>
          <a:prstGeom prst="rect">
            <a:avLst/>
          </a:prstGeom>
          <a:solidFill>
            <a:srgbClr val="FFFF00"/>
          </a:solidFill>
          <a:ln w="9525">
            <a:solidFill>
              <a:srgbClr val="FFFFFF"/>
            </a:solidFill>
            <a:miter lim="800000"/>
            <a:headEnd/>
            <a:tailEnd/>
          </a:ln>
        </p:spPr>
        <p:txBody>
          <a:bodyPr wrap="none" anchor="ctr"/>
          <a:lstStyle/>
          <a:p>
            <a:pPr algn="ctr"/>
            <a:r>
              <a:rPr lang="ru-RU" b="1" dirty="0">
                <a:solidFill>
                  <a:srgbClr val="0000FF"/>
                </a:solidFill>
              </a:rPr>
              <a:t>ИНТРО-</a:t>
            </a:r>
          </a:p>
        </p:txBody>
      </p:sp>
      <p:sp>
        <p:nvSpPr>
          <p:cNvPr id="17" name="Rectangle 19"/>
          <p:cNvSpPr>
            <a:spLocks noChangeArrowheads="1"/>
          </p:cNvSpPr>
          <p:nvPr/>
        </p:nvSpPr>
        <p:spPr bwMode="auto">
          <a:xfrm>
            <a:off x="4716115" y="3284885"/>
            <a:ext cx="1512888" cy="360362"/>
          </a:xfrm>
          <a:prstGeom prst="rect">
            <a:avLst/>
          </a:prstGeom>
          <a:solidFill>
            <a:srgbClr val="FFFF00"/>
          </a:solidFill>
          <a:ln w="9525">
            <a:solidFill>
              <a:srgbClr val="FFFFFF"/>
            </a:solidFill>
            <a:miter lim="800000"/>
            <a:headEnd/>
            <a:tailEnd/>
          </a:ln>
        </p:spPr>
        <p:txBody>
          <a:bodyPr wrap="none" anchor="ctr"/>
          <a:lstStyle/>
          <a:p>
            <a:pPr algn="ctr"/>
            <a:r>
              <a:rPr lang="ru-RU" b="1" dirty="0">
                <a:solidFill>
                  <a:srgbClr val="0000FF"/>
                </a:solidFill>
              </a:rPr>
              <a:t>ЭКСТРО-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53" name="Group 261"/>
          <p:cNvGraphicFramePr>
            <a:graphicFrameLocks noGrp="1"/>
          </p:cNvGraphicFramePr>
          <p:nvPr>
            <p:ph/>
          </p:nvPr>
        </p:nvGraphicFramePr>
        <p:xfrm>
          <a:off x="467544" y="188640"/>
          <a:ext cx="7915275" cy="6618605"/>
        </p:xfrm>
        <a:graphic>
          <a:graphicData uri="http://schemas.openxmlformats.org/drawingml/2006/table">
            <a:tbl>
              <a:tblPr/>
              <a:tblGrid>
                <a:gridCol w="1817688"/>
                <a:gridCol w="2032000"/>
                <a:gridCol w="2033587"/>
                <a:gridCol w="2032000"/>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cs typeface="Arial" pitchFamily="34" charset="0"/>
                        </a:rPr>
                        <a:t>сангвиник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FF0000"/>
                          </a:solidFill>
                          <a:effectLst/>
                          <a:latin typeface="Arial" pitchFamily="34" charset="0"/>
                          <a:cs typeface="Arial" pitchFamily="34" charset="0"/>
                        </a:rPr>
                        <a:t>холерик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cs typeface="Arial" pitchFamily="34" charset="0"/>
                        </a:rPr>
                        <a:t>флегматик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cs typeface="Arial" pitchFamily="34" charset="0"/>
                        </a:rPr>
                        <a:t>меланхолик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972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1. Как вы ведете себя в ситуации, когда необходимо быстро действовать?</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легко включаетесь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действуете со страстью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спокойно, без лишних слов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FF"/>
                          </a:solidFill>
                          <a:effectLst/>
                          <a:latin typeface="Arial" pitchFamily="34" charset="0"/>
                          <a:cs typeface="Arial" pitchFamily="34" charset="0"/>
                        </a:rPr>
                        <a:t>неуверенно, робко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8043">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2. Как реагируете на замечание учителя?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говорите, что больше не будете, а сами - снова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возмущаетесь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выслушиваете спокойно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FF"/>
                          </a:solidFill>
                          <a:effectLst/>
                          <a:latin typeface="Arial" pitchFamily="34" charset="0"/>
                          <a:cs typeface="Arial" pitchFamily="34" charset="0"/>
                        </a:rPr>
                        <a:t>молчите, но обижены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284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3. Как говорите о том, что вас затрагивает?</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42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быстро, с жаром, но прислушиваетесь к другим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быстро, не слушая  других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медленно, уверенно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FF"/>
                          </a:solidFill>
                          <a:effectLst/>
                          <a:latin typeface="Arial" pitchFamily="34" charset="0"/>
                          <a:cs typeface="Arial" pitchFamily="34" charset="0"/>
                        </a:rPr>
                        <a:t> с большим волнением и сомнением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92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4. Надо сдавать контрольную работу, а она не закончена:</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легко реагируете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торопитесь закончить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решаете спокойно, пока не отберут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FF"/>
                          </a:solidFill>
                          <a:effectLst/>
                          <a:latin typeface="Arial" pitchFamily="34" charset="0"/>
                          <a:cs typeface="Arial" pitchFamily="34" charset="0"/>
                        </a:rPr>
                        <a:t>сдаете работу, но неуверенно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903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5. Трудная задача не получается сразу:</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42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решаете упорно и настойчиво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бросите –продолжаете –бросите - ещё попробуете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FF"/>
                          </a:solidFill>
                          <a:effectLst/>
                          <a:latin typeface="Arial" pitchFamily="34" charset="0"/>
                          <a:cs typeface="Arial" pitchFamily="34" charset="0"/>
                        </a:rPr>
                        <a:t>спокойно продолжаете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FF"/>
                          </a:solidFill>
                          <a:effectLst/>
                          <a:latin typeface="Arial" pitchFamily="34" charset="0"/>
                          <a:cs typeface="Arial" pitchFamily="34" charset="0"/>
                        </a:rPr>
                        <a:t>проявляете растерянность, неуверенность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028" name="Group 140"/>
          <p:cNvGraphicFramePr>
            <a:graphicFrameLocks noGrp="1"/>
          </p:cNvGraphicFramePr>
          <p:nvPr>
            <p:ph/>
          </p:nvPr>
        </p:nvGraphicFramePr>
        <p:xfrm>
          <a:off x="323528" y="188640"/>
          <a:ext cx="8562776" cy="6251982"/>
        </p:xfrm>
        <a:graphic>
          <a:graphicData uri="http://schemas.openxmlformats.org/drawingml/2006/table">
            <a:tbl>
              <a:tblPr/>
              <a:tblGrid>
                <a:gridCol w="2141120"/>
                <a:gridCol w="2336849"/>
                <a:gridCol w="1943687"/>
                <a:gridCol w="2141120"/>
              </a:tblGrid>
              <a:tr h="216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FF0000"/>
                          </a:solidFill>
                          <a:effectLst/>
                          <a:latin typeface="Arial" pitchFamily="34" charset="0"/>
                          <a:cs typeface="Arial" pitchFamily="34" charset="0"/>
                        </a:rPr>
                        <a:t>сангвиник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FF0000"/>
                          </a:solidFill>
                          <a:effectLst/>
                          <a:latin typeface="Arial" pitchFamily="34" charset="0"/>
                          <a:cs typeface="Arial" pitchFamily="34" charset="0"/>
                        </a:rPr>
                        <a:t>холерик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FF0000"/>
                          </a:solidFill>
                          <a:effectLst/>
                          <a:latin typeface="Arial" pitchFamily="34" charset="0"/>
                          <a:cs typeface="Arial" pitchFamily="34" charset="0"/>
                        </a:rPr>
                        <a:t>флегматик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меланхолик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1264">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Arial" pitchFamily="34" charset="0"/>
                        </a:rPr>
                        <a:t>6. После уроков вы спешите домой, а учитель предлагает остаться, сделать работу</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быстро соглашаетесь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возмущаетесь: «Почему 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остаетесь, не говоря ни слова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проявляете растерянность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41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Arial" pitchFamily="34" charset="0"/>
                        </a:rPr>
                        <a:t>7. Родители делают вам не совсем справедливое замечание: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спокойно выслушиваете и заявляете свое мнение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rgbClr val="0000FF"/>
                          </a:solidFill>
                          <a:effectLst/>
                          <a:latin typeface="Arial" pitchFamily="34" charset="0"/>
                          <a:cs typeface="Arial" pitchFamily="34" charset="0"/>
                        </a:rPr>
                        <a:t>взрываетесь, вступаете в спор, опровергаете обвинение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не обращаете внимание: «Пусть повыступают»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очень переживаете, плачете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874">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Arial" pitchFamily="34" charset="0"/>
                        </a:rPr>
                        <a:t>8. Вы получаете плохую оценку, как изменяется ваше настроение: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внешне незаметно, но внутри есть горечь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Раскаиваетесь, развиваете деятельность по исправлению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«Ну и что? Исправлю»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Приходите в отчаяние, в уныние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48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Arial" pitchFamily="34" charset="0"/>
                        </a:rPr>
                        <a:t>9. Ваш друг (подруга) не пришел на встречу:</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ничего не предпринимаете до выяснения причин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проклинаете, мечете  в его адрес гром и молнии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«Всё, что ни делается, всё к лучшему»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переживаете, воображаете измену, крах отношений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655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Arial" pitchFamily="34" charset="0"/>
                        </a:rPr>
                        <a:t>10. Вы проигрываете в соревновании, в игре: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продолжаете борьбу, тренировки, готовитесь к будущей победе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теряете самообладание, обрушиваете обвинения на окружающих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FF"/>
                          </a:solidFill>
                          <a:effectLst/>
                          <a:latin typeface="Arial" pitchFamily="34" charset="0"/>
                          <a:cs typeface="Arial" pitchFamily="34" charset="0"/>
                        </a:rPr>
                        <a:t>«Не корову же проигрываем!»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rgbClr val="0000FF"/>
                          </a:solidFill>
                          <a:effectLst/>
                          <a:latin typeface="Arial" pitchFamily="34" charset="0"/>
                          <a:cs typeface="Arial" pitchFamily="34" charset="0"/>
                        </a:rPr>
                        <a:t>приходите к выводу о своем ничтожестве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Факторы выбора профессии</a:t>
            </a:r>
          </a:p>
        </p:txBody>
      </p:sp>
      <p:sp>
        <p:nvSpPr>
          <p:cNvPr id="6" name="Содержимое 4"/>
          <p:cNvSpPr>
            <a:spLocks noGrp="1"/>
          </p:cNvSpPr>
          <p:nvPr>
            <p:ph idx="1"/>
          </p:nvPr>
        </p:nvSpPr>
        <p:spPr>
          <a:xfrm>
            <a:off x="107504" y="1844824"/>
            <a:ext cx="4032448" cy="2952328"/>
          </a:xfrm>
          <a:solidFill>
            <a:schemeClr val="accent6">
              <a:lumMod val="20000"/>
              <a:lumOff val="80000"/>
            </a:schemeClr>
          </a:solidFill>
        </p:spPr>
        <p:txBody>
          <a:bodyPr/>
          <a:lstStyle/>
          <a:p>
            <a:pPr>
              <a:defRPr/>
            </a:pPr>
            <a:r>
              <a:rPr lang="ru-RU" sz="1600" b="1" dirty="0" smtClean="0">
                <a:solidFill>
                  <a:srgbClr val="0000FF"/>
                </a:solidFill>
              </a:rPr>
              <a:t>В «образ профессионала» входит и чаще всего оказывается самым главным </a:t>
            </a:r>
            <a:r>
              <a:rPr lang="ru-RU" sz="1600" b="1" i="1" u="sng" dirty="0" smtClean="0">
                <a:solidFill>
                  <a:srgbClr val="0000FF"/>
                </a:solidFill>
              </a:rPr>
              <a:t>«образ себя в профессии»</a:t>
            </a:r>
            <a:r>
              <a:rPr lang="ru-RU" sz="1600" b="1" dirty="0" smtClean="0">
                <a:solidFill>
                  <a:srgbClr val="0000FF"/>
                </a:solidFill>
              </a:rPr>
              <a:t> </a:t>
            </a:r>
          </a:p>
          <a:p>
            <a:pPr>
              <a:defRPr/>
            </a:pPr>
            <a:r>
              <a:rPr lang="ru-RU" sz="1600" b="1" dirty="0" smtClean="0">
                <a:solidFill>
                  <a:srgbClr val="0000FF"/>
                </a:solidFill>
              </a:rPr>
              <a:t>(как я буду себя вести, какие я проявлю способности и добьюсь ли большого успеха, какой я буду «важный», или «влиятельный», или «значительный» в этой профессии, какие «важные» и интересные люди меня будут окружать). </a:t>
            </a:r>
          </a:p>
          <a:p>
            <a:pPr>
              <a:buNone/>
            </a:pPr>
            <a:endParaRPr lang="ru-RU" sz="1200" b="1" dirty="0">
              <a:solidFill>
                <a:srgbClr val="0000FF"/>
              </a:solidFill>
            </a:endParaRPr>
          </a:p>
        </p:txBody>
      </p:sp>
      <p:sp>
        <p:nvSpPr>
          <p:cNvPr id="7" name="Скругленный прямоугольник 6"/>
          <p:cNvSpPr/>
          <p:nvPr/>
        </p:nvSpPr>
        <p:spPr>
          <a:xfrm>
            <a:off x="1187624" y="1268759"/>
            <a:ext cx="6929438" cy="504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500" b="1" dirty="0">
                <a:solidFill>
                  <a:srgbClr val="FF0000"/>
                </a:solidFill>
                <a:latin typeface="Arial" pitchFamily="34" charset="0"/>
                <a:cs typeface="Arial" pitchFamily="34" charset="0"/>
              </a:rPr>
              <a:t>«</a:t>
            </a:r>
            <a:r>
              <a:rPr lang="ru-RU" sz="2500" b="1" dirty="0" smtClean="0">
                <a:solidFill>
                  <a:srgbClr val="FF0000"/>
                </a:solidFill>
                <a:latin typeface="Arial" pitchFamily="34" charset="0"/>
                <a:cs typeface="Arial" pitchFamily="34" charset="0"/>
              </a:rPr>
              <a:t>Образ себя в профессии»</a:t>
            </a:r>
            <a:endParaRPr lang="ru-RU" sz="2500" b="1" dirty="0">
              <a:solidFill>
                <a:srgbClr val="FF0000"/>
              </a:solidFill>
              <a:latin typeface="Arial" pitchFamily="34" charset="0"/>
              <a:cs typeface="Arial" pitchFamily="34" charset="0"/>
            </a:endParaRPr>
          </a:p>
        </p:txBody>
      </p:sp>
      <p:sp>
        <p:nvSpPr>
          <p:cNvPr id="8" name="TextBox 7"/>
          <p:cNvSpPr txBox="1"/>
          <p:nvPr/>
        </p:nvSpPr>
        <p:spPr>
          <a:xfrm>
            <a:off x="107504" y="4653136"/>
            <a:ext cx="4032448" cy="2062103"/>
          </a:xfrm>
          <a:prstGeom prst="rect">
            <a:avLst/>
          </a:prstGeom>
          <a:solidFill>
            <a:srgbClr val="FFFF00"/>
          </a:solidFill>
        </p:spPr>
        <p:txBody>
          <a:bodyPr wrap="square" rtlCol="0">
            <a:spAutoFit/>
          </a:bodyPr>
          <a:lstStyle/>
          <a:p>
            <a:pPr>
              <a:buBlip>
                <a:blip r:embed="rId3"/>
              </a:buBlip>
              <a:defRPr/>
            </a:pPr>
            <a:r>
              <a:rPr lang="ru-RU" sz="1600" b="1" i="1" dirty="0" smtClean="0"/>
              <a:t>Менее значительной и соответственно менее осознаваемой частью «образа профессионала» является, как правило, содержание деятельности на конкретном рабочем месте (что же я буду все-таки делать по 8 часов каждый день?).</a:t>
            </a:r>
            <a:endParaRPr lang="ru-RU" sz="1600" b="1" i="1" dirty="0"/>
          </a:p>
        </p:txBody>
      </p:sp>
      <p:pic>
        <p:nvPicPr>
          <p:cNvPr id="13314" name="Picture 2" descr="Плантатор картинка смайлик"/>
          <p:cNvPicPr>
            <a:picLocks noChangeAspect="1" noChangeArrowheads="1" noCrop="1"/>
          </p:cNvPicPr>
          <p:nvPr/>
        </p:nvPicPr>
        <p:blipFill>
          <a:blip r:embed="rId4" cstate="print"/>
          <a:srcRect/>
          <a:stretch>
            <a:fillRect/>
          </a:stretch>
        </p:blipFill>
        <p:spPr bwMode="auto">
          <a:xfrm>
            <a:off x="6372200" y="3501008"/>
            <a:ext cx="1869554" cy="1697860"/>
          </a:xfrm>
          <a:prstGeom prst="rect">
            <a:avLst/>
          </a:prstGeom>
          <a:noFill/>
        </p:spPr>
      </p:pic>
      <p:pic>
        <p:nvPicPr>
          <p:cNvPr id="13316" name="Picture 4" descr="Работа дома картинка смайлик"/>
          <p:cNvPicPr>
            <a:picLocks noChangeAspect="1" noChangeArrowheads="1" noCrop="1"/>
          </p:cNvPicPr>
          <p:nvPr/>
        </p:nvPicPr>
        <p:blipFill>
          <a:blip r:embed="rId5" cstate="print"/>
          <a:srcRect/>
          <a:stretch>
            <a:fillRect/>
          </a:stretch>
        </p:blipFill>
        <p:spPr bwMode="auto">
          <a:xfrm>
            <a:off x="7452320" y="1340768"/>
            <a:ext cx="1396355" cy="2183036"/>
          </a:xfrm>
          <a:prstGeom prst="rect">
            <a:avLst/>
          </a:prstGeom>
          <a:noFill/>
        </p:spPr>
      </p:pic>
      <p:pic>
        <p:nvPicPr>
          <p:cNvPr id="13318" name="Picture 6" descr="Разносчик на перроне картинка смайлик"/>
          <p:cNvPicPr>
            <a:picLocks noChangeAspect="1" noChangeArrowheads="1" noCrop="1"/>
          </p:cNvPicPr>
          <p:nvPr/>
        </p:nvPicPr>
        <p:blipFill>
          <a:blip r:embed="rId6" cstate="print"/>
          <a:srcRect/>
          <a:stretch>
            <a:fillRect/>
          </a:stretch>
        </p:blipFill>
        <p:spPr bwMode="auto">
          <a:xfrm>
            <a:off x="4427984" y="3284984"/>
            <a:ext cx="1368152" cy="1883221"/>
          </a:xfrm>
          <a:prstGeom prst="rect">
            <a:avLst/>
          </a:prstGeom>
          <a:noFill/>
        </p:spPr>
      </p:pic>
      <p:pic>
        <p:nvPicPr>
          <p:cNvPr id="13320" name="Picture 8" descr="Садовник картинка смайлик"/>
          <p:cNvPicPr>
            <a:picLocks noChangeAspect="1" noChangeArrowheads="1" noCrop="1"/>
          </p:cNvPicPr>
          <p:nvPr/>
        </p:nvPicPr>
        <p:blipFill>
          <a:blip r:embed="rId7" cstate="print"/>
          <a:srcRect/>
          <a:stretch>
            <a:fillRect/>
          </a:stretch>
        </p:blipFill>
        <p:spPr bwMode="auto">
          <a:xfrm>
            <a:off x="4932040" y="1772816"/>
            <a:ext cx="1440160" cy="14058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Факторы выбора профессии</a:t>
            </a:r>
          </a:p>
        </p:txBody>
      </p:sp>
      <p:sp>
        <p:nvSpPr>
          <p:cNvPr id="6" name="Содержимое 4"/>
          <p:cNvSpPr>
            <a:spLocks noGrp="1"/>
          </p:cNvSpPr>
          <p:nvPr>
            <p:ph idx="1"/>
          </p:nvPr>
        </p:nvSpPr>
        <p:spPr>
          <a:xfrm>
            <a:off x="107504" y="1844824"/>
            <a:ext cx="4032448" cy="1728191"/>
          </a:xfrm>
          <a:solidFill>
            <a:schemeClr val="accent6">
              <a:lumMod val="20000"/>
              <a:lumOff val="80000"/>
            </a:schemeClr>
          </a:solidFill>
        </p:spPr>
        <p:txBody>
          <a:bodyPr/>
          <a:lstStyle/>
          <a:p>
            <a:pPr>
              <a:defRPr/>
            </a:pPr>
            <a:r>
              <a:rPr lang="ru-RU" sz="2000" b="1" i="1" u="sng" dirty="0" smtClean="0">
                <a:solidFill>
                  <a:srgbClr val="0000FF"/>
                </a:solidFill>
              </a:rPr>
              <a:t>Уровень притязаний</a:t>
            </a:r>
            <a:r>
              <a:rPr lang="ru-RU" sz="2000" i="1" u="sng" dirty="0" smtClean="0">
                <a:solidFill>
                  <a:srgbClr val="0000FF"/>
                </a:solidFill>
              </a:rPr>
              <a:t> </a:t>
            </a:r>
            <a:r>
              <a:rPr lang="ru-RU" sz="2000" dirty="0" smtClean="0">
                <a:solidFill>
                  <a:srgbClr val="0000FF"/>
                </a:solidFill>
              </a:rPr>
              <a:t>– это то, к чему стремится человек, какой уровень достижений он ставит перед собой.</a:t>
            </a:r>
          </a:p>
        </p:txBody>
      </p:sp>
      <p:sp>
        <p:nvSpPr>
          <p:cNvPr id="7" name="Скругленный прямоугольник 6"/>
          <p:cNvSpPr/>
          <p:nvPr/>
        </p:nvSpPr>
        <p:spPr>
          <a:xfrm>
            <a:off x="1187624" y="1268759"/>
            <a:ext cx="6929438" cy="504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500" b="1" dirty="0" smtClean="0">
                <a:solidFill>
                  <a:srgbClr val="FF0000"/>
                </a:solidFill>
                <a:latin typeface="Arial" pitchFamily="34" charset="0"/>
                <a:cs typeface="Arial" pitchFamily="34" charset="0"/>
              </a:rPr>
              <a:t>Уровень притязаний</a:t>
            </a:r>
            <a:endParaRPr lang="ru-RU" sz="2500" b="1" dirty="0">
              <a:solidFill>
                <a:srgbClr val="FF0000"/>
              </a:solidFill>
              <a:latin typeface="Arial" pitchFamily="34" charset="0"/>
              <a:cs typeface="Arial" pitchFamily="34" charset="0"/>
            </a:endParaRPr>
          </a:p>
        </p:txBody>
      </p:sp>
      <p:sp>
        <p:nvSpPr>
          <p:cNvPr id="8" name="TextBox 7"/>
          <p:cNvSpPr txBox="1"/>
          <p:nvPr/>
        </p:nvSpPr>
        <p:spPr>
          <a:xfrm>
            <a:off x="107504" y="3573016"/>
            <a:ext cx="4032448" cy="1815882"/>
          </a:xfrm>
          <a:prstGeom prst="rect">
            <a:avLst/>
          </a:prstGeom>
          <a:solidFill>
            <a:srgbClr val="FFFF00"/>
          </a:solidFill>
        </p:spPr>
        <p:txBody>
          <a:bodyPr wrap="square" rtlCol="0">
            <a:spAutoFit/>
          </a:bodyPr>
          <a:lstStyle/>
          <a:p>
            <a:pPr>
              <a:buBlip>
                <a:blip r:embed="rId3"/>
              </a:buBlip>
              <a:defRPr/>
            </a:pPr>
            <a:r>
              <a:rPr lang="ru-RU" sz="1600" i="1" dirty="0" smtClean="0"/>
              <a:t> Например, человек, желающий стать врачом, может стремиться поступить в лучший медицинский вуз (</a:t>
            </a:r>
            <a:r>
              <a:rPr lang="ru-RU" sz="1600" b="1" i="1" u="sng" dirty="0" smtClean="0"/>
              <a:t>высокий уровень притязаний</a:t>
            </a:r>
            <a:r>
              <a:rPr lang="ru-RU" sz="1600" i="1" dirty="0" smtClean="0"/>
              <a:t>) или может остановиться на медицинском училище (</a:t>
            </a:r>
            <a:r>
              <a:rPr lang="ru-RU" sz="1600" b="1" i="1" u="sng" dirty="0" smtClean="0"/>
              <a:t>низкий уровень притязаний</a:t>
            </a:r>
            <a:r>
              <a:rPr lang="ru-RU" sz="1600" i="1" dirty="0" smtClean="0"/>
              <a:t>). </a:t>
            </a:r>
          </a:p>
        </p:txBody>
      </p:sp>
      <p:pic>
        <p:nvPicPr>
          <p:cNvPr id="12290" name="Picture 2" descr="Химчистка картинка смайлик"/>
          <p:cNvPicPr>
            <a:picLocks noChangeAspect="1" noChangeArrowheads="1" noCrop="1"/>
          </p:cNvPicPr>
          <p:nvPr/>
        </p:nvPicPr>
        <p:blipFill>
          <a:blip r:embed="rId4" cstate="print"/>
          <a:srcRect/>
          <a:stretch>
            <a:fillRect/>
          </a:stretch>
        </p:blipFill>
        <p:spPr bwMode="auto">
          <a:xfrm>
            <a:off x="4211960" y="1844824"/>
            <a:ext cx="2186264" cy="1512168"/>
          </a:xfrm>
          <a:prstGeom prst="rect">
            <a:avLst/>
          </a:prstGeom>
          <a:noFill/>
        </p:spPr>
      </p:pic>
      <p:pic>
        <p:nvPicPr>
          <p:cNvPr id="12292" name="Picture 4" descr="Чистильщик обуви картинка смайлик"/>
          <p:cNvPicPr>
            <a:picLocks noChangeAspect="1" noChangeArrowheads="1" noCrop="1"/>
          </p:cNvPicPr>
          <p:nvPr/>
        </p:nvPicPr>
        <p:blipFill>
          <a:blip r:embed="rId5" cstate="print"/>
          <a:srcRect/>
          <a:stretch>
            <a:fillRect/>
          </a:stretch>
        </p:blipFill>
        <p:spPr bwMode="auto">
          <a:xfrm>
            <a:off x="4499992" y="3284984"/>
            <a:ext cx="1512168" cy="1958945"/>
          </a:xfrm>
          <a:prstGeom prst="rect">
            <a:avLst/>
          </a:prstGeom>
          <a:noFill/>
        </p:spPr>
      </p:pic>
      <p:pic>
        <p:nvPicPr>
          <p:cNvPr id="12294" name="Picture 6" descr="Шеф-повар картинка смайлик"/>
          <p:cNvPicPr>
            <a:picLocks noChangeAspect="1" noChangeArrowheads="1" noCrop="1"/>
          </p:cNvPicPr>
          <p:nvPr/>
        </p:nvPicPr>
        <p:blipFill>
          <a:blip r:embed="rId6" cstate="print"/>
          <a:srcRect/>
          <a:stretch>
            <a:fillRect/>
          </a:stretch>
        </p:blipFill>
        <p:spPr bwMode="auto">
          <a:xfrm>
            <a:off x="6516216" y="1844824"/>
            <a:ext cx="2178546" cy="1483939"/>
          </a:xfrm>
          <a:prstGeom prst="rect">
            <a:avLst/>
          </a:prstGeom>
          <a:noFill/>
        </p:spPr>
      </p:pic>
      <p:pic>
        <p:nvPicPr>
          <p:cNvPr id="12296" name="Picture 8" descr="Тракторист картинка смайлик"/>
          <p:cNvPicPr>
            <a:picLocks noChangeAspect="1" noChangeArrowheads="1" noCrop="1"/>
          </p:cNvPicPr>
          <p:nvPr/>
        </p:nvPicPr>
        <p:blipFill>
          <a:blip r:embed="rId7" cstate="print"/>
          <a:srcRect/>
          <a:stretch>
            <a:fillRect/>
          </a:stretch>
        </p:blipFill>
        <p:spPr bwMode="auto">
          <a:xfrm>
            <a:off x="6444208" y="3049470"/>
            <a:ext cx="2448272" cy="21218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Факторы выбора профессии</a:t>
            </a:r>
          </a:p>
        </p:txBody>
      </p:sp>
      <p:sp>
        <p:nvSpPr>
          <p:cNvPr id="6" name="Содержимое 4"/>
          <p:cNvSpPr>
            <a:spLocks noGrp="1"/>
          </p:cNvSpPr>
          <p:nvPr>
            <p:ph idx="1"/>
          </p:nvPr>
        </p:nvSpPr>
        <p:spPr>
          <a:xfrm>
            <a:off x="107504" y="1844824"/>
            <a:ext cx="4032448" cy="1728191"/>
          </a:xfrm>
          <a:solidFill>
            <a:schemeClr val="accent6">
              <a:lumMod val="20000"/>
              <a:lumOff val="80000"/>
            </a:schemeClr>
          </a:solidFill>
        </p:spPr>
        <p:txBody>
          <a:bodyPr/>
          <a:lstStyle/>
          <a:p>
            <a:pPr>
              <a:buNone/>
            </a:pPr>
            <a:r>
              <a:rPr lang="ru-RU" sz="2000" dirty="0" smtClean="0">
                <a:solidFill>
                  <a:srgbClr val="0000FF"/>
                </a:solidFill>
              </a:rPr>
              <a:t>На уровень притязаний во многом влияет </a:t>
            </a:r>
            <a:r>
              <a:rPr lang="ru-RU" sz="2000" b="1" i="1" u="sng" dirty="0" smtClean="0">
                <a:solidFill>
                  <a:srgbClr val="0000FF"/>
                </a:solidFill>
              </a:rPr>
              <a:t>самооценка</a:t>
            </a:r>
            <a:r>
              <a:rPr lang="ru-RU" sz="2000" b="1" i="1" dirty="0" smtClean="0">
                <a:solidFill>
                  <a:srgbClr val="0000FF"/>
                </a:solidFill>
              </a:rPr>
              <a:t>,</a:t>
            </a:r>
            <a:r>
              <a:rPr lang="ru-RU" sz="2000" dirty="0" smtClean="0">
                <a:solidFill>
                  <a:srgbClr val="0000FF"/>
                </a:solidFill>
              </a:rPr>
              <a:t> т.е. оценивание человеком своих возможностей и способностей.</a:t>
            </a:r>
            <a:endParaRPr lang="ru-RU" sz="2000" b="1" dirty="0">
              <a:solidFill>
                <a:srgbClr val="0000FF"/>
              </a:solidFill>
            </a:endParaRPr>
          </a:p>
        </p:txBody>
      </p:sp>
      <p:sp>
        <p:nvSpPr>
          <p:cNvPr id="7" name="Скругленный прямоугольник 6"/>
          <p:cNvSpPr/>
          <p:nvPr/>
        </p:nvSpPr>
        <p:spPr>
          <a:xfrm>
            <a:off x="1187624" y="1268759"/>
            <a:ext cx="6929438" cy="504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500" b="1" dirty="0" smtClean="0">
                <a:solidFill>
                  <a:srgbClr val="FF0000"/>
                </a:solidFill>
                <a:latin typeface="Arial" pitchFamily="34" charset="0"/>
                <a:cs typeface="Arial" pitchFamily="34" charset="0"/>
              </a:rPr>
              <a:t>Самооценка</a:t>
            </a:r>
            <a:endParaRPr lang="ru-RU" sz="2500" b="1" dirty="0">
              <a:solidFill>
                <a:srgbClr val="FF0000"/>
              </a:solidFill>
              <a:latin typeface="Arial" pitchFamily="34" charset="0"/>
              <a:cs typeface="Arial" pitchFamily="34" charset="0"/>
            </a:endParaRPr>
          </a:p>
        </p:txBody>
      </p:sp>
      <p:sp>
        <p:nvSpPr>
          <p:cNvPr id="8" name="TextBox 7"/>
          <p:cNvSpPr txBox="1"/>
          <p:nvPr/>
        </p:nvSpPr>
        <p:spPr>
          <a:xfrm>
            <a:off x="107504" y="3573016"/>
            <a:ext cx="4032448" cy="1846659"/>
          </a:xfrm>
          <a:prstGeom prst="rect">
            <a:avLst/>
          </a:prstGeom>
          <a:solidFill>
            <a:srgbClr val="FFFF00"/>
          </a:solidFill>
        </p:spPr>
        <p:txBody>
          <a:bodyPr wrap="square" rtlCol="0">
            <a:spAutoFit/>
          </a:bodyPr>
          <a:lstStyle/>
          <a:p>
            <a:pPr>
              <a:buBlip>
                <a:blip r:embed="rId3"/>
              </a:buBlip>
            </a:pPr>
            <a:r>
              <a:rPr lang="ru-RU" sz="1900" i="1" dirty="0" smtClean="0"/>
              <a:t> Так, к примеру, человек, может быть, и хотел бы поступить в вуз, но боится не пройти по конкурсу, оценивая свои возможности как недостаточные.</a:t>
            </a:r>
          </a:p>
        </p:txBody>
      </p:sp>
      <p:pic>
        <p:nvPicPr>
          <p:cNvPr id="11266" name="Picture 2" descr="Совещание картинка смайлик"/>
          <p:cNvPicPr>
            <a:picLocks noChangeAspect="1" noChangeArrowheads="1" noCrop="1"/>
          </p:cNvPicPr>
          <p:nvPr/>
        </p:nvPicPr>
        <p:blipFill>
          <a:blip r:embed="rId4" cstate="print"/>
          <a:srcRect/>
          <a:stretch>
            <a:fillRect/>
          </a:stretch>
        </p:blipFill>
        <p:spPr bwMode="auto">
          <a:xfrm>
            <a:off x="4211960" y="1844824"/>
            <a:ext cx="3024336" cy="1572657"/>
          </a:xfrm>
          <a:prstGeom prst="rect">
            <a:avLst/>
          </a:prstGeom>
          <a:noFill/>
        </p:spPr>
      </p:pic>
      <p:pic>
        <p:nvPicPr>
          <p:cNvPr id="11268" name="Picture 4" descr="Учитель с указкой картинка смайлик"/>
          <p:cNvPicPr>
            <a:picLocks noChangeAspect="1" noChangeArrowheads="1" noCrop="1"/>
          </p:cNvPicPr>
          <p:nvPr/>
        </p:nvPicPr>
        <p:blipFill>
          <a:blip r:embed="rId5" cstate="print"/>
          <a:srcRect/>
          <a:stretch>
            <a:fillRect/>
          </a:stretch>
        </p:blipFill>
        <p:spPr bwMode="auto">
          <a:xfrm>
            <a:off x="7308304" y="1772816"/>
            <a:ext cx="1559421" cy="2520708"/>
          </a:xfrm>
          <a:prstGeom prst="rect">
            <a:avLst/>
          </a:prstGeom>
          <a:noFill/>
        </p:spPr>
      </p:pic>
      <p:pic>
        <p:nvPicPr>
          <p:cNvPr id="11270" name="Picture 6" descr="Столяр картинка смайлик"/>
          <p:cNvPicPr>
            <a:picLocks noChangeAspect="1" noChangeArrowheads="1" noCrop="1"/>
          </p:cNvPicPr>
          <p:nvPr/>
        </p:nvPicPr>
        <p:blipFill>
          <a:blip r:embed="rId6" cstate="print"/>
          <a:srcRect/>
          <a:stretch>
            <a:fillRect/>
          </a:stretch>
        </p:blipFill>
        <p:spPr bwMode="auto">
          <a:xfrm>
            <a:off x="4355976" y="3284984"/>
            <a:ext cx="2074382" cy="2016224"/>
          </a:xfrm>
          <a:prstGeom prst="rect">
            <a:avLst/>
          </a:prstGeom>
          <a:noFill/>
        </p:spPr>
      </p:pic>
      <p:pic>
        <p:nvPicPr>
          <p:cNvPr id="11272" name="Picture 8" descr="Убеждает картинка смайлик"/>
          <p:cNvPicPr>
            <a:picLocks noChangeAspect="1" noChangeArrowheads="1" noCrop="1"/>
          </p:cNvPicPr>
          <p:nvPr/>
        </p:nvPicPr>
        <p:blipFill>
          <a:blip r:embed="rId7" cstate="print"/>
          <a:srcRect/>
          <a:stretch>
            <a:fillRect/>
          </a:stretch>
        </p:blipFill>
        <p:spPr bwMode="auto">
          <a:xfrm>
            <a:off x="6948264" y="3284984"/>
            <a:ext cx="1381497" cy="19735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Факторы выбора профессии</a:t>
            </a:r>
          </a:p>
        </p:txBody>
      </p:sp>
      <p:sp>
        <p:nvSpPr>
          <p:cNvPr id="6" name="Скругленный прямоугольник 5"/>
          <p:cNvSpPr/>
          <p:nvPr/>
        </p:nvSpPr>
        <p:spPr>
          <a:xfrm>
            <a:off x="107504" y="1268761"/>
            <a:ext cx="8928992" cy="4320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500" b="1" dirty="0">
                <a:solidFill>
                  <a:srgbClr val="FF0000"/>
                </a:solidFill>
                <a:latin typeface="Arial" pitchFamily="34" charset="0"/>
                <a:cs typeface="Arial" pitchFamily="34" charset="0"/>
              </a:rPr>
              <a:t>Три слагаемых </a:t>
            </a:r>
            <a:r>
              <a:rPr lang="ru-RU" sz="2500" b="1" dirty="0" smtClean="0">
                <a:solidFill>
                  <a:srgbClr val="FF0000"/>
                </a:solidFill>
                <a:latin typeface="Arial" pitchFamily="34" charset="0"/>
                <a:cs typeface="Arial" pitchFamily="34" charset="0"/>
              </a:rPr>
              <a:t>правильного выбора </a:t>
            </a:r>
            <a:r>
              <a:rPr lang="ru-RU" sz="2500" b="1" dirty="0">
                <a:solidFill>
                  <a:srgbClr val="FF0000"/>
                </a:solidFill>
                <a:latin typeface="Arial" pitchFamily="34" charset="0"/>
                <a:cs typeface="Arial" pitchFamily="34" charset="0"/>
              </a:rPr>
              <a:t>профессии</a:t>
            </a:r>
          </a:p>
        </p:txBody>
      </p:sp>
      <p:sp>
        <p:nvSpPr>
          <p:cNvPr id="7" name="Скругленный прямоугольник 6"/>
          <p:cNvSpPr/>
          <p:nvPr/>
        </p:nvSpPr>
        <p:spPr>
          <a:xfrm>
            <a:off x="179512" y="1772816"/>
            <a:ext cx="2520280" cy="489654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2000" b="1" u="sng" dirty="0" smtClean="0">
                <a:solidFill>
                  <a:srgbClr val="FF0000"/>
                </a:solidFill>
              </a:rPr>
              <a:t>Во-первых</a:t>
            </a:r>
            <a:r>
              <a:rPr lang="ru-RU" sz="2000" b="1" dirty="0" smtClean="0">
                <a:solidFill>
                  <a:schemeClr val="accent1">
                    <a:lumMod val="50000"/>
                  </a:schemeClr>
                </a:solidFill>
              </a:rPr>
              <a:t>, </a:t>
            </a:r>
            <a:r>
              <a:rPr lang="ru-RU" sz="2000" b="1" dirty="0" smtClean="0">
                <a:solidFill>
                  <a:srgbClr val="0000FF"/>
                </a:solidFill>
              </a:rPr>
              <a:t>будущая работа должна быть в радость</a:t>
            </a:r>
            <a:r>
              <a:rPr lang="ru-RU" sz="2000" b="1" dirty="0" smtClean="0">
                <a:solidFill>
                  <a:schemeClr val="tx1"/>
                </a:solidFill>
              </a:rPr>
              <a:t>, а не в тягость (ХОЧУ). </a:t>
            </a:r>
          </a:p>
          <a:p>
            <a:pPr>
              <a:defRPr/>
            </a:pPr>
            <a:r>
              <a:rPr lang="ru-RU" sz="2000" b="1" dirty="0" smtClean="0">
                <a:solidFill>
                  <a:schemeClr val="tx1"/>
                </a:solidFill>
              </a:rPr>
              <a:t>ХОЧУ ли я быть профессионалом в данной области? Нравится ли мне та профессия, которую я выбираю?</a:t>
            </a:r>
            <a:endParaRPr lang="ru-RU" sz="2000" b="1" dirty="0">
              <a:solidFill>
                <a:schemeClr val="tx1"/>
              </a:solidFill>
            </a:endParaRPr>
          </a:p>
        </p:txBody>
      </p:sp>
      <p:sp>
        <p:nvSpPr>
          <p:cNvPr id="8" name="Скругленный прямоугольник 7"/>
          <p:cNvSpPr/>
          <p:nvPr/>
        </p:nvSpPr>
        <p:spPr>
          <a:xfrm>
            <a:off x="2555776" y="1988840"/>
            <a:ext cx="3744416"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b="1" u="sng" dirty="0" smtClean="0">
                <a:solidFill>
                  <a:srgbClr val="FF0000"/>
                </a:solidFill>
              </a:rPr>
              <a:t>Во-вторых</a:t>
            </a:r>
            <a:r>
              <a:rPr lang="ru-RU" b="1" dirty="0" smtClean="0">
                <a:solidFill>
                  <a:schemeClr val="accent1">
                    <a:lumMod val="50000"/>
                  </a:schemeClr>
                </a:solidFill>
              </a:rPr>
              <a:t>, </a:t>
            </a:r>
            <a:r>
              <a:rPr lang="ru-RU" b="1" dirty="0" smtClean="0">
                <a:solidFill>
                  <a:srgbClr val="0000FF"/>
                </a:solidFill>
              </a:rPr>
              <a:t>человек должен обладать набором профессионально важных для этой работы качеств: интеллектуальных, физических, психологических (МОГУ). </a:t>
            </a:r>
            <a:r>
              <a:rPr lang="ru-RU" b="1" dirty="0" smtClean="0">
                <a:solidFill>
                  <a:schemeClr val="tx1"/>
                </a:solidFill>
              </a:rPr>
              <a:t>МОГУ ли я работать по этой профессии? Хватит ли моих способностей и здоровья для этого?</a:t>
            </a:r>
            <a:endParaRPr lang="ru-RU" b="1" dirty="0">
              <a:solidFill>
                <a:schemeClr val="tx1"/>
              </a:solidFill>
            </a:endParaRPr>
          </a:p>
        </p:txBody>
      </p:sp>
      <p:sp>
        <p:nvSpPr>
          <p:cNvPr id="9" name="Скругленный прямоугольник 8"/>
          <p:cNvSpPr/>
          <p:nvPr/>
        </p:nvSpPr>
        <p:spPr>
          <a:xfrm>
            <a:off x="6156176" y="1916832"/>
            <a:ext cx="2880320" cy="46805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2000" b="1" u="sng" dirty="0" smtClean="0">
                <a:solidFill>
                  <a:srgbClr val="FF0000"/>
                </a:solidFill>
              </a:rPr>
              <a:t>В-третьих</a:t>
            </a:r>
            <a:r>
              <a:rPr lang="ru-RU" sz="2000" b="1" dirty="0" smtClean="0">
                <a:solidFill>
                  <a:schemeClr val="accent1">
                    <a:lumMod val="50000"/>
                  </a:schemeClr>
                </a:solidFill>
              </a:rPr>
              <a:t>, </a:t>
            </a:r>
            <a:r>
              <a:rPr lang="ru-RU" sz="2000" b="1" dirty="0" smtClean="0">
                <a:solidFill>
                  <a:srgbClr val="0000FF"/>
                </a:solidFill>
              </a:rPr>
              <a:t>эта профессия должна пользоваться спросом на рынке труда (НАДО). </a:t>
            </a:r>
          </a:p>
          <a:p>
            <a:pPr>
              <a:defRPr/>
            </a:pPr>
            <a:r>
              <a:rPr lang="ru-RU" sz="2000" b="1" dirty="0" smtClean="0">
                <a:solidFill>
                  <a:schemeClr val="tx1"/>
                </a:solidFill>
              </a:rPr>
              <a:t>Так ли НУЖНА выбранная профессия в городе? Смогу ли я потом устроиться на работу?</a:t>
            </a:r>
            <a:endParaRPr lang="ru-RU" sz="20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Здоровье и выбор профессии</a:t>
            </a:r>
          </a:p>
        </p:txBody>
      </p:sp>
      <p:sp>
        <p:nvSpPr>
          <p:cNvPr id="5" name="Содержимое 4"/>
          <p:cNvSpPr>
            <a:spLocks noGrp="1"/>
          </p:cNvSpPr>
          <p:nvPr>
            <p:ph idx="1"/>
          </p:nvPr>
        </p:nvSpPr>
        <p:spPr>
          <a:xfrm>
            <a:off x="395536" y="1196752"/>
            <a:ext cx="3672408" cy="4176465"/>
          </a:xfrm>
          <a:blipFill>
            <a:blip r:embed="rId3" cstate="print"/>
            <a:tile tx="0" ty="0" sx="100000" sy="100000" flip="none" algn="tl"/>
          </a:blipFill>
        </p:spPr>
        <p:txBody>
          <a:bodyPr/>
          <a:lstStyle/>
          <a:p>
            <a:pPr eaLnBrk="1" hangingPunct="1">
              <a:buBlip>
                <a:blip r:embed="rId4"/>
              </a:buBlip>
            </a:pPr>
            <a:r>
              <a:rPr lang="ru-RU" sz="2400" b="1" dirty="0" smtClean="0">
                <a:solidFill>
                  <a:srgbClr val="FF0000"/>
                </a:solidFill>
              </a:rPr>
              <a:t>Здоровье</a:t>
            </a:r>
            <a:r>
              <a:rPr lang="ru-RU" sz="2400" b="1" dirty="0" smtClean="0"/>
              <a:t> </a:t>
            </a:r>
            <a:r>
              <a:rPr lang="ru-RU" sz="2400" b="1" dirty="0" smtClean="0">
                <a:solidFill>
                  <a:srgbClr val="0000FF"/>
                </a:solidFill>
              </a:rPr>
              <a:t>– это состояние «полного физического, душевного и социального благополучия», а не только отсутствие болезней или физических недугов.</a:t>
            </a:r>
            <a:endParaRPr lang="ru-RU" sz="1400" dirty="0" smtClean="0">
              <a:solidFill>
                <a:srgbClr val="0000FF"/>
              </a:solidFill>
            </a:endParaRPr>
          </a:p>
          <a:p>
            <a:pPr eaLnBrk="1" hangingPunct="1">
              <a:buBlip>
                <a:blip r:embed="rId4"/>
              </a:buBlip>
            </a:pPr>
            <a:r>
              <a:rPr lang="ru-RU" sz="1400" b="1" i="1" dirty="0" smtClean="0"/>
              <a:t>ВОЗ (всемирная организация здравоохранения)</a:t>
            </a:r>
            <a:endParaRPr lang="ru-RU" sz="2400" b="1" i="1" dirty="0" smtClean="0"/>
          </a:p>
        </p:txBody>
      </p:sp>
      <p:pic>
        <p:nvPicPr>
          <p:cNvPr id="9218" name="Picture 2" descr="Шеф вызывает картинка смайлик"/>
          <p:cNvPicPr>
            <a:picLocks noChangeAspect="1" noChangeArrowheads="1" noCrop="1"/>
          </p:cNvPicPr>
          <p:nvPr/>
        </p:nvPicPr>
        <p:blipFill>
          <a:blip r:embed="rId5" cstate="print"/>
          <a:srcRect/>
          <a:stretch>
            <a:fillRect/>
          </a:stretch>
        </p:blipFill>
        <p:spPr bwMode="auto">
          <a:xfrm>
            <a:off x="4572000" y="1268760"/>
            <a:ext cx="1152128" cy="2024954"/>
          </a:xfrm>
          <a:prstGeom prst="rect">
            <a:avLst/>
          </a:prstGeom>
          <a:noFill/>
        </p:spPr>
      </p:pic>
      <p:pic>
        <p:nvPicPr>
          <p:cNvPr id="9220" name="Picture 4" descr="Читает газету картинка смайлик"/>
          <p:cNvPicPr>
            <a:picLocks noChangeAspect="1" noChangeArrowheads="1" noCrop="1"/>
          </p:cNvPicPr>
          <p:nvPr/>
        </p:nvPicPr>
        <p:blipFill>
          <a:blip r:embed="rId6" cstate="print"/>
          <a:srcRect/>
          <a:stretch>
            <a:fillRect/>
          </a:stretch>
        </p:blipFill>
        <p:spPr bwMode="auto">
          <a:xfrm>
            <a:off x="6372200" y="1484784"/>
            <a:ext cx="2366105" cy="1604839"/>
          </a:xfrm>
          <a:prstGeom prst="rect">
            <a:avLst/>
          </a:prstGeom>
          <a:noFill/>
        </p:spPr>
      </p:pic>
      <p:pic>
        <p:nvPicPr>
          <p:cNvPr id="9226" name="Picture 10" descr="Строитель картинка смайлик"/>
          <p:cNvPicPr>
            <a:picLocks noChangeAspect="1" noChangeArrowheads="1" noCrop="1"/>
          </p:cNvPicPr>
          <p:nvPr/>
        </p:nvPicPr>
        <p:blipFill>
          <a:blip r:embed="rId7" cstate="print"/>
          <a:srcRect/>
          <a:stretch>
            <a:fillRect/>
          </a:stretch>
        </p:blipFill>
        <p:spPr bwMode="auto">
          <a:xfrm>
            <a:off x="4211960" y="3098238"/>
            <a:ext cx="1839177" cy="2202970"/>
          </a:xfrm>
          <a:prstGeom prst="rect">
            <a:avLst/>
          </a:prstGeom>
          <a:noFill/>
        </p:spPr>
      </p:pic>
      <p:pic>
        <p:nvPicPr>
          <p:cNvPr id="9228" name="Picture 12" descr="Разгневали картинка смайлик"/>
          <p:cNvPicPr>
            <a:picLocks noChangeAspect="1" noChangeArrowheads="1" noCrop="1"/>
          </p:cNvPicPr>
          <p:nvPr/>
        </p:nvPicPr>
        <p:blipFill>
          <a:blip r:embed="rId8" cstate="print"/>
          <a:srcRect/>
          <a:stretch>
            <a:fillRect/>
          </a:stretch>
        </p:blipFill>
        <p:spPr bwMode="auto">
          <a:xfrm>
            <a:off x="6588224" y="3717032"/>
            <a:ext cx="2016224" cy="150096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Здоровье и выбор профессии</a:t>
            </a:r>
          </a:p>
        </p:txBody>
      </p:sp>
      <p:sp>
        <p:nvSpPr>
          <p:cNvPr id="6" name="Заголовок 1"/>
          <p:cNvSpPr txBox="1">
            <a:spLocks/>
          </p:cNvSpPr>
          <p:nvPr/>
        </p:nvSpPr>
        <p:spPr bwMode="auto">
          <a:xfrm>
            <a:off x="395536" y="1196752"/>
            <a:ext cx="8280920" cy="7320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effectLst/>
                <a:uLnTx/>
                <a:uFillTx/>
                <a:latin typeface="+mj-lt"/>
                <a:ea typeface="+mj-ea"/>
                <a:cs typeface="+mj-cs"/>
              </a:rPr>
              <a:t>По своему влиянию на организм человека все профессии и специальности можно условно  разделить на шесть групп</a:t>
            </a:r>
          </a:p>
        </p:txBody>
      </p:sp>
      <p:graphicFrame>
        <p:nvGraphicFramePr>
          <p:cNvPr id="7" name="Содержимое 4"/>
          <p:cNvGraphicFramePr>
            <a:graphicFrameLocks/>
          </p:cNvGraphicFramePr>
          <p:nvPr/>
        </p:nvGraphicFramePr>
        <p:xfrm>
          <a:off x="428596" y="2000240"/>
          <a:ext cx="8229600" cy="2931160"/>
        </p:xfrm>
        <a:graphic>
          <a:graphicData uri="http://schemas.openxmlformats.org/drawingml/2006/table">
            <a:tbl>
              <a:tblPr firstRow="1" bandRow="1">
                <a:tableStyleId>{35758FB7-9AC5-4552-8A53-C91805E547FA}</a:tableStyleId>
              </a:tblPr>
              <a:tblGrid>
                <a:gridCol w="4114800"/>
                <a:gridCol w="4114800"/>
              </a:tblGrid>
              <a:tr h="370840">
                <a:tc>
                  <a:txBody>
                    <a:bodyPr/>
                    <a:lstStyle/>
                    <a:p>
                      <a:pPr algn="ctr"/>
                      <a:r>
                        <a:rPr lang="ru-RU" sz="1800" dirty="0" smtClean="0">
                          <a:solidFill>
                            <a:srgbClr val="FF0000"/>
                          </a:solidFill>
                        </a:rPr>
                        <a:t>Первая группа</a:t>
                      </a:r>
                      <a:endParaRPr lang="ru-RU" sz="1800" b="1" dirty="0">
                        <a:solidFill>
                          <a:srgbClr val="FF0000"/>
                        </a:solidFill>
                      </a:endParaRPr>
                    </a:p>
                  </a:txBody>
                  <a:tcPr/>
                </a:tc>
                <a:tc>
                  <a:txBody>
                    <a:bodyPr/>
                    <a:lstStyle/>
                    <a:p>
                      <a:pPr algn="ctr"/>
                      <a:r>
                        <a:rPr lang="ru-RU" sz="1800" dirty="0" smtClean="0">
                          <a:solidFill>
                            <a:srgbClr val="FF0000"/>
                          </a:solidFill>
                        </a:rPr>
                        <a:t>Вторая группа</a:t>
                      </a:r>
                      <a:endParaRPr lang="ru-RU" sz="1800" b="1" dirty="0">
                        <a:solidFill>
                          <a:srgbClr val="FF0000"/>
                        </a:solidFill>
                      </a:endParaRPr>
                    </a:p>
                  </a:txBody>
                  <a:tcPr/>
                </a:tc>
              </a:tr>
              <a:tr h="370840">
                <a:tc>
                  <a:txBody>
                    <a:bodyPr/>
                    <a:lstStyle/>
                    <a:p>
                      <a:r>
                        <a:rPr lang="ru-RU" sz="1800" b="1" dirty="0" smtClean="0"/>
                        <a:t>Профессии, в условиях работы которых полностью отсутствует неблагоприятные производственные факторы. Эти профессии могут быть рекомендованы всем лицам, имеющим к ним склонность и способности.</a:t>
                      </a:r>
                      <a:r>
                        <a:rPr lang="ru-RU" sz="1800" b="1" baseline="0" dirty="0" smtClean="0"/>
                        <a:t> </a:t>
                      </a:r>
                    </a:p>
                    <a:p>
                      <a:r>
                        <a:rPr lang="ru-RU" sz="1800" b="1" baseline="0" dirty="0" smtClean="0"/>
                        <a:t>(продавец, менеджер, художник-модельер и т.д.)</a:t>
                      </a:r>
                      <a:endParaRPr lang="ru-RU" sz="1800" b="1" dirty="0"/>
                    </a:p>
                  </a:txBody>
                  <a:tcPr>
                    <a:solidFill>
                      <a:srgbClr val="FFFF00">
                        <a:alpha val="40000"/>
                      </a:srgbClr>
                    </a:solidFill>
                  </a:tcPr>
                </a:tc>
                <a:tc>
                  <a:txBody>
                    <a:bodyPr/>
                    <a:lstStyle/>
                    <a:p>
                      <a:r>
                        <a:rPr lang="ru-RU" sz="1800" b="1" dirty="0" smtClean="0"/>
                        <a:t>Профессии отличает непостоянное</a:t>
                      </a:r>
                      <a:r>
                        <a:rPr lang="ru-RU" sz="1800" b="1" baseline="0" dirty="0" smtClean="0"/>
                        <a:t> или умеренное воздействие какого-либо одного неблагоприятного производственного фактора, например, повышенная или пониженная температура воздуха, влажность. </a:t>
                      </a:r>
                    </a:p>
                    <a:p>
                      <a:r>
                        <a:rPr lang="ru-RU" sz="1800" b="1" baseline="0" dirty="0" smtClean="0"/>
                        <a:t>(повар, продавец фруктов, овощей и т.д.)</a:t>
                      </a:r>
                      <a:endParaRPr lang="ru-RU" sz="1800" b="1" dirty="0"/>
                    </a:p>
                  </a:txBody>
                  <a:tcPr>
                    <a:solidFill>
                      <a:schemeClr val="accent6">
                        <a:lumMod val="40000"/>
                        <a:lumOff val="60000"/>
                        <a:alpha val="40000"/>
                      </a:schemeClr>
                    </a:solidFill>
                  </a:tcPr>
                </a:tc>
              </a:tr>
            </a:tbl>
          </a:graphicData>
        </a:graphic>
      </p:graphicFrame>
      <p:pic>
        <p:nvPicPr>
          <p:cNvPr id="8194" name="Picture 2" descr="Уборщица картинка смайлик"/>
          <p:cNvPicPr>
            <a:picLocks noChangeAspect="1" noChangeArrowheads="1" noCrop="1"/>
          </p:cNvPicPr>
          <p:nvPr/>
        </p:nvPicPr>
        <p:blipFill>
          <a:blip r:embed="rId3" cstate="print"/>
          <a:srcRect/>
          <a:stretch>
            <a:fillRect/>
          </a:stretch>
        </p:blipFill>
        <p:spPr bwMode="auto">
          <a:xfrm flipH="1">
            <a:off x="251520" y="5229200"/>
            <a:ext cx="1080120" cy="1485900"/>
          </a:xfrm>
          <a:prstGeom prst="rect">
            <a:avLst/>
          </a:prstGeom>
          <a:noFill/>
        </p:spPr>
      </p:pic>
      <p:pic>
        <p:nvPicPr>
          <p:cNvPr id="8196" name="Picture 4" descr="Штукатур картинка смайлик"/>
          <p:cNvPicPr>
            <a:picLocks noChangeAspect="1" noChangeArrowheads="1" noCrop="1"/>
          </p:cNvPicPr>
          <p:nvPr/>
        </p:nvPicPr>
        <p:blipFill>
          <a:blip r:embed="rId4" cstate="print"/>
          <a:srcRect/>
          <a:stretch>
            <a:fillRect/>
          </a:stretch>
        </p:blipFill>
        <p:spPr bwMode="auto">
          <a:xfrm>
            <a:off x="7092280" y="5013176"/>
            <a:ext cx="1528084" cy="1512168"/>
          </a:xfrm>
          <a:prstGeom prst="rect">
            <a:avLst/>
          </a:prstGeom>
          <a:noFill/>
        </p:spPr>
      </p:pic>
      <p:pic>
        <p:nvPicPr>
          <p:cNvPr id="8198" name="Picture 6" descr="Художник картинка смайлик"/>
          <p:cNvPicPr>
            <a:picLocks noChangeAspect="1" noChangeArrowheads="1" noCrop="1"/>
          </p:cNvPicPr>
          <p:nvPr/>
        </p:nvPicPr>
        <p:blipFill>
          <a:blip r:embed="rId5" cstate="print"/>
          <a:srcRect/>
          <a:stretch>
            <a:fillRect/>
          </a:stretch>
        </p:blipFill>
        <p:spPr bwMode="auto">
          <a:xfrm>
            <a:off x="1547664" y="5229200"/>
            <a:ext cx="925066" cy="14101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4248472" cy="3970318"/>
          </a:xfrm>
          <a:prstGeom prst="rect">
            <a:avLst/>
          </a:prstGeom>
          <a:noFill/>
        </p:spPr>
        <p:txBody>
          <a:bodyPr wrap="square" rtlCol="0">
            <a:spAutoFit/>
          </a:bodyPr>
          <a:lstStyle/>
          <a:p>
            <a:r>
              <a:rPr lang="ru-RU" b="1" dirty="0"/>
              <a:t>Цель:</a:t>
            </a:r>
            <a:r>
              <a:rPr lang="ru-RU" dirty="0"/>
              <a:t> </a:t>
            </a:r>
            <a:r>
              <a:rPr lang="ru-RU" dirty="0">
                <a:solidFill>
                  <a:srgbClr val="0000FF"/>
                </a:solidFill>
              </a:rPr>
              <a:t>мотивировать родителей на оказание поддержки в профессиональном определении детей.</a:t>
            </a:r>
            <a:endParaRPr lang="ru-RU" dirty="0" smtClean="0">
              <a:solidFill>
                <a:srgbClr val="0000FF"/>
              </a:solidFill>
            </a:endParaRPr>
          </a:p>
          <a:p>
            <a:r>
              <a:rPr lang="ru-RU" b="1" dirty="0"/>
              <a:t>Задачи:</a:t>
            </a:r>
            <a:endParaRPr lang="ru-RU" dirty="0" smtClean="0"/>
          </a:p>
          <a:p>
            <a:pPr lvl="0"/>
            <a:r>
              <a:rPr lang="ru-RU" dirty="0">
                <a:solidFill>
                  <a:srgbClr val="0000FF"/>
                </a:solidFill>
              </a:rPr>
              <a:t>изучить особенности профессионального самоопределения подростков;</a:t>
            </a:r>
          </a:p>
          <a:p>
            <a:pPr lvl="0"/>
            <a:r>
              <a:rPr lang="ru-RU" dirty="0">
                <a:solidFill>
                  <a:srgbClr val="0000FF"/>
                </a:solidFill>
              </a:rPr>
              <a:t>развивать интерес родителей к проблемам профессионального определения детей;</a:t>
            </a:r>
          </a:p>
          <a:p>
            <a:pPr lvl="0"/>
            <a:r>
              <a:rPr lang="ru-RU" dirty="0">
                <a:solidFill>
                  <a:srgbClr val="0000FF"/>
                </a:solidFill>
              </a:rPr>
              <a:t>побудить родителей к размышлению об особенностях воспитания в семье.</a:t>
            </a:r>
          </a:p>
          <a:p>
            <a:endParaRPr lang="ru-RU" dirty="0">
              <a:solidFill>
                <a:srgbClr val="0000FF"/>
              </a:solidFill>
            </a:endParaRPr>
          </a:p>
        </p:txBody>
      </p:sp>
      <p:sp>
        <p:nvSpPr>
          <p:cNvPr id="3" name="Вертикальный свиток 2"/>
          <p:cNvSpPr/>
          <p:nvPr/>
        </p:nvSpPr>
        <p:spPr>
          <a:xfrm>
            <a:off x="4427984" y="836712"/>
            <a:ext cx="4104456" cy="54006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Удачный выбор профессии… можно ли его осуществить, от кого это зависит и как заранее определить, что выбор сделан правильно? Парадокс состоит в том, что гораздо легче выявить, когда выбор делается ошибочно, нежели понять, что этот выбор сделан верно.</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Здоровье и выбор профессии</a:t>
            </a:r>
          </a:p>
        </p:txBody>
      </p:sp>
      <p:sp>
        <p:nvSpPr>
          <p:cNvPr id="6" name="Заголовок 1"/>
          <p:cNvSpPr txBox="1">
            <a:spLocks/>
          </p:cNvSpPr>
          <p:nvPr/>
        </p:nvSpPr>
        <p:spPr bwMode="auto">
          <a:xfrm>
            <a:off x="395536" y="1196752"/>
            <a:ext cx="8280920" cy="7320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effectLst/>
                <a:uLnTx/>
                <a:uFillTx/>
                <a:latin typeface="+mj-lt"/>
                <a:ea typeface="+mj-ea"/>
                <a:cs typeface="+mj-cs"/>
              </a:rPr>
              <a:t>По своему влиянию на организм человека все профессии и специальности можно условно  разделить на шесть групп</a:t>
            </a:r>
          </a:p>
        </p:txBody>
      </p:sp>
      <p:graphicFrame>
        <p:nvGraphicFramePr>
          <p:cNvPr id="7" name="Содержимое 4"/>
          <p:cNvGraphicFramePr>
            <a:graphicFrameLocks noGrp="1"/>
          </p:cNvGraphicFramePr>
          <p:nvPr>
            <p:ph idx="1"/>
          </p:nvPr>
        </p:nvGraphicFramePr>
        <p:xfrm>
          <a:off x="214282" y="1928802"/>
          <a:ext cx="8715376" cy="2788920"/>
        </p:xfrm>
        <a:graphic>
          <a:graphicData uri="http://schemas.openxmlformats.org/drawingml/2006/table">
            <a:tbl>
              <a:tblPr firstRow="1" bandRow="1">
                <a:tableStyleId>{35758FB7-9AC5-4552-8A53-C91805E547FA}</a:tableStyleId>
              </a:tblPr>
              <a:tblGrid>
                <a:gridCol w="4357688"/>
                <a:gridCol w="4357688"/>
              </a:tblGrid>
              <a:tr h="370840">
                <a:tc>
                  <a:txBody>
                    <a:bodyPr/>
                    <a:lstStyle/>
                    <a:p>
                      <a:pPr algn="ctr"/>
                      <a:r>
                        <a:rPr lang="ru-RU" sz="1900" b="1" dirty="0" smtClean="0">
                          <a:solidFill>
                            <a:srgbClr val="FF0000"/>
                          </a:solidFill>
                        </a:rPr>
                        <a:t>Третья группа</a:t>
                      </a:r>
                      <a:endParaRPr lang="ru-RU" sz="1900" b="1" dirty="0">
                        <a:solidFill>
                          <a:srgbClr val="FF0000"/>
                        </a:solidFill>
                      </a:endParaRPr>
                    </a:p>
                  </a:txBody>
                  <a:tcPr/>
                </a:tc>
                <a:tc>
                  <a:txBody>
                    <a:bodyPr/>
                    <a:lstStyle/>
                    <a:p>
                      <a:pPr algn="ctr"/>
                      <a:r>
                        <a:rPr lang="ru-RU" sz="1900" b="1" dirty="0" smtClean="0">
                          <a:solidFill>
                            <a:srgbClr val="FF0000"/>
                          </a:solidFill>
                        </a:rPr>
                        <a:t>Четвертая группа</a:t>
                      </a:r>
                      <a:endParaRPr lang="ru-RU" sz="1900" b="1" dirty="0">
                        <a:solidFill>
                          <a:srgbClr val="FF0000"/>
                        </a:solidFill>
                      </a:endParaRPr>
                    </a:p>
                  </a:txBody>
                  <a:tcPr/>
                </a:tc>
              </a:tr>
              <a:tr h="370840">
                <a:tc>
                  <a:txBody>
                    <a:bodyPr/>
                    <a:lstStyle/>
                    <a:p>
                      <a:r>
                        <a:rPr lang="ru-RU" sz="1900" b="1" dirty="0" smtClean="0"/>
                        <a:t>Профессии для которых характерно воздействие не одного, а нескольких неблагоприятных производственных факторов.</a:t>
                      </a:r>
                    </a:p>
                    <a:p>
                      <a:r>
                        <a:rPr lang="ru-RU" sz="1900" b="1" dirty="0" smtClean="0"/>
                        <a:t>(ткачиха  - /повышенная</a:t>
                      </a:r>
                      <a:r>
                        <a:rPr lang="ru-RU" sz="1900" b="1" baseline="0" dirty="0" smtClean="0"/>
                        <a:t> температура воздуха, запыленность, постоянный шум/; печатник - /запыленность воздуха, постоянный шум/)</a:t>
                      </a:r>
                      <a:endParaRPr lang="ru-RU" sz="1900" b="1" dirty="0"/>
                    </a:p>
                  </a:txBody>
                  <a:tcPr>
                    <a:solidFill>
                      <a:schemeClr val="accent1">
                        <a:alpha val="40000"/>
                      </a:schemeClr>
                    </a:solidFill>
                  </a:tcPr>
                </a:tc>
                <a:tc>
                  <a:txBody>
                    <a:bodyPr/>
                    <a:lstStyle/>
                    <a:p>
                      <a:r>
                        <a:rPr lang="ru-RU" sz="1900" b="1" dirty="0" smtClean="0"/>
                        <a:t>Профессии</a:t>
                      </a:r>
                      <a:r>
                        <a:rPr lang="ru-RU" sz="1900" b="1" baseline="0" dirty="0" smtClean="0"/>
                        <a:t> с тяжелыми, вредными условиями труда.</a:t>
                      </a:r>
                    </a:p>
                    <a:p>
                      <a:r>
                        <a:rPr lang="ru-RU" sz="1900" b="1" baseline="0" dirty="0" smtClean="0"/>
                        <a:t>(сталевар, шахтер, аппаратчик химического производства, водолаз)</a:t>
                      </a:r>
                      <a:endParaRPr lang="ru-RU" sz="1900" b="1" dirty="0"/>
                    </a:p>
                  </a:txBody>
                  <a:tcPr>
                    <a:solidFill>
                      <a:srgbClr val="FFC000">
                        <a:alpha val="40000"/>
                      </a:srgbClr>
                    </a:solidFill>
                  </a:tcPr>
                </a:tc>
              </a:tr>
            </a:tbl>
          </a:graphicData>
        </a:graphic>
      </p:graphicFrame>
      <p:pic>
        <p:nvPicPr>
          <p:cNvPr id="7170" name="Picture 2" descr="Шарманщик картинка смайлик"/>
          <p:cNvPicPr>
            <a:picLocks noChangeAspect="1" noChangeArrowheads="1" noCrop="1"/>
          </p:cNvPicPr>
          <p:nvPr/>
        </p:nvPicPr>
        <p:blipFill>
          <a:blip r:embed="rId3" cstate="print"/>
          <a:srcRect/>
          <a:stretch>
            <a:fillRect/>
          </a:stretch>
        </p:blipFill>
        <p:spPr bwMode="auto">
          <a:xfrm flipH="1">
            <a:off x="107504" y="5301208"/>
            <a:ext cx="792088" cy="1345093"/>
          </a:xfrm>
          <a:prstGeom prst="rect">
            <a:avLst/>
          </a:prstGeom>
          <a:noFill/>
        </p:spPr>
      </p:pic>
      <p:pic>
        <p:nvPicPr>
          <p:cNvPr id="7172" name="Picture 4" descr="Ремонт машины с помощью инновационных технологий картинка смайлик"/>
          <p:cNvPicPr>
            <a:picLocks noChangeAspect="1" noChangeArrowheads="1" noCrop="1"/>
          </p:cNvPicPr>
          <p:nvPr/>
        </p:nvPicPr>
        <p:blipFill>
          <a:blip r:embed="rId4" cstate="print"/>
          <a:srcRect/>
          <a:stretch>
            <a:fillRect/>
          </a:stretch>
        </p:blipFill>
        <p:spPr bwMode="auto">
          <a:xfrm>
            <a:off x="812372" y="5517232"/>
            <a:ext cx="2227666" cy="1180332"/>
          </a:xfrm>
          <a:prstGeom prst="rect">
            <a:avLst/>
          </a:prstGeom>
          <a:noFill/>
        </p:spPr>
      </p:pic>
      <p:pic>
        <p:nvPicPr>
          <p:cNvPr id="7174" name="Picture 6" descr="Спасатель картинка смайлик"/>
          <p:cNvPicPr>
            <a:picLocks noChangeAspect="1" noChangeArrowheads="1" noCrop="1"/>
          </p:cNvPicPr>
          <p:nvPr/>
        </p:nvPicPr>
        <p:blipFill>
          <a:blip r:embed="rId5" cstate="print"/>
          <a:srcRect/>
          <a:stretch>
            <a:fillRect/>
          </a:stretch>
        </p:blipFill>
        <p:spPr bwMode="auto">
          <a:xfrm>
            <a:off x="4860032" y="4193282"/>
            <a:ext cx="1080120" cy="1080120"/>
          </a:xfrm>
          <a:prstGeom prst="rect">
            <a:avLst/>
          </a:prstGeom>
          <a:noFill/>
        </p:spPr>
      </p:pic>
      <p:pic>
        <p:nvPicPr>
          <p:cNvPr id="7176" name="Picture 8" descr="Современный уборщик картинка смайлик"/>
          <p:cNvPicPr>
            <a:picLocks noChangeAspect="1" noChangeArrowheads="1" noCrop="1"/>
          </p:cNvPicPr>
          <p:nvPr/>
        </p:nvPicPr>
        <p:blipFill>
          <a:blip r:embed="rId6" cstate="print"/>
          <a:srcRect/>
          <a:stretch>
            <a:fillRect/>
          </a:stretch>
        </p:blipFill>
        <p:spPr bwMode="auto">
          <a:xfrm>
            <a:off x="7740352" y="5373216"/>
            <a:ext cx="1287016" cy="1287017"/>
          </a:xfrm>
          <a:prstGeom prst="rect">
            <a:avLst/>
          </a:prstGeom>
          <a:noFill/>
        </p:spPr>
      </p:pic>
      <p:pic>
        <p:nvPicPr>
          <p:cNvPr id="7178" name="Picture 10" descr="Сборщики мусора картинка смайлик"/>
          <p:cNvPicPr>
            <a:picLocks noChangeAspect="1" noChangeArrowheads="1"/>
          </p:cNvPicPr>
          <p:nvPr/>
        </p:nvPicPr>
        <p:blipFill>
          <a:blip r:embed="rId7" cstate="print"/>
          <a:srcRect/>
          <a:stretch>
            <a:fillRect/>
          </a:stretch>
        </p:blipFill>
        <p:spPr bwMode="auto">
          <a:xfrm>
            <a:off x="7308304" y="3789040"/>
            <a:ext cx="1512168" cy="14825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037"/>
          </a:xfrm>
        </p:spPr>
        <p:txBody>
          <a:bodyPr rtlCol="0">
            <a:normAutofit fontScale="90000"/>
          </a:bodyPr>
          <a:lstStyle/>
          <a:p>
            <a:pPr eaLnBrk="1" fontAlgn="auto" hangingPunct="1">
              <a:spcAft>
                <a:spcPts val="0"/>
              </a:spcAft>
              <a:defRPr/>
            </a:pPr>
            <a:endParaRPr lang="ru-RU" dirty="0"/>
          </a:p>
        </p:txBody>
      </p:sp>
      <p:pic>
        <p:nvPicPr>
          <p:cNvPr id="11267" name="Содержимое 3" descr="2186202.jpg"/>
          <p:cNvPicPr>
            <a:picLocks noGrp="1" noChangeAspect="1"/>
          </p:cNvPicPr>
          <p:nvPr>
            <p:ph idx="1"/>
          </p:nvPr>
        </p:nvPicPr>
        <p:blipFill>
          <a:blip r:embed="rId2" cstate="print"/>
          <a:srcRect/>
          <a:stretch>
            <a:fillRect/>
          </a:stretch>
        </p:blipFill>
        <p:spPr>
          <a:xfrm>
            <a:off x="251520" y="0"/>
            <a:ext cx="6804025" cy="6715125"/>
          </a:xfrm>
        </p:spPr>
      </p:pic>
      <p:sp>
        <p:nvSpPr>
          <p:cNvPr id="4" name="TextBox 3"/>
          <p:cNvSpPr txBox="1"/>
          <p:nvPr/>
        </p:nvSpPr>
        <p:spPr>
          <a:xfrm>
            <a:off x="6948264" y="1772816"/>
            <a:ext cx="1512168" cy="3508653"/>
          </a:xfrm>
          <a:prstGeom prst="rect">
            <a:avLst/>
          </a:prstGeom>
          <a:noFill/>
        </p:spPr>
        <p:txBody>
          <a:bodyPr wrap="square" rtlCol="0">
            <a:spAutoFit/>
          </a:bodyPr>
          <a:lstStyle/>
          <a:p>
            <a:r>
              <a:rPr lang="ru-RU" b="1" dirty="0" smtClean="0">
                <a:solidFill>
                  <a:srgbClr val="FF0000"/>
                </a:solidFill>
              </a:rPr>
              <a:t>Ошибки талантов или талант ошибаться выборе будущей профессии</a:t>
            </a:r>
            <a:r>
              <a:rPr lang="ru-RU" sz="9600" b="1" dirty="0" smtClean="0">
                <a:solidFill>
                  <a:srgbClr val="FF0000"/>
                </a:solidFill>
              </a:rPr>
              <a:t>?</a:t>
            </a:r>
            <a:endParaRPr lang="ru-RU" sz="96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7920880" cy="5355312"/>
          </a:xfrm>
          <a:prstGeom prst="rect">
            <a:avLst/>
          </a:prstGeom>
          <a:solidFill>
            <a:schemeClr val="bg1"/>
          </a:solidFill>
        </p:spPr>
        <p:txBody>
          <a:bodyPr wrap="square" rtlCol="0">
            <a:spAutoFit/>
          </a:bodyPr>
          <a:lstStyle/>
          <a:p>
            <a:r>
              <a:rPr lang="ru-RU" b="1" dirty="0" smtClean="0"/>
              <a:t>	</a:t>
            </a:r>
            <a:r>
              <a:rPr lang="ru-RU" b="1" dirty="0" smtClean="0">
                <a:solidFill>
                  <a:srgbClr val="FF0000"/>
                </a:solidFill>
              </a:rPr>
              <a:t>Родители, </a:t>
            </a:r>
            <a:r>
              <a:rPr lang="ru-RU" b="1" dirty="0">
                <a:solidFill>
                  <a:srgbClr val="FF0000"/>
                </a:solidFill>
              </a:rPr>
              <a:t>помните</a:t>
            </a:r>
            <a:r>
              <a:rPr lang="ru-RU" b="1" dirty="0"/>
              <a:t>, что какой бы жестокой не становилась жизнь, нельзя относиться к выбору профессии,  как к работе сапера, лишая ребенка права на ошибку.  Конечно, этот совет особенно хорош, если ваше чадо начинает задумываться об этом задолго до необходимости принимать решения. Но задача взрослых научить ребенка принимать решения в этой сфере, ведь современная жизнь так стремительна, что выбирать профессию и образование придется не раз.</a:t>
            </a:r>
          </a:p>
          <a:p>
            <a:r>
              <a:rPr lang="ru-RU" b="1" dirty="0" smtClean="0"/>
              <a:t>	</a:t>
            </a:r>
            <a:r>
              <a:rPr lang="ru-RU" b="1" dirty="0" smtClean="0">
                <a:solidFill>
                  <a:srgbClr val="FF0000"/>
                </a:solidFill>
              </a:rPr>
              <a:t>Задача </a:t>
            </a:r>
            <a:r>
              <a:rPr lang="ru-RU" b="1" dirty="0">
                <a:solidFill>
                  <a:srgbClr val="FF0000"/>
                </a:solidFill>
              </a:rPr>
              <a:t>взрослого </a:t>
            </a:r>
            <a:r>
              <a:rPr lang="ru-RU" b="1" dirty="0"/>
              <a:t>– помочь подростку взрослеть рядом с ним, быть нужным своему ребенку, а это значит, быть всегда настроенным «на его волну», не уходить от трудных вопросов, чутко улавливая малейшие, но такие важные перепады его эмоций. </a:t>
            </a:r>
            <a:endParaRPr lang="ru-RU" b="1" dirty="0" smtClean="0"/>
          </a:p>
          <a:p>
            <a:r>
              <a:rPr lang="ru-RU" b="1" dirty="0"/>
              <a:t>	</a:t>
            </a:r>
            <a:r>
              <a:rPr lang="ru-RU" b="1" dirty="0" smtClean="0">
                <a:solidFill>
                  <a:srgbClr val="FF0000"/>
                </a:solidFill>
              </a:rPr>
              <a:t>И </a:t>
            </a:r>
            <a:r>
              <a:rPr lang="ru-RU" b="1" dirty="0">
                <a:solidFill>
                  <a:srgbClr val="FF0000"/>
                </a:solidFill>
              </a:rPr>
              <a:t>взрослым, и детям нужно всегда помнить</a:t>
            </a:r>
            <a:r>
              <a:rPr lang="ru-RU" b="1" dirty="0"/>
              <a:t>, что человек «состоит» из души, тела и дела, которое его кормит, одевает, согревает. Выбирает он не профессию в чистом виде, а нечто большее – приемлемые условия и безопасность труда, его доход, среду и «климат» общения, т.е. уровень и образ жизни.</a:t>
            </a:r>
          </a:p>
          <a:p>
            <a:endParaRPr lang="ru-RU"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r>
              <a:rPr lang="ru-RU" b="1" dirty="0" smtClean="0">
                <a:solidFill>
                  <a:srgbClr val="FF0000"/>
                </a:solidFill>
                <a:latin typeface="Arial" pitchFamily="34" charset="0"/>
                <a:cs typeface="Arial" pitchFamily="34" charset="0"/>
              </a:rPr>
              <a:t>источники</a:t>
            </a:r>
            <a:endParaRPr lang="ru-RU" b="1"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611560" y="1628800"/>
            <a:ext cx="7848872" cy="4497363"/>
          </a:xfrm>
        </p:spPr>
        <p:txBody>
          <a:bodyPr/>
          <a:lstStyle/>
          <a:p>
            <a:pPr marL="514350" indent="-514350">
              <a:buClr>
                <a:srgbClr val="FF0000"/>
              </a:buClr>
              <a:buFont typeface="+mj-lt"/>
              <a:buAutoNum type="arabicPeriod"/>
            </a:pPr>
            <a:r>
              <a:rPr lang="ru-RU" sz="1600" b="1" dirty="0" smtClean="0">
                <a:latin typeface="Arial" pitchFamily="34" charset="0"/>
                <a:cs typeface="Arial" pitchFamily="34" charset="0"/>
              </a:rPr>
              <a:t>Родионова Д.</a:t>
            </a:r>
            <a:r>
              <a:rPr lang="ru-RU" sz="1600" dirty="0" smtClean="0">
                <a:latin typeface="Arial" pitchFamily="34" charset="0"/>
                <a:cs typeface="Arial" pitchFamily="34" charset="0"/>
              </a:rPr>
              <a:t> ВЫБОР ПРОФЕССИИ: субъективные и объективные факторы</a:t>
            </a:r>
            <a:r>
              <a:rPr lang="ru-RU" sz="1600" dirty="0" smtClean="0">
                <a:latin typeface="Arial" pitchFamily="34" charset="0"/>
                <a:cs typeface="Arial" pitchFamily="34" charset="0"/>
              </a:rPr>
              <a:t>. </a:t>
            </a:r>
            <a:r>
              <a:rPr lang="en-US" sz="1600" b="1" dirty="0" smtClean="0">
                <a:solidFill>
                  <a:srgbClr val="0000FF"/>
                </a:solidFill>
                <a:latin typeface="Arial" pitchFamily="34" charset="0"/>
                <a:cs typeface="Arial" pitchFamily="34" charset="0"/>
                <a:hlinkClick r:id="rId2"/>
              </a:rPr>
              <a:t>https://intolimp.org/publication/?</a:t>
            </a:r>
            <a:r>
              <a:rPr lang="en-US" sz="1600" b="1" dirty="0" smtClean="0">
                <a:solidFill>
                  <a:srgbClr val="0000FF"/>
                </a:solidFill>
                <a:latin typeface="Arial" pitchFamily="34" charset="0"/>
                <a:cs typeface="Arial" pitchFamily="34" charset="0"/>
                <a:hlinkClick r:id="rId2"/>
              </a:rPr>
              <a:t>act=addintolimpfile&amp;my=1</a:t>
            </a:r>
            <a:r>
              <a:rPr lang="ru-RU" sz="1600" b="1" dirty="0" smtClean="0">
                <a:solidFill>
                  <a:srgbClr val="0000FF"/>
                </a:solidFill>
                <a:latin typeface="Arial" pitchFamily="34" charset="0"/>
                <a:cs typeface="Arial" pitchFamily="34" charset="0"/>
              </a:rPr>
              <a:t> </a:t>
            </a:r>
            <a:endParaRPr lang="ru-RU" sz="1600" b="1" u="sng" dirty="0" smtClean="0">
              <a:latin typeface="Arial" pitchFamily="34" charset="0"/>
              <a:cs typeface="Arial" pitchFamily="34" charset="0"/>
            </a:endParaRPr>
          </a:p>
          <a:p>
            <a:pPr marL="514350" indent="-514350">
              <a:buClr>
                <a:srgbClr val="FF0000"/>
              </a:buClr>
              <a:buFont typeface="+mj-lt"/>
              <a:buAutoNum type="arabicPeriod"/>
            </a:pPr>
            <a:r>
              <a:rPr lang="ru-RU" sz="1600" b="1" dirty="0" err="1" smtClean="0">
                <a:latin typeface="Arial" pitchFamily="34" charset="0"/>
                <a:cs typeface="Arial" pitchFamily="34" charset="0"/>
              </a:rPr>
              <a:t>Субина</a:t>
            </a:r>
            <a:r>
              <a:rPr lang="ru-RU" sz="1600" b="1" dirty="0" smtClean="0">
                <a:latin typeface="Arial" pitchFamily="34" charset="0"/>
                <a:cs typeface="Arial" pitchFamily="34" charset="0"/>
              </a:rPr>
              <a:t> Е.Н., учитель биологии и географии. Презентация «</a:t>
            </a:r>
            <a:r>
              <a:rPr lang="ru-RU" sz="1600" dirty="0" smtClean="0">
                <a:latin typeface="Arial" pitchFamily="34" charset="0"/>
                <a:cs typeface="Arial" pitchFamily="34" charset="0"/>
              </a:rPr>
              <a:t>Родительское собрание «Роль семьи в определении жизненного пути школьников». </a:t>
            </a:r>
            <a:r>
              <a:rPr lang="en-US" sz="1600" dirty="0" smtClean="0">
                <a:latin typeface="Arial" pitchFamily="34" charset="0"/>
                <a:cs typeface="Arial" pitchFamily="34" charset="0"/>
                <a:hlinkClick r:id="rId3"/>
              </a:rPr>
              <a:t>http://festival.1september.ru/articles/619379/</a:t>
            </a:r>
            <a:r>
              <a:rPr lang="ru-RU" sz="1600" dirty="0" smtClean="0">
                <a:latin typeface="Arial" pitchFamily="34" charset="0"/>
                <a:cs typeface="Arial" pitchFamily="34" charset="0"/>
              </a:rPr>
              <a:t> </a:t>
            </a:r>
            <a:endParaRPr lang="ru-RU" sz="1600" dirty="0" smtClean="0">
              <a:latin typeface="Arial" pitchFamily="34" charset="0"/>
              <a:cs typeface="Arial" pitchFamily="34" charset="0"/>
            </a:endParaRPr>
          </a:p>
          <a:p>
            <a:pPr marL="514350" indent="-514350">
              <a:buClr>
                <a:srgbClr val="FF0000"/>
              </a:buClr>
              <a:buFont typeface="+mj-lt"/>
              <a:buAutoNum type="arabicPeriod"/>
            </a:pPr>
            <a:r>
              <a:rPr lang="ru-RU" sz="1600" b="1" dirty="0" err="1" smtClean="0">
                <a:latin typeface="Arial" pitchFamily="34" charset="0"/>
                <a:cs typeface="Arial" pitchFamily="34" charset="0"/>
              </a:rPr>
              <a:t>Субина</a:t>
            </a:r>
            <a:r>
              <a:rPr lang="ru-RU" sz="1600" b="1" dirty="0" smtClean="0">
                <a:latin typeface="Arial" pitchFamily="34" charset="0"/>
                <a:cs typeface="Arial" pitchFamily="34" charset="0"/>
              </a:rPr>
              <a:t> Е.Н., учитель биологии и географии. </a:t>
            </a:r>
            <a:r>
              <a:rPr lang="ru-RU" sz="1600" dirty="0" smtClean="0">
                <a:latin typeface="Arial" pitchFamily="34" charset="0"/>
                <a:cs typeface="Arial" pitchFamily="34" charset="0"/>
              </a:rPr>
              <a:t>Родительское собрание </a:t>
            </a:r>
            <a:r>
              <a:rPr lang="ru-RU" sz="1600" dirty="0" smtClean="0">
                <a:latin typeface="Arial" pitchFamily="34" charset="0"/>
                <a:cs typeface="Arial" pitchFamily="34" charset="0"/>
              </a:rPr>
              <a:t>«Роль </a:t>
            </a:r>
            <a:r>
              <a:rPr lang="ru-RU" sz="1600" dirty="0" smtClean="0">
                <a:latin typeface="Arial" pitchFamily="34" charset="0"/>
                <a:cs typeface="Arial" pitchFamily="34" charset="0"/>
              </a:rPr>
              <a:t>семьи в определении жизненного пути </a:t>
            </a:r>
            <a:r>
              <a:rPr lang="ru-RU" sz="1600" dirty="0" smtClean="0">
                <a:latin typeface="Arial" pitchFamily="34" charset="0"/>
                <a:cs typeface="Arial" pitchFamily="34" charset="0"/>
              </a:rPr>
              <a:t>школьников».</a:t>
            </a:r>
            <a:r>
              <a:rPr lang="ru-RU" sz="1600" dirty="0" smtClean="0">
                <a:latin typeface="Arial" pitchFamily="34" charset="0"/>
                <a:cs typeface="Arial" pitchFamily="34" charset="0"/>
                <a:hlinkClick r:id="rId4"/>
              </a:rPr>
              <a:t> </a:t>
            </a:r>
            <a:r>
              <a:rPr lang="ru-RU" sz="1600" dirty="0" err="1" smtClean="0">
                <a:latin typeface="Arial" pitchFamily="34" charset="0"/>
                <a:cs typeface="Arial" pitchFamily="34" charset="0"/>
                <a:hlinkClick r:id="rId4"/>
              </a:rPr>
              <a:t>Субина</a:t>
            </a:r>
            <a:r>
              <a:rPr lang="ru-RU" sz="1600" dirty="0" smtClean="0">
                <a:latin typeface="Arial" pitchFamily="34" charset="0"/>
                <a:cs typeface="Arial" pitchFamily="34" charset="0"/>
                <a:hlinkClick r:id="rId4"/>
              </a:rPr>
              <a:t> Елена </a:t>
            </a:r>
            <a:r>
              <a:rPr lang="ru-RU" sz="1600" dirty="0" smtClean="0">
                <a:latin typeface="Arial" pitchFamily="34" charset="0"/>
                <a:cs typeface="Arial" pitchFamily="34" charset="0"/>
                <a:hlinkClick r:id="rId4"/>
              </a:rPr>
              <a:t>Николаевна</a:t>
            </a:r>
            <a:r>
              <a:rPr lang="ru-RU" sz="1600" dirty="0" smtClean="0">
                <a:latin typeface="Arial" pitchFamily="34" charset="0"/>
                <a:cs typeface="Arial" pitchFamily="34" charset="0"/>
              </a:rPr>
              <a:t>  .</a:t>
            </a:r>
          </a:p>
          <a:p>
            <a:pPr marL="514350" indent="-514350">
              <a:buClr>
                <a:srgbClr val="FF0000"/>
              </a:buClr>
              <a:buFont typeface="+mj-lt"/>
              <a:buAutoNum type="arabicPeriod"/>
            </a:pPr>
            <a:r>
              <a:rPr lang="ru-RU" sz="1600" b="1" dirty="0" smtClean="0">
                <a:latin typeface="Arial" pitchFamily="34" charset="0"/>
                <a:cs typeface="Arial" pitchFamily="34" charset="0"/>
              </a:rPr>
              <a:t>Телепнев Н. </a:t>
            </a:r>
            <a:r>
              <a:rPr lang="ru-RU" sz="1600" dirty="0" smtClean="0">
                <a:latin typeface="Arial" pitchFamily="34" charset="0"/>
                <a:cs typeface="Arial" pitchFamily="34" charset="0"/>
              </a:rPr>
              <a:t>Родительское собрание на тему: «Роль семьи на этапе самоопределения старшего школьника».</a:t>
            </a:r>
            <a:r>
              <a:rPr lang="ru-RU" sz="1600" dirty="0" smtClean="0">
                <a:solidFill>
                  <a:schemeClr val="accent1">
                    <a:tint val="83000"/>
                    <a:satMod val="150000"/>
                  </a:schemeClr>
                </a:solidFill>
                <a:latin typeface="Arial" pitchFamily="34" charset="0"/>
                <a:cs typeface="Arial" pitchFamily="34" charset="0"/>
              </a:rPr>
              <a:t> </a:t>
            </a:r>
            <a:r>
              <a:rPr lang="en-US" sz="1600" dirty="0" smtClean="0">
                <a:latin typeface="Arial" pitchFamily="34" charset="0"/>
                <a:cs typeface="Arial" pitchFamily="34" charset="0"/>
                <a:hlinkClick r:id="rId5"/>
              </a:rPr>
              <a:t>http://www.myshared.ru/</a:t>
            </a:r>
            <a:r>
              <a:rPr lang="ru-RU" sz="1600" dirty="0" smtClean="0">
                <a:latin typeface="Arial" pitchFamily="34" charset="0"/>
                <a:cs typeface="Arial" pitchFamily="34" charset="0"/>
              </a:rPr>
              <a:t> </a:t>
            </a:r>
            <a:endParaRPr lang="ru-RU" sz="1600" dirty="0" smtClean="0">
              <a:latin typeface="Arial" pitchFamily="34" charset="0"/>
              <a:cs typeface="Arial" pitchFamily="34" charset="0"/>
            </a:endParaRPr>
          </a:p>
          <a:p>
            <a:pPr marL="514350" indent="-514350">
              <a:buClr>
                <a:srgbClr val="FF0000"/>
              </a:buClr>
              <a:buFont typeface="+mj-lt"/>
              <a:buAutoNum type="arabicPeriod"/>
            </a:pPr>
            <a:r>
              <a:rPr lang="ru-RU" sz="1600" b="1" dirty="0" err="1" smtClean="0">
                <a:latin typeface="Arial" pitchFamily="34" charset="0"/>
                <a:cs typeface="Arial" pitchFamily="34" charset="0"/>
              </a:rPr>
              <a:t>Тухалов</a:t>
            </a:r>
            <a:r>
              <a:rPr lang="ru-RU" sz="1600" b="1" dirty="0" smtClean="0">
                <a:latin typeface="Arial" pitchFamily="34" charset="0"/>
                <a:cs typeface="Arial" pitchFamily="34" charset="0"/>
              </a:rPr>
              <a:t> </a:t>
            </a:r>
            <a:r>
              <a:rPr lang="ru-RU" sz="1600" b="1" dirty="0" smtClean="0">
                <a:latin typeface="Arial" pitchFamily="34" charset="0"/>
                <a:cs typeface="Arial" pitchFamily="34" charset="0"/>
              </a:rPr>
              <a:t>А.П., </a:t>
            </a:r>
            <a:r>
              <a:rPr lang="ru-RU" sz="1600" dirty="0" smtClean="0">
                <a:latin typeface="Arial" pitchFamily="34" charset="0"/>
                <a:cs typeface="Arial" pitchFamily="34" charset="0"/>
              </a:rPr>
              <a:t>учитель истории, </a:t>
            </a:r>
            <a:r>
              <a:rPr lang="ru-RU" sz="1600" dirty="0" smtClean="0">
                <a:latin typeface="Arial" pitchFamily="34" charset="0"/>
                <a:cs typeface="Arial" pitchFamily="34" charset="0"/>
              </a:rPr>
              <a:t>Бурятия. </a:t>
            </a:r>
            <a:r>
              <a:rPr lang="ru-RU" sz="1600" dirty="0" smtClean="0">
                <a:latin typeface="Arial" pitchFamily="34" charset="0"/>
                <a:cs typeface="Arial" pitchFamily="34" charset="0"/>
              </a:rPr>
              <a:t>Родительское собрание </a:t>
            </a:r>
            <a:r>
              <a:rPr lang="ru-RU" sz="1600" b="1" dirty="0" smtClean="0">
                <a:latin typeface="Arial" pitchFamily="34" charset="0"/>
                <a:cs typeface="Arial" pitchFamily="34" charset="0"/>
              </a:rPr>
              <a:t>. «Роль </a:t>
            </a:r>
            <a:r>
              <a:rPr lang="ru-RU" sz="1600" b="1" dirty="0" smtClean="0">
                <a:latin typeface="Arial" pitchFamily="34" charset="0"/>
                <a:cs typeface="Arial" pitchFamily="34" charset="0"/>
              </a:rPr>
              <a:t>семьи в профессиональном определении подростков</a:t>
            </a:r>
            <a:r>
              <a:rPr lang="ru-RU" sz="1600" b="1" dirty="0" smtClean="0">
                <a:latin typeface="Arial" pitchFamily="34" charset="0"/>
                <a:cs typeface="Arial" pitchFamily="34" charset="0"/>
              </a:rPr>
              <a:t>». </a:t>
            </a:r>
            <a:r>
              <a:rPr lang="ru-RU" sz="1600" b="1" u="sng" dirty="0" smtClean="0">
                <a:latin typeface="Arial" pitchFamily="34" charset="0"/>
                <a:cs typeface="Arial" pitchFamily="34" charset="0"/>
                <a:hlinkClick r:id="rId6"/>
              </a:rPr>
              <a:t>http</a:t>
            </a:r>
            <a:r>
              <a:rPr lang="ru-RU" sz="1600" b="1" u="sng" dirty="0" smtClean="0">
                <a:latin typeface="Arial" pitchFamily="34" charset="0"/>
                <a:cs typeface="Arial" pitchFamily="34" charset="0"/>
                <a:hlinkClick r:id="rId6"/>
              </a:rPr>
              <a:t>://</a:t>
            </a:r>
            <a:r>
              <a:rPr lang="ru-RU" sz="1600" b="1" u="sng" dirty="0" smtClean="0">
                <a:latin typeface="Arial" pitchFamily="34" charset="0"/>
                <a:cs typeface="Arial" pitchFamily="34" charset="0"/>
                <a:hlinkClick r:id="rId6"/>
              </a:rPr>
              <a:t>nsportal.ru/tuhalov-aleksey-petrovich</a:t>
            </a:r>
            <a:r>
              <a:rPr lang="ru-RU" sz="1600" b="1" u="sng" dirty="0" smtClean="0">
                <a:latin typeface="Arial" pitchFamily="34" charset="0"/>
                <a:cs typeface="Arial" pitchFamily="34" charset="0"/>
              </a:rPr>
              <a:t> .</a:t>
            </a:r>
          </a:p>
          <a:p>
            <a:pPr marL="514350" indent="-514350">
              <a:buClr>
                <a:srgbClr val="FF0000"/>
              </a:buClr>
              <a:buFont typeface="+mj-lt"/>
              <a:buAutoNum type="arabicPeriod"/>
            </a:pPr>
            <a:r>
              <a:rPr lang="ru-RU" sz="1600" dirty="0" smtClean="0">
                <a:latin typeface="Arial" pitchFamily="34" charset="0"/>
                <a:cs typeface="Arial" pitchFamily="34" charset="0"/>
              </a:rPr>
              <a:t>.</a:t>
            </a:r>
            <a:endParaRPr lang="ru-RU" sz="1600" dirty="0" smtClean="0">
              <a:latin typeface="Arial" pitchFamily="34" charset="0"/>
              <a:cs typeface="Arial" pitchFamily="34" charset="0"/>
            </a:endParaRPr>
          </a:p>
          <a:p>
            <a:pPr marL="514350" indent="-514350">
              <a:buClr>
                <a:srgbClr val="FF0000"/>
              </a:buClr>
              <a:buFont typeface="+mj-lt"/>
              <a:buAutoNum type="arabicPeriod"/>
            </a:pPr>
            <a:r>
              <a:rPr lang="ru-RU" sz="1600" dirty="0" smtClean="0">
                <a:latin typeface="Arial" pitchFamily="34" charset="0"/>
                <a:cs typeface="Arial" pitchFamily="34" charset="0"/>
              </a:rPr>
              <a:t>.</a:t>
            </a:r>
          </a:p>
          <a:p>
            <a:pPr>
              <a:buNone/>
            </a:pPr>
            <a:endParaRPr lang="ru-RU" sz="1600" dirty="0" smtClean="0">
              <a:latin typeface="Arial" pitchFamily="34" charset="0"/>
              <a:cs typeface="Arial" pitchFamily="34" charset="0"/>
            </a:endParaRPr>
          </a:p>
          <a:p>
            <a:pPr>
              <a:buNone/>
            </a:pPr>
            <a:endParaRPr lang="ru-RU" sz="1600" dirty="0" smtClean="0">
              <a:latin typeface="Arial" pitchFamily="34" charset="0"/>
              <a:cs typeface="Arial" pitchFamily="34" charset="0"/>
            </a:endParaRPr>
          </a:p>
          <a:p>
            <a:pPr marL="514350" indent="-514350">
              <a:buClr>
                <a:srgbClr val="FF0000"/>
              </a:buClr>
              <a:buFont typeface="+mj-lt"/>
              <a:buAutoNum type="arabicPeriod"/>
            </a:pPr>
            <a:endParaRPr lang="ru-RU" sz="1600" b="1"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763688" y="5229200"/>
            <a:ext cx="6624736" cy="1015663"/>
          </a:xfrm>
          <a:prstGeom prst="rect">
            <a:avLst/>
          </a:prstGeom>
          <a:noFill/>
          <a:ln w="9525">
            <a:noFill/>
            <a:miter lim="800000"/>
            <a:headEnd/>
            <a:tailEnd/>
          </a:ln>
          <a:effectLst/>
        </p:spPr>
        <p:txBody>
          <a:bodyPr wrap="square">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ru-RU" sz="1000" dirty="0" smtClean="0">
                <a:latin typeface="Arial" pitchFamily="34" charset="0"/>
                <a:cs typeface="Arial" pitchFamily="34" charset="0"/>
              </a:rPr>
              <a:t>Интернет-ресурсы:</a:t>
            </a:r>
          </a:p>
          <a:p>
            <a:pPr fontAlgn="auto">
              <a:spcBef>
                <a:spcPts val="0"/>
              </a:spcBef>
              <a:spcAft>
                <a:spcPts val="0"/>
              </a:spcAft>
              <a:defRPr/>
            </a:pPr>
            <a:r>
              <a:rPr lang="en-US" sz="1000" dirty="0" smtClean="0">
                <a:latin typeface="Arial" pitchFamily="34" charset="0"/>
                <a:cs typeface="Arial" pitchFamily="34" charset="0"/>
                <a:hlinkClick r:id="rId2"/>
              </a:rPr>
              <a:t>http</a:t>
            </a:r>
            <a:r>
              <a:rPr lang="en-US" sz="1000" dirty="0" smtClean="0">
                <a:latin typeface="Arial" pitchFamily="34" charset="0"/>
                <a:cs typeface="Arial" pitchFamily="34" charset="0"/>
                <a:hlinkClick r:id="rId2"/>
              </a:rPr>
              <a:t>://karat773.ru/post1336962…</a:t>
            </a:r>
            <a:endParaRPr lang="ru-RU" sz="1000" dirty="0" smtClean="0">
              <a:latin typeface="Arial" pitchFamily="34" charset="0"/>
              <a:cs typeface="Arial" pitchFamily="34" charset="0"/>
            </a:endParaRPr>
          </a:p>
          <a:p>
            <a:pPr fontAlgn="auto">
              <a:spcBef>
                <a:spcPts val="0"/>
              </a:spcBef>
              <a:spcAft>
                <a:spcPts val="0"/>
              </a:spcAft>
              <a:defRPr/>
            </a:pPr>
            <a:r>
              <a:rPr lang="en-US" sz="1000" dirty="0" smtClean="0">
                <a:latin typeface="Arial" pitchFamily="34" charset="0"/>
                <a:cs typeface="Arial" pitchFamily="34" charset="0"/>
                <a:hlinkClick r:id="rId3"/>
              </a:rPr>
              <a:t>http://viva-scarlett.ru/post241984614/</a:t>
            </a:r>
            <a:endParaRPr lang="ru-RU" sz="1000" dirty="0" smtClean="0">
              <a:latin typeface="Arial" pitchFamily="34" charset="0"/>
              <a:cs typeface="Arial" pitchFamily="34" charset="0"/>
            </a:endParaRPr>
          </a:p>
          <a:p>
            <a:pPr fontAlgn="auto">
              <a:spcBef>
                <a:spcPts val="0"/>
              </a:spcBef>
              <a:spcAft>
                <a:spcPts val="0"/>
              </a:spcAft>
              <a:defRPr/>
            </a:pPr>
            <a:r>
              <a:rPr lang="ru-RU" sz="1000" dirty="0" smtClean="0">
                <a:latin typeface="Arial" pitchFamily="34" charset="0"/>
                <a:cs typeface="Arial" pitchFamily="34" charset="0"/>
              </a:rPr>
              <a:t>Вы </a:t>
            </a:r>
            <a:r>
              <a:rPr lang="ru-RU" sz="1000" dirty="0">
                <a:latin typeface="Arial" pitchFamily="34" charset="0"/>
                <a:cs typeface="Arial" pitchFamily="34" charset="0"/>
              </a:rPr>
              <a:t>можете использовать данное </a:t>
            </a:r>
            <a:r>
              <a:rPr lang="ru-RU" sz="1000" dirty="0" smtClean="0">
                <a:latin typeface="Arial" pitchFamily="34" charset="0"/>
                <a:cs typeface="Arial" pitchFamily="34" charset="0"/>
              </a:rPr>
              <a:t>оформление для </a:t>
            </a:r>
            <a:r>
              <a:rPr lang="ru-RU" sz="1000" dirty="0">
                <a:latin typeface="Arial" pitchFamily="34" charset="0"/>
                <a:cs typeface="Arial" pitchFamily="34" charset="0"/>
              </a:rPr>
              <a:t>создания своих презентаций</a:t>
            </a:r>
            <a:r>
              <a:rPr lang="ru-RU" sz="1000" dirty="0" smtClean="0">
                <a:latin typeface="Arial" pitchFamily="34" charset="0"/>
                <a:cs typeface="Arial" pitchFamily="34" charset="0"/>
              </a:rPr>
              <a:t>, но </a:t>
            </a:r>
            <a:r>
              <a:rPr lang="ru-RU" sz="1000" dirty="0">
                <a:latin typeface="Arial" pitchFamily="34" charset="0"/>
                <a:cs typeface="Arial" pitchFamily="34" charset="0"/>
              </a:rPr>
              <a:t>в своей презентации вы должны указать </a:t>
            </a:r>
            <a:r>
              <a:rPr lang="ru-RU" sz="1000" dirty="0" smtClean="0">
                <a:latin typeface="Arial" pitchFamily="34" charset="0"/>
                <a:cs typeface="Arial" pitchFamily="34" charset="0"/>
              </a:rPr>
              <a:t>источник </a:t>
            </a:r>
            <a:r>
              <a:rPr lang="ru-RU" sz="1000" dirty="0">
                <a:latin typeface="Arial" pitchFamily="34" charset="0"/>
                <a:cs typeface="Arial" pitchFamily="34" charset="0"/>
              </a:rPr>
              <a:t>шаблона</a:t>
            </a:r>
            <a:r>
              <a:rPr lang="ru-RU" sz="1000" dirty="0" smtClean="0">
                <a:latin typeface="Arial" pitchFamily="34" charset="0"/>
                <a:cs typeface="Arial" pitchFamily="34" charset="0"/>
              </a:rPr>
              <a:t>: © </a:t>
            </a:r>
            <a:r>
              <a:rPr lang="ru-RU" sz="1000" dirty="0" err="1">
                <a:solidFill>
                  <a:schemeClr val="accent6">
                    <a:lumMod val="50000"/>
                  </a:schemeClr>
                </a:solidFill>
                <a:latin typeface="Arial" pitchFamily="34" charset="0"/>
                <a:cs typeface="Arial" pitchFamily="34" charset="0"/>
              </a:rPr>
              <a:t>Шумарина</a:t>
            </a:r>
            <a:r>
              <a:rPr lang="ru-RU" sz="1000" dirty="0">
                <a:solidFill>
                  <a:schemeClr val="accent6">
                    <a:lumMod val="50000"/>
                  </a:schemeClr>
                </a:solidFill>
                <a:latin typeface="Arial" pitchFamily="34" charset="0"/>
                <a:cs typeface="Arial" pitchFamily="34" charset="0"/>
              </a:rPr>
              <a:t> Вера Алексеевна</a:t>
            </a:r>
            <a:r>
              <a:rPr lang="ru-RU" sz="1000" dirty="0" smtClean="0">
                <a:solidFill>
                  <a:schemeClr val="accent6">
                    <a:lumMod val="50000"/>
                  </a:schemeClr>
                </a:solidFill>
                <a:latin typeface="Arial" pitchFamily="34" charset="0"/>
                <a:cs typeface="Arial" pitchFamily="34" charset="0"/>
              </a:rPr>
              <a:t>, учитель </a:t>
            </a:r>
            <a:r>
              <a:rPr lang="ru-RU" sz="1000" dirty="0">
                <a:solidFill>
                  <a:schemeClr val="accent6">
                    <a:lumMod val="50000"/>
                  </a:schemeClr>
                </a:solidFill>
                <a:latin typeface="Arial" pitchFamily="34" charset="0"/>
                <a:cs typeface="Arial" pitchFamily="34" charset="0"/>
              </a:rPr>
              <a:t>ГКС(К)ОУ</a:t>
            </a:r>
            <a:r>
              <a:rPr lang="en-US" sz="1000" dirty="0">
                <a:solidFill>
                  <a:schemeClr val="accent6">
                    <a:lumMod val="50000"/>
                  </a:schemeClr>
                </a:solidFill>
                <a:latin typeface="Arial" pitchFamily="34" charset="0"/>
                <a:cs typeface="Arial" pitchFamily="34" charset="0"/>
              </a:rPr>
              <a:t> ’’</a:t>
            </a:r>
            <a:r>
              <a:rPr lang="ru-RU" sz="1000" dirty="0">
                <a:solidFill>
                  <a:schemeClr val="accent6">
                    <a:lumMod val="50000"/>
                  </a:schemeClr>
                </a:solidFill>
                <a:latin typeface="Arial" pitchFamily="34" charset="0"/>
                <a:cs typeface="Arial" pitchFamily="34" charset="0"/>
              </a:rPr>
              <a:t>С(К)ОШ №11 </a:t>
            </a:r>
            <a:r>
              <a:rPr lang="en-US" sz="1000" dirty="0">
                <a:solidFill>
                  <a:schemeClr val="accent6">
                    <a:lumMod val="50000"/>
                  </a:schemeClr>
                </a:solidFill>
                <a:latin typeface="Arial" pitchFamily="34" charset="0"/>
                <a:cs typeface="Arial" pitchFamily="34" charset="0"/>
              </a:rPr>
              <a:t>VIII</a:t>
            </a:r>
            <a:r>
              <a:rPr lang="ru-RU" sz="1000" dirty="0">
                <a:solidFill>
                  <a:schemeClr val="accent6">
                    <a:lumMod val="50000"/>
                  </a:schemeClr>
                </a:solidFill>
                <a:latin typeface="Arial" pitchFamily="34" charset="0"/>
                <a:cs typeface="Arial" pitchFamily="34" charset="0"/>
              </a:rPr>
              <a:t>вида. </a:t>
            </a:r>
            <a:r>
              <a:rPr lang="ru-RU" sz="1000" dirty="0" smtClean="0">
                <a:solidFill>
                  <a:schemeClr val="accent6">
                    <a:lumMod val="50000"/>
                  </a:schemeClr>
                </a:solidFill>
                <a:latin typeface="Arial" pitchFamily="34" charset="0"/>
                <a:cs typeface="Arial" pitchFamily="34" charset="0"/>
              </a:rPr>
              <a:t>г</a:t>
            </a:r>
            <a:r>
              <a:rPr lang="ru-RU" sz="1000" dirty="0">
                <a:solidFill>
                  <a:schemeClr val="accent6">
                    <a:lumMod val="50000"/>
                  </a:schemeClr>
                </a:solidFill>
                <a:latin typeface="Arial" pitchFamily="34" charset="0"/>
                <a:cs typeface="Arial" pitchFamily="34" charset="0"/>
              </a:rPr>
              <a:t>. Балашова</a:t>
            </a:r>
            <a:r>
              <a:rPr lang="en-US" sz="1000" dirty="0" smtClean="0">
                <a:solidFill>
                  <a:schemeClr val="accent6">
                    <a:lumMod val="50000"/>
                  </a:schemeClr>
                </a:solidFill>
                <a:latin typeface="Arial" pitchFamily="34" charset="0"/>
                <a:cs typeface="Arial" pitchFamily="34" charset="0"/>
              </a:rPr>
              <a:t>’’</a:t>
            </a:r>
            <a:r>
              <a:rPr lang="ru-RU" sz="1000" dirty="0" smtClean="0">
                <a:solidFill>
                  <a:schemeClr val="accent6">
                    <a:lumMod val="50000"/>
                  </a:schemeClr>
                </a:solidFill>
                <a:latin typeface="Arial" pitchFamily="34" charset="0"/>
                <a:cs typeface="Arial" pitchFamily="34" charset="0"/>
              </a:rPr>
              <a:t>. Сайт: </a:t>
            </a:r>
            <a:r>
              <a:rPr lang="en-US" sz="1000" i="1" dirty="0" smtClean="0">
                <a:solidFill>
                  <a:schemeClr val="accent6">
                    <a:lumMod val="50000"/>
                  </a:schemeClr>
                </a:solidFill>
                <a:latin typeface="Arial" pitchFamily="34" charset="0"/>
                <a:cs typeface="Arial" pitchFamily="34" charset="0"/>
                <a:hlinkClick r:id="rId4"/>
              </a:rPr>
              <a:t>http</a:t>
            </a:r>
            <a:r>
              <a:rPr lang="ru-RU" sz="1000" i="1" dirty="0">
                <a:solidFill>
                  <a:schemeClr val="accent6">
                    <a:lumMod val="50000"/>
                  </a:schemeClr>
                </a:solidFill>
                <a:latin typeface="Arial" pitchFamily="34" charset="0"/>
                <a:cs typeface="Arial" pitchFamily="34" charset="0"/>
                <a:hlinkClick r:id="rId4"/>
              </a:rPr>
              <a:t>://</a:t>
            </a:r>
            <a:r>
              <a:rPr lang="en-US" sz="1000" i="1" dirty="0" err="1">
                <a:solidFill>
                  <a:schemeClr val="accent6">
                    <a:lumMod val="50000"/>
                  </a:schemeClr>
                </a:solidFill>
                <a:latin typeface="Arial" pitchFamily="34" charset="0"/>
                <a:cs typeface="Arial" pitchFamily="34" charset="0"/>
                <a:hlinkClick r:id="rId4"/>
              </a:rPr>
              <a:t>pedsovet.su</a:t>
            </a:r>
            <a:r>
              <a:rPr lang="ru-RU" sz="1000" i="1" dirty="0" smtClean="0">
                <a:solidFill>
                  <a:schemeClr val="accent6">
                    <a:lumMod val="50000"/>
                  </a:schemeClr>
                </a:solidFill>
                <a:latin typeface="Arial" pitchFamily="34" charset="0"/>
                <a:cs typeface="Arial" pitchFamily="34" charset="0"/>
                <a:hlinkClick r:id="rId4"/>
              </a:rPr>
              <a:t>/</a:t>
            </a:r>
            <a:r>
              <a:rPr lang="ru-RU" sz="1000" i="1" dirty="0" smtClean="0">
                <a:solidFill>
                  <a:schemeClr val="accent6">
                    <a:lumMod val="50000"/>
                  </a:schemeClr>
                </a:solidFill>
                <a:latin typeface="Arial" pitchFamily="34" charset="0"/>
                <a:cs typeface="Arial" pitchFamily="34" charset="0"/>
              </a:rPr>
              <a:t>  </a:t>
            </a:r>
            <a:endParaRPr lang="ru-RU" sz="1000" dirty="0">
              <a:latin typeface="Arial" pitchFamily="34" charset="0"/>
              <a:cs typeface="Arial" pitchFamily="34" charset="0"/>
            </a:endParaRPr>
          </a:p>
        </p:txBody>
      </p:sp>
      <p:sp>
        <p:nvSpPr>
          <p:cNvPr id="7" name="TextBox 6"/>
          <p:cNvSpPr txBox="1"/>
          <p:nvPr/>
        </p:nvSpPr>
        <p:spPr>
          <a:xfrm>
            <a:off x="395536" y="836712"/>
            <a:ext cx="7920880" cy="3970318"/>
          </a:xfrm>
          <a:prstGeom prst="rect">
            <a:avLst/>
          </a:prstGeom>
          <a:noFill/>
        </p:spPr>
        <p:txBody>
          <a:bodyPr wrap="square" rtlCol="0">
            <a:spAutoFit/>
          </a:bodyPr>
          <a:lstStyle/>
          <a:p>
            <a:r>
              <a:rPr lang="ru-RU" sz="3600" b="1" dirty="0" smtClean="0">
                <a:solidFill>
                  <a:srgbClr val="FF0000"/>
                </a:solidFill>
                <a:latin typeface="Monotype Corsiva" pitchFamily="66" charset="0"/>
              </a:rPr>
              <a:t>Уважаемые родители!</a:t>
            </a:r>
            <a:endParaRPr lang="ru-RU" sz="3600" b="1" dirty="0" smtClean="0">
              <a:solidFill>
                <a:srgbClr val="0000FF"/>
              </a:solidFill>
              <a:latin typeface="Monotype Corsiva" pitchFamily="66" charset="0"/>
            </a:endParaRPr>
          </a:p>
          <a:p>
            <a:r>
              <a:rPr lang="ru-RU" sz="3600" b="1" dirty="0" smtClean="0">
                <a:solidFill>
                  <a:srgbClr val="0000FF"/>
                </a:solidFill>
                <a:latin typeface="Monotype Corsiva" pitchFamily="66" charset="0"/>
              </a:rPr>
              <a:t>Успехов и самых высоких результатов в грамотном и правильном совместном выборе профессии Вашего будущего выпускника-старшеклассника и родительского семейного Совета!</a:t>
            </a:r>
          </a:p>
          <a:p>
            <a:pPr algn="r"/>
            <a:r>
              <a:rPr lang="ru-RU" sz="3600" b="1" dirty="0" smtClean="0">
                <a:solidFill>
                  <a:srgbClr val="0000FF"/>
                </a:solidFill>
                <a:latin typeface="Monotype Corsiva" pitchFamily="66" charset="0"/>
              </a:rPr>
              <a:t>Ваш классный руководитель</a:t>
            </a:r>
            <a:endParaRPr lang="ru-RU" sz="3600" b="1" dirty="0">
              <a:solidFill>
                <a:srgbClr val="FF0000"/>
              </a:solidFill>
              <a:latin typeface="Monotype Corsiva" pitchFamily="66" charset="0"/>
            </a:endParaRPr>
          </a:p>
        </p:txBody>
      </p:sp>
      <p:pic>
        <p:nvPicPr>
          <p:cNvPr id="8" name="Picture 2" descr="8dd8979ddff0244930fe80da20b60aaa">
            <a:hlinkClick r:id="rId5"/>
          </p:cNvPr>
          <p:cNvPicPr>
            <a:picLocks noChangeAspect="1" noChangeArrowheads="1" noCrop="1"/>
          </p:cNvPicPr>
          <p:nvPr/>
        </p:nvPicPr>
        <p:blipFill>
          <a:blip r:embed="rId6" cstate="print"/>
          <a:srcRect/>
          <a:stretch>
            <a:fillRect/>
          </a:stretch>
        </p:blipFill>
        <p:spPr bwMode="auto">
          <a:xfrm>
            <a:off x="3131840" y="4725144"/>
            <a:ext cx="2542897" cy="5382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272808" cy="3970318"/>
          </a:xfrm>
          <a:prstGeom prst="rect">
            <a:avLst/>
          </a:prstGeom>
          <a:noFill/>
        </p:spPr>
        <p:txBody>
          <a:bodyPr wrap="square" rtlCol="0">
            <a:spAutoFit/>
          </a:bodyPr>
          <a:lstStyle/>
          <a:p>
            <a:r>
              <a:rPr lang="ru-RU" b="1" dirty="0"/>
              <a:t>В выборе профессии пересекаются </a:t>
            </a:r>
            <a:r>
              <a:rPr lang="ru-RU" b="1" dirty="0">
                <a:solidFill>
                  <a:srgbClr val="FF0000"/>
                </a:solidFill>
              </a:rPr>
              <a:t>три линии: </a:t>
            </a:r>
            <a:endParaRPr lang="ru-RU" b="1" dirty="0" smtClean="0">
              <a:solidFill>
                <a:srgbClr val="FF0000"/>
              </a:solidFill>
            </a:endParaRPr>
          </a:p>
          <a:p>
            <a:pPr>
              <a:buBlip>
                <a:blip r:embed="rId2"/>
              </a:buBlip>
            </a:pPr>
            <a:r>
              <a:rPr lang="ru-RU" b="1" dirty="0" smtClean="0">
                <a:solidFill>
                  <a:srgbClr val="0000FF"/>
                </a:solidFill>
              </a:rPr>
              <a:t>способности </a:t>
            </a:r>
            <a:r>
              <a:rPr lang="ru-RU" b="1" dirty="0">
                <a:solidFill>
                  <a:srgbClr val="0000FF"/>
                </a:solidFill>
              </a:rPr>
              <a:t>человека, </a:t>
            </a:r>
            <a:endParaRPr lang="ru-RU" b="1" dirty="0" smtClean="0">
              <a:solidFill>
                <a:srgbClr val="0000FF"/>
              </a:solidFill>
            </a:endParaRPr>
          </a:p>
          <a:p>
            <a:pPr>
              <a:buBlip>
                <a:blip r:embed="rId2"/>
              </a:buBlip>
            </a:pPr>
            <a:r>
              <a:rPr lang="ru-RU" b="1" dirty="0" smtClean="0">
                <a:solidFill>
                  <a:srgbClr val="0000FF"/>
                </a:solidFill>
              </a:rPr>
              <a:t>его </a:t>
            </a:r>
            <a:r>
              <a:rPr lang="ru-RU" b="1" dirty="0">
                <a:solidFill>
                  <a:srgbClr val="0000FF"/>
                </a:solidFill>
              </a:rPr>
              <a:t>намерения, </a:t>
            </a:r>
            <a:endParaRPr lang="ru-RU" b="1" dirty="0" smtClean="0">
              <a:solidFill>
                <a:srgbClr val="0000FF"/>
              </a:solidFill>
            </a:endParaRPr>
          </a:p>
          <a:p>
            <a:pPr>
              <a:buBlip>
                <a:blip r:embed="rId2"/>
              </a:buBlip>
            </a:pPr>
            <a:r>
              <a:rPr lang="ru-RU" b="1" dirty="0" smtClean="0">
                <a:solidFill>
                  <a:srgbClr val="0000FF"/>
                </a:solidFill>
              </a:rPr>
              <a:t>желания </a:t>
            </a:r>
            <a:r>
              <a:rPr lang="ru-RU" b="1" dirty="0">
                <a:solidFill>
                  <a:srgbClr val="0000FF"/>
                </a:solidFill>
              </a:rPr>
              <a:t>и спрос на профессию. </a:t>
            </a:r>
            <a:endParaRPr lang="ru-RU" b="1" dirty="0" smtClean="0">
              <a:solidFill>
                <a:srgbClr val="0000FF"/>
              </a:solidFill>
            </a:endParaRPr>
          </a:p>
          <a:p>
            <a:r>
              <a:rPr lang="ru-RU" b="1" dirty="0"/>
              <a:t>	</a:t>
            </a:r>
            <a:r>
              <a:rPr lang="ru-RU" b="1" dirty="0" smtClean="0"/>
              <a:t>Отсюда </a:t>
            </a:r>
            <a:r>
              <a:rPr lang="ru-RU" b="1" dirty="0"/>
              <a:t>и формула удачного выбора, способности и желания совпадают с потребностями рынка труда. Однако простота этой формулы – всего лишь внешний эффект. </a:t>
            </a:r>
            <a:endParaRPr lang="ru-RU" b="1" dirty="0" smtClean="0"/>
          </a:p>
          <a:p>
            <a:r>
              <a:rPr lang="ru-RU" b="1" dirty="0"/>
              <a:t>	</a:t>
            </a:r>
            <a:r>
              <a:rPr lang="ru-RU" b="1" dirty="0" smtClean="0"/>
              <a:t>Человек </a:t>
            </a:r>
            <a:r>
              <a:rPr lang="ru-RU" b="1" dirty="0"/>
              <a:t>меняется, обновляется рынок труда и образования – как успеть за всеми этими изменениями?  Фактор времени становится главным противником </a:t>
            </a:r>
            <a:r>
              <a:rPr lang="ru-RU" b="1" dirty="0" err="1"/>
              <a:t>профориентационной</a:t>
            </a:r>
            <a:r>
              <a:rPr lang="ru-RU" b="1" dirty="0"/>
              <a:t> работы. </a:t>
            </a:r>
            <a:endParaRPr lang="ru-RU" b="1" dirty="0" smtClean="0"/>
          </a:p>
          <a:p>
            <a:r>
              <a:rPr lang="ru-RU" b="1" dirty="0" smtClean="0"/>
              <a:t>Задача </a:t>
            </a:r>
            <a:r>
              <a:rPr lang="ru-RU" b="1" dirty="0"/>
              <a:t>взрослеющего человека сделать время своим союзником в выборе жизненного </a:t>
            </a:r>
            <a:r>
              <a:rPr lang="ru-RU" b="1" dirty="0" smtClean="0"/>
              <a:t>пути.</a:t>
            </a:r>
          </a:p>
          <a:p>
            <a:pPr algn="r"/>
            <a:r>
              <a:rPr lang="ru-RU" i="1" dirty="0" smtClean="0"/>
              <a:t>А. </a:t>
            </a:r>
            <a:r>
              <a:rPr lang="ru-RU" i="1" dirty="0" err="1" smtClean="0"/>
              <a:t>Грецов</a:t>
            </a:r>
            <a:r>
              <a:rPr lang="ru-RU" i="1" dirty="0" smtClean="0"/>
              <a:t>, практический психолог, Санкт-Петербург</a:t>
            </a:r>
            <a:endParaRPr lang="ru-RU"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b="1" dirty="0" smtClean="0">
                <a:solidFill>
                  <a:srgbClr val="0000FF"/>
                </a:solidFill>
              </a:rPr>
              <a:t>Выбор профессии </a:t>
            </a:r>
          </a:p>
        </p:txBody>
      </p:sp>
      <p:sp>
        <p:nvSpPr>
          <p:cNvPr id="5" name="Содержимое 4"/>
          <p:cNvSpPr>
            <a:spLocks noGrp="1"/>
          </p:cNvSpPr>
          <p:nvPr>
            <p:ph idx="1"/>
          </p:nvPr>
        </p:nvSpPr>
        <p:spPr>
          <a:xfrm>
            <a:off x="107504" y="1844824"/>
            <a:ext cx="4104456" cy="2365723"/>
          </a:xfrm>
        </p:spPr>
        <p:txBody>
          <a:bodyPr/>
          <a:lstStyle/>
          <a:p>
            <a:pPr eaLnBrk="1" hangingPunct="1"/>
            <a:r>
              <a:rPr lang="ru-RU" sz="1800" b="1" dirty="0" smtClean="0"/>
              <a:t>анализ своих способностей, интересов и имеющихся умений, подбор к ним профессии; </a:t>
            </a:r>
          </a:p>
          <a:p>
            <a:pPr eaLnBrk="1" hangingPunct="1"/>
            <a:r>
              <a:rPr lang="ru-RU" sz="1800" b="1" dirty="0" smtClean="0"/>
              <a:t>проба своих сил в различных делах, попытка понять для себя «чем мне нравится заниматься»?</a:t>
            </a:r>
          </a:p>
          <a:p>
            <a:endParaRPr lang="ru-RU" sz="1800" b="1" dirty="0"/>
          </a:p>
        </p:txBody>
      </p:sp>
      <p:sp>
        <p:nvSpPr>
          <p:cNvPr id="6" name="TextBox 5"/>
          <p:cNvSpPr txBox="1"/>
          <p:nvPr/>
        </p:nvSpPr>
        <p:spPr>
          <a:xfrm>
            <a:off x="395536" y="1196752"/>
            <a:ext cx="8208912" cy="646331"/>
          </a:xfrm>
          <a:prstGeom prst="rect">
            <a:avLst/>
          </a:prstGeom>
          <a:noFill/>
        </p:spPr>
        <p:txBody>
          <a:bodyPr wrap="square" rtlCol="0">
            <a:spAutoFit/>
          </a:bodyPr>
          <a:lstStyle/>
          <a:p>
            <a:r>
              <a:rPr lang="ru-RU" b="1" dirty="0" smtClean="0">
                <a:solidFill>
                  <a:srgbClr val="0000FF"/>
                </a:solidFill>
              </a:rPr>
              <a:t>- осознанный процесс подбора  трудовой деятельности, которой хотелось бы заниматься в дальнейшем.</a:t>
            </a:r>
          </a:p>
        </p:txBody>
      </p:sp>
      <p:pic>
        <p:nvPicPr>
          <p:cNvPr id="8" name="Picture 4" descr="855983536467"/>
          <p:cNvPicPr>
            <a:picLocks noChangeAspect="1" noChangeArrowheads="1"/>
          </p:cNvPicPr>
          <p:nvPr/>
        </p:nvPicPr>
        <p:blipFill>
          <a:blip r:embed="rId3" cstate="print"/>
          <a:srcRect/>
          <a:stretch>
            <a:fillRect/>
          </a:stretch>
        </p:blipFill>
        <p:spPr bwMode="auto">
          <a:xfrm>
            <a:off x="6948264" y="1709916"/>
            <a:ext cx="2016224" cy="2489473"/>
          </a:xfrm>
          <a:prstGeom prst="rect">
            <a:avLst/>
          </a:prstGeom>
          <a:noFill/>
          <a:ln w="9525">
            <a:noFill/>
            <a:miter lim="800000"/>
            <a:headEnd/>
            <a:tailEnd/>
          </a:ln>
        </p:spPr>
      </p:pic>
      <p:pic>
        <p:nvPicPr>
          <p:cNvPr id="9" name="Picture 7" descr="ingener21_01"/>
          <p:cNvPicPr>
            <a:picLocks noChangeAspect="1" noChangeArrowheads="1"/>
          </p:cNvPicPr>
          <p:nvPr/>
        </p:nvPicPr>
        <p:blipFill>
          <a:blip r:embed="rId4" cstate="print"/>
          <a:srcRect/>
          <a:stretch>
            <a:fillRect/>
          </a:stretch>
        </p:blipFill>
        <p:spPr>
          <a:xfrm>
            <a:off x="3959914" y="2132856"/>
            <a:ext cx="2915574" cy="1943391"/>
          </a:xfrm>
          <a:prstGeom prst="rect">
            <a:avLst/>
          </a:prstGeom>
          <a:noFill/>
        </p:spPr>
      </p:pic>
      <p:pic>
        <p:nvPicPr>
          <p:cNvPr id="10" name="Picture 10" descr="zavalk01"/>
          <p:cNvPicPr>
            <a:picLocks noChangeAspect="1" noChangeArrowheads="1"/>
          </p:cNvPicPr>
          <p:nvPr/>
        </p:nvPicPr>
        <p:blipFill>
          <a:blip r:embed="rId5" cstate="print"/>
          <a:srcRect/>
          <a:stretch>
            <a:fillRect/>
          </a:stretch>
        </p:blipFill>
        <p:spPr>
          <a:xfrm>
            <a:off x="107504" y="5373514"/>
            <a:ext cx="1728192" cy="1296144"/>
          </a:xfrm>
          <a:prstGeom prst="rect">
            <a:avLst/>
          </a:prstGeom>
          <a:noFill/>
        </p:spPr>
      </p:pic>
      <p:pic>
        <p:nvPicPr>
          <p:cNvPr id="11" name="Picture 13" descr="Учитель года "/>
          <p:cNvPicPr>
            <a:picLocks noChangeAspect="1" noChangeArrowheads="1"/>
          </p:cNvPicPr>
          <p:nvPr/>
        </p:nvPicPr>
        <p:blipFill>
          <a:blip r:embed="rId6" cstate="print"/>
          <a:srcRect/>
          <a:stretch>
            <a:fillRect/>
          </a:stretch>
        </p:blipFill>
        <p:spPr>
          <a:xfrm>
            <a:off x="6876256" y="5157192"/>
            <a:ext cx="1979712" cy="1484784"/>
          </a:xfrm>
          <a:prstGeom prst="rect">
            <a:avLst/>
          </a:prstGeom>
          <a:noFill/>
        </p:spPr>
      </p:pic>
      <p:sp>
        <p:nvSpPr>
          <p:cNvPr id="7" name="TextBox 6"/>
          <p:cNvSpPr txBox="1"/>
          <p:nvPr/>
        </p:nvSpPr>
        <p:spPr>
          <a:xfrm>
            <a:off x="1763688" y="4221088"/>
            <a:ext cx="6912768" cy="1754326"/>
          </a:xfrm>
          <a:prstGeom prst="rect">
            <a:avLst/>
          </a:prstGeom>
          <a:noFill/>
        </p:spPr>
        <p:txBody>
          <a:bodyPr wrap="square" rtlCol="0">
            <a:spAutoFit/>
          </a:bodyPr>
          <a:lstStyle/>
          <a:p>
            <a:r>
              <a:rPr lang="ru-RU" b="1" i="1" dirty="0" smtClean="0">
                <a:solidFill>
                  <a:srgbClr val="660066"/>
                </a:solidFill>
              </a:rPr>
              <a:t>В нашей стране </a:t>
            </a:r>
            <a:r>
              <a:rPr lang="ru-RU" b="1" i="1" dirty="0" smtClean="0">
                <a:solidFill>
                  <a:srgbClr val="FF0000"/>
                </a:solidFill>
              </a:rPr>
              <a:t>42% </a:t>
            </a:r>
            <a:r>
              <a:rPr lang="ru-RU" b="1" i="1" dirty="0" smtClean="0">
                <a:solidFill>
                  <a:srgbClr val="660066"/>
                </a:solidFill>
              </a:rPr>
              <a:t>людей меняют профессию уже </a:t>
            </a:r>
            <a:r>
              <a:rPr lang="ru-RU" b="1" i="1" dirty="0" smtClean="0">
                <a:solidFill>
                  <a:srgbClr val="FF0000"/>
                </a:solidFill>
              </a:rPr>
              <a:t>в течение первых двух лет </a:t>
            </a:r>
            <a:r>
              <a:rPr lang="ru-RU" b="1" i="1" dirty="0" smtClean="0">
                <a:solidFill>
                  <a:srgbClr val="660066"/>
                </a:solidFill>
              </a:rPr>
              <a:t>после окончания профессионального училища, колледжа или ВУЗа, а в целом </a:t>
            </a:r>
            <a:r>
              <a:rPr lang="ru-RU" b="1" i="1" dirty="0" smtClean="0">
                <a:solidFill>
                  <a:srgbClr val="FF0000"/>
                </a:solidFill>
              </a:rPr>
              <a:t>до 80% населения работают не по специальности</a:t>
            </a:r>
            <a:r>
              <a:rPr lang="ru-RU" b="1" i="1" dirty="0" smtClean="0">
                <a:solidFill>
                  <a:srgbClr val="660066"/>
                </a:solidFill>
              </a:rPr>
              <a:t>, указанной в дипломе о профессиональном образовании.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При выборе профессии необходимо учитывать  факторы:</a:t>
            </a:r>
          </a:p>
        </p:txBody>
      </p:sp>
      <p:pic>
        <p:nvPicPr>
          <p:cNvPr id="6" name="Picture 10" descr="j0300840"/>
          <p:cNvPicPr>
            <a:picLocks noChangeAspect="1" noChangeArrowheads="1"/>
          </p:cNvPicPr>
          <p:nvPr/>
        </p:nvPicPr>
        <p:blipFill>
          <a:blip r:embed="rId3" cstate="print"/>
          <a:srcRect/>
          <a:stretch>
            <a:fillRect/>
          </a:stretch>
        </p:blipFill>
        <p:spPr>
          <a:xfrm>
            <a:off x="1115616" y="548680"/>
            <a:ext cx="1152128" cy="832207"/>
          </a:xfrm>
          <a:prstGeom prst="rect">
            <a:avLst/>
          </a:prstGeom>
          <a:noFill/>
        </p:spPr>
      </p:pic>
      <p:pic>
        <p:nvPicPr>
          <p:cNvPr id="7" name="Picture 10" descr="j0300840"/>
          <p:cNvPicPr>
            <a:picLocks noChangeAspect="1" noChangeArrowheads="1"/>
          </p:cNvPicPr>
          <p:nvPr/>
        </p:nvPicPr>
        <p:blipFill>
          <a:blip r:embed="rId3" cstate="print"/>
          <a:srcRect/>
          <a:stretch>
            <a:fillRect/>
          </a:stretch>
        </p:blipFill>
        <p:spPr>
          <a:xfrm>
            <a:off x="6588224" y="548680"/>
            <a:ext cx="1152128" cy="832207"/>
          </a:xfrm>
          <a:prstGeom prst="rect">
            <a:avLst/>
          </a:prstGeom>
          <a:noFill/>
        </p:spPr>
      </p:pic>
      <p:sp>
        <p:nvSpPr>
          <p:cNvPr id="8" name="Rectangle 2"/>
          <p:cNvSpPr txBox="1">
            <a:spLocks noChangeArrowheads="1"/>
          </p:cNvSpPr>
          <p:nvPr/>
        </p:nvSpPr>
        <p:spPr bwMode="auto">
          <a:xfrm>
            <a:off x="0" y="1196752"/>
            <a:ext cx="284380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latin typeface="+mj-lt"/>
                <a:ea typeface="+mj-ea"/>
                <a:cs typeface="+mj-cs"/>
              </a:rPr>
              <a:t>Фактор ХОЧУ</a:t>
            </a:r>
          </a:p>
        </p:txBody>
      </p:sp>
      <p:sp>
        <p:nvSpPr>
          <p:cNvPr id="9" name="Rectangle 3"/>
          <p:cNvSpPr txBox="1">
            <a:spLocks noChangeArrowheads="1"/>
          </p:cNvSpPr>
          <p:nvPr/>
        </p:nvSpPr>
        <p:spPr bwMode="auto">
          <a:xfrm>
            <a:off x="179512" y="1981200"/>
            <a:ext cx="2520279" cy="332000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b="1" i="0" u="none" strike="noStrike" kern="0" cap="none" spc="0" normalizeH="0" baseline="0" noProof="0" dirty="0" smtClean="0">
                <a:ln>
                  <a:noFill/>
                </a:ln>
                <a:solidFill>
                  <a:schemeClr val="tx1"/>
                </a:solidFill>
                <a:effectLst/>
                <a:uLnTx/>
                <a:uFillTx/>
                <a:latin typeface="+mn-lt"/>
                <a:ea typeface="+mn-ea"/>
                <a:cs typeface="+mn-cs"/>
              </a:rPr>
              <a:t>интересы – желание что- либо узнать новое;</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b="1" i="0" u="none" strike="noStrike" kern="0" cap="none" spc="0" normalizeH="0" baseline="0" noProof="0" dirty="0" smtClean="0">
                <a:ln>
                  <a:noFill/>
                </a:ln>
                <a:solidFill>
                  <a:schemeClr val="tx1"/>
                </a:solidFill>
                <a:effectLst/>
                <a:uLnTx/>
                <a:uFillTx/>
                <a:latin typeface="+mn-lt"/>
                <a:ea typeface="+mn-ea"/>
                <a:cs typeface="+mn-cs"/>
              </a:rPr>
              <a:t>склонности – желание что-либо сделать;</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ru-RU" b="1" kern="0" dirty="0" smtClean="0">
                <a:latin typeface="+mn-lt"/>
                <a:cs typeface="+mn-cs"/>
              </a:rPr>
              <a:t>на первом плане: высокие доходы (сразу).</a:t>
            </a:r>
            <a:endParaRPr kumimoji="0" lang="ru-RU"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2"/>
          <p:cNvSpPr txBox="1">
            <a:spLocks noChangeArrowheads="1"/>
          </p:cNvSpPr>
          <p:nvPr/>
        </p:nvSpPr>
        <p:spPr bwMode="auto">
          <a:xfrm>
            <a:off x="2699792" y="1196752"/>
            <a:ext cx="3888432" cy="79208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latin typeface="+mj-lt"/>
                <a:ea typeface="+mj-ea"/>
                <a:cs typeface="+mj-cs"/>
              </a:rPr>
              <a:t>Фактор МОГУ</a:t>
            </a:r>
          </a:p>
        </p:txBody>
      </p:sp>
      <p:sp>
        <p:nvSpPr>
          <p:cNvPr id="11" name="Rectangle 2"/>
          <p:cNvSpPr txBox="1">
            <a:spLocks noChangeArrowheads="1"/>
          </p:cNvSpPr>
          <p:nvPr/>
        </p:nvSpPr>
        <p:spPr bwMode="auto">
          <a:xfrm>
            <a:off x="6516216" y="1196752"/>
            <a:ext cx="2627784"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latin typeface="+mj-lt"/>
                <a:ea typeface="+mj-ea"/>
                <a:cs typeface="+mj-cs"/>
              </a:rPr>
              <a:t>Фактор НАДО</a:t>
            </a:r>
          </a:p>
        </p:txBody>
      </p:sp>
      <p:sp>
        <p:nvSpPr>
          <p:cNvPr id="12" name="Rectangle 3"/>
          <p:cNvSpPr txBox="1">
            <a:spLocks noChangeArrowheads="1"/>
          </p:cNvSpPr>
          <p:nvPr/>
        </p:nvSpPr>
        <p:spPr bwMode="auto">
          <a:xfrm>
            <a:off x="6588224" y="1988840"/>
            <a:ext cx="2352303" cy="324036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потребности рынка труда в кадрах;</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ru-RU" sz="2000" b="1" kern="0" dirty="0" smtClean="0">
                <a:latin typeface="+mn-lt"/>
                <a:cs typeface="+mn-cs"/>
              </a:rPr>
              <a:t>низкая оценка способностей без практики, стажа</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Rectangle 3"/>
          <p:cNvSpPr txBox="1">
            <a:spLocks noChangeArrowheads="1"/>
          </p:cNvSpPr>
          <p:nvPr/>
        </p:nvSpPr>
        <p:spPr bwMode="auto">
          <a:xfrm>
            <a:off x="2699791" y="1988840"/>
            <a:ext cx="3888433" cy="460851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ru-RU" b="1" i="0" u="none" strike="noStrike" kern="0" cap="none" spc="0" normalizeH="0" baseline="0" noProof="0" dirty="0" smtClean="0">
                <a:ln>
                  <a:noFill/>
                </a:ln>
                <a:solidFill>
                  <a:schemeClr val="tx1"/>
                </a:solidFill>
                <a:effectLst/>
                <a:uLnTx/>
                <a:uFillTx/>
                <a:latin typeface="+mn-lt"/>
                <a:ea typeface="+mn-ea"/>
                <a:cs typeface="+mn-cs"/>
              </a:rPr>
              <a:t>Возможности личности:</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b="1" i="0" u="sng" strike="noStrike" kern="0" cap="none" spc="0" normalizeH="0" baseline="0" noProof="0" dirty="0" smtClean="0">
                <a:ln>
                  <a:noFill/>
                </a:ln>
                <a:solidFill>
                  <a:schemeClr val="tx1"/>
                </a:solidFill>
                <a:effectLst/>
                <a:uLnTx/>
                <a:uFillTx/>
                <a:latin typeface="+mn-lt"/>
                <a:ea typeface="+mn-ea"/>
                <a:cs typeface="+mn-cs"/>
              </a:rPr>
              <a:t>способности</a:t>
            </a:r>
            <a:r>
              <a:rPr kumimoji="0" lang="ru-RU" b="1" i="0" u="none" strike="noStrike" kern="0" cap="none" spc="0" normalizeH="0" baseline="0" noProof="0" dirty="0" smtClean="0">
                <a:ln>
                  <a:noFill/>
                </a:ln>
                <a:solidFill>
                  <a:schemeClr val="tx1"/>
                </a:solidFill>
                <a:effectLst/>
                <a:uLnTx/>
                <a:uFillTx/>
                <a:latin typeface="+mn-lt"/>
                <a:ea typeface="+mn-ea"/>
                <a:cs typeface="+mn-cs"/>
              </a:rPr>
              <a:t> – технические, организаторские, коммуникативные;</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b="1" i="0" u="sng" strike="noStrike" kern="0" cap="none" spc="0" normalizeH="0" baseline="0" noProof="0" dirty="0" smtClean="0">
                <a:ln>
                  <a:noFill/>
                </a:ln>
                <a:solidFill>
                  <a:schemeClr val="tx1"/>
                </a:solidFill>
                <a:effectLst/>
                <a:uLnTx/>
                <a:uFillTx/>
                <a:latin typeface="+mn-lt"/>
                <a:ea typeface="+mn-ea"/>
                <a:cs typeface="+mn-cs"/>
              </a:rPr>
              <a:t>уровень знаний </a:t>
            </a:r>
            <a:r>
              <a:rPr kumimoji="0" lang="ru-RU" b="1" i="0" u="none" strike="noStrike" kern="0" cap="none" spc="0" normalizeH="0" baseline="0" noProof="0" dirty="0" smtClean="0">
                <a:ln>
                  <a:noFill/>
                </a:ln>
                <a:solidFill>
                  <a:schemeClr val="tx1"/>
                </a:solidFill>
                <a:effectLst/>
                <a:uLnTx/>
                <a:uFillTx/>
                <a:latin typeface="+mn-lt"/>
                <a:ea typeface="+mn-ea"/>
                <a:cs typeface="+mn-cs"/>
              </a:rPr>
              <a:t>– умения по определенным предметам (тренер – физкультура, программист – математика);</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b="1" i="0" u="sng" strike="noStrike" kern="0" cap="none" spc="0" normalizeH="0" baseline="0" noProof="0" dirty="0" smtClean="0">
                <a:ln>
                  <a:noFill/>
                </a:ln>
                <a:solidFill>
                  <a:schemeClr val="tx1"/>
                </a:solidFill>
                <a:effectLst/>
                <a:uLnTx/>
                <a:uFillTx/>
                <a:latin typeface="+mn-lt"/>
                <a:ea typeface="+mn-ea"/>
                <a:cs typeface="+mn-cs"/>
              </a:rPr>
              <a:t>психологические особенности личности</a:t>
            </a:r>
            <a:r>
              <a:rPr kumimoji="0" lang="ru-RU" b="1" i="0" u="none" strike="noStrike" kern="0" cap="none" spc="0" normalizeH="0" baseline="0" noProof="0" dirty="0" smtClean="0">
                <a:ln>
                  <a:noFill/>
                </a:ln>
                <a:solidFill>
                  <a:schemeClr val="tx1"/>
                </a:solidFill>
                <a:effectLst/>
                <a:uLnTx/>
                <a:uFillTx/>
                <a:latin typeface="+mn-lt"/>
                <a:ea typeface="+mn-ea"/>
                <a:cs typeface="+mn-cs"/>
              </a:rPr>
              <a:t> – особенности темперамента, качества характера (продавец- общительный, переключение внимания, устойчивая нервная система);</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ru-RU" b="1" i="0" u="sng" strike="noStrike" kern="0" cap="none" spc="0" normalizeH="0" baseline="0" noProof="0" dirty="0" smtClean="0">
                <a:ln>
                  <a:noFill/>
                </a:ln>
                <a:solidFill>
                  <a:schemeClr val="tx1"/>
                </a:solidFill>
                <a:effectLst/>
                <a:uLnTx/>
                <a:uFillTx/>
                <a:latin typeface="+mn-lt"/>
                <a:ea typeface="+mn-ea"/>
                <a:cs typeface="+mn-cs"/>
              </a:rPr>
              <a:t>состояние здоровья.</a:t>
            </a:r>
            <a:r>
              <a:rPr kumimoji="0" lang="ru-RU" b="1" i="0" u="none" strike="noStrike" kern="0" cap="none" spc="0" normalizeH="0" baseline="0" noProof="0" dirty="0" smtClean="0">
                <a:ln>
                  <a:noFill/>
                </a:ln>
                <a:solidFill>
                  <a:schemeClr val="tx1"/>
                </a:solidFill>
                <a:effectLst/>
                <a:uLnTx/>
                <a:uFillTx/>
                <a:latin typeface="+mn-lt"/>
                <a:ea typeface="+mn-ea"/>
                <a:cs typeface="+mn-cs"/>
              </a:rPr>
              <a:t> </a:t>
            </a:r>
          </a:p>
        </p:txBody>
      </p:sp>
      <p:pic>
        <p:nvPicPr>
          <p:cNvPr id="17410" name="Picture 2" descr="http://www.clipartster.com/images/68/children-animated-clipart-crying-girl-cc-classroom-clipart-lAtinS-clipart.gif"/>
          <p:cNvPicPr>
            <a:picLocks noChangeAspect="1" noChangeArrowheads="1" noCrop="1"/>
          </p:cNvPicPr>
          <p:nvPr/>
        </p:nvPicPr>
        <p:blipFill>
          <a:blip r:embed="rId4" cstate="print"/>
          <a:srcRect/>
          <a:stretch>
            <a:fillRect/>
          </a:stretch>
        </p:blipFill>
        <p:spPr bwMode="auto">
          <a:xfrm>
            <a:off x="179512" y="4895345"/>
            <a:ext cx="2448272" cy="1780561"/>
          </a:xfrm>
          <a:prstGeom prst="rect">
            <a:avLst/>
          </a:prstGeom>
          <a:noFill/>
        </p:spPr>
      </p:pic>
      <p:pic>
        <p:nvPicPr>
          <p:cNvPr id="17412" name="Picture 4" descr="http://justclickit.ru/flash/child/child%20(811).gif"/>
          <p:cNvPicPr>
            <a:picLocks noChangeAspect="1" noChangeArrowheads="1" noCrop="1"/>
          </p:cNvPicPr>
          <p:nvPr/>
        </p:nvPicPr>
        <p:blipFill>
          <a:blip r:embed="rId5" cstate="print"/>
          <a:srcRect/>
          <a:stretch>
            <a:fillRect/>
          </a:stretch>
        </p:blipFill>
        <p:spPr bwMode="auto">
          <a:xfrm>
            <a:off x="5364088" y="1124744"/>
            <a:ext cx="1143000" cy="1143001"/>
          </a:xfrm>
          <a:prstGeom prst="rect">
            <a:avLst/>
          </a:prstGeom>
          <a:noFill/>
        </p:spPr>
      </p:pic>
      <p:pic>
        <p:nvPicPr>
          <p:cNvPr id="17414" name="Picture 6" descr="https://www.kursoteka.ru/course/3214/image?file=f9748c5dabf56f6e2dde5bdbb5ccec42aa1d3eec.gif"/>
          <p:cNvPicPr>
            <a:picLocks noChangeAspect="1" noChangeArrowheads="1" noCrop="1"/>
          </p:cNvPicPr>
          <p:nvPr/>
        </p:nvPicPr>
        <p:blipFill>
          <a:blip r:embed="rId6" cstate="print"/>
          <a:srcRect/>
          <a:stretch>
            <a:fillRect/>
          </a:stretch>
        </p:blipFill>
        <p:spPr bwMode="auto">
          <a:xfrm>
            <a:off x="6588224" y="4144761"/>
            <a:ext cx="2555776" cy="250785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4000" b="1" dirty="0" smtClean="0">
                <a:solidFill>
                  <a:srgbClr val="0000FF"/>
                </a:solidFill>
              </a:rPr>
              <a:t>Классификация профессий</a:t>
            </a:r>
          </a:p>
        </p:txBody>
      </p:sp>
      <p:sp>
        <p:nvSpPr>
          <p:cNvPr id="6" name="Rectangle 3"/>
          <p:cNvSpPr txBox="1">
            <a:spLocks noChangeArrowheads="1"/>
          </p:cNvSpPr>
          <p:nvPr/>
        </p:nvSpPr>
        <p:spPr bwMode="auto">
          <a:xfrm>
            <a:off x="395536" y="1196752"/>
            <a:ext cx="8280920" cy="4899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ru-RU" sz="2000" b="1" i="1" u="none" strike="noStrike" kern="0" cap="none" spc="0" normalizeH="0" baseline="0" noProof="0" dirty="0" smtClean="0">
                <a:ln>
                  <a:noFill/>
                </a:ln>
                <a:solidFill>
                  <a:srgbClr val="FF0000"/>
                </a:solidFill>
                <a:effectLst/>
                <a:uLnTx/>
                <a:uFillTx/>
                <a:latin typeface="+mn-lt"/>
                <a:ea typeface="+mn-ea"/>
                <a:cs typeface="+mn-cs"/>
              </a:rPr>
              <a:t>По характеру труда:</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физический или умственный труд;</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исполнительский или творческий характер.</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ru-RU" sz="2000" b="1" i="1" u="none" strike="noStrike" kern="0" cap="none" spc="0" normalizeH="0" baseline="0" noProof="0" dirty="0" smtClean="0">
                <a:ln>
                  <a:noFill/>
                </a:ln>
                <a:solidFill>
                  <a:srgbClr val="FF0000"/>
                </a:solidFill>
                <a:effectLst/>
                <a:uLnTx/>
                <a:uFillTx/>
                <a:latin typeface="+mn-lt"/>
                <a:ea typeface="+mn-ea"/>
                <a:cs typeface="+mn-cs"/>
              </a:rPr>
              <a:t>По уровню квалификации:</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профессии, требующие высшего образования;</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профессии, требующие среднего профессионального  образования;</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профессии, не требующие квалификации.</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ru-RU" sz="2000" b="1" i="1" u="none" strike="noStrike" kern="0" cap="none" spc="0" normalizeH="0" baseline="0" noProof="0" dirty="0" smtClean="0">
                <a:ln>
                  <a:noFill/>
                </a:ln>
                <a:solidFill>
                  <a:srgbClr val="FF0000"/>
                </a:solidFill>
                <a:effectLst/>
                <a:uLnTx/>
                <a:uFillTx/>
                <a:latin typeface="+mn-lt"/>
                <a:ea typeface="+mn-ea"/>
                <a:cs typeface="+mn-cs"/>
              </a:rPr>
              <a:t>По предмету и характеру труда:</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человек;</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техника;</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информация;</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ru-RU" sz="2000" b="1" kern="0" dirty="0" smtClean="0">
                <a:latin typeface="+mn-lt"/>
                <a:cs typeface="+mn-cs"/>
              </a:rPr>
              <a:t>художественный </a:t>
            </a:r>
            <a:r>
              <a:rPr kumimoji="0" lang="ru-RU" sz="2000" b="1" i="0" u="none" strike="noStrike" kern="0" cap="none" spc="0" normalizeH="0" baseline="0" noProof="0" dirty="0" smtClean="0">
                <a:ln>
                  <a:noFill/>
                </a:ln>
                <a:solidFill>
                  <a:schemeClr val="tx1"/>
                </a:solidFill>
                <a:effectLst/>
                <a:uLnTx/>
                <a:uFillTx/>
                <a:latin typeface="+mn-lt"/>
                <a:ea typeface="+mn-ea"/>
                <a:cs typeface="+mn-cs"/>
              </a:rPr>
              <a:t>образ;</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природа.</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ru-RU" sz="2000" b="1"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ru-RU" sz="2000" b="1" i="1" u="none" strike="noStrike" kern="0" cap="none" spc="0" normalizeH="0" baseline="0" noProof="0" dirty="0" smtClean="0">
              <a:ln>
                <a:noFill/>
              </a:ln>
              <a:solidFill>
                <a:schemeClr val="tx1"/>
              </a:solidFill>
              <a:effectLst/>
              <a:uLnTx/>
              <a:uFillTx/>
              <a:latin typeface="+mn-lt"/>
              <a:ea typeface="+mn-ea"/>
              <a:cs typeface="+mn-cs"/>
            </a:endParaRPr>
          </a:p>
        </p:txBody>
      </p:sp>
      <p:pic>
        <p:nvPicPr>
          <p:cNvPr id="16386" name="Picture 2" descr="http://i012.radikal.ru/1011/a6/f453746e8ddd.gif"/>
          <p:cNvPicPr>
            <a:picLocks noChangeAspect="1" noChangeArrowheads="1" noCrop="1"/>
          </p:cNvPicPr>
          <p:nvPr/>
        </p:nvPicPr>
        <p:blipFill>
          <a:blip r:embed="rId3" cstate="print"/>
          <a:srcRect/>
          <a:stretch>
            <a:fillRect/>
          </a:stretch>
        </p:blipFill>
        <p:spPr bwMode="auto">
          <a:xfrm>
            <a:off x="6084168" y="2492896"/>
            <a:ext cx="3371850" cy="4181475"/>
          </a:xfrm>
          <a:prstGeom prst="rect">
            <a:avLst/>
          </a:prstGeom>
          <a:noFill/>
        </p:spPr>
      </p:pic>
      <p:pic>
        <p:nvPicPr>
          <p:cNvPr id="16388" name="Picture 4" descr="http://vamotkrytka.ru/_ph/71/2/310136944.gif?1485623479"/>
          <p:cNvPicPr>
            <a:picLocks noChangeAspect="1" noChangeArrowheads="1" noCrop="1"/>
          </p:cNvPicPr>
          <p:nvPr/>
        </p:nvPicPr>
        <p:blipFill>
          <a:blip r:embed="rId4" cstate="print"/>
          <a:srcRect/>
          <a:stretch>
            <a:fillRect/>
          </a:stretch>
        </p:blipFill>
        <p:spPr bwMode="auto">
          <a:xfrm>
            <a:off x="1907704" y="5085184"/>
            <a:ext cx="819150" cy="142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Классификация профессий</a:t>
            </a:r>
          </a:p>
        </p:txBody>
      </p:sp>
      <p:pic>
        <p:nvPicPr>
          <p:cNvPr id="6" name="Picture 2"/>
          <p:cNvPicPr>
            <a:picLocks noGrp="1" noChangeAspect="1" noChangeArrowheads="1"/>
          </p:cNvPicPr>
          <p:nvPr>
            <p:ph idx="1"/>
          </p:nvPr>
        </p:nvPicPr>
        <p:blipFill>
          <a:blip r:embed="rId3" cstate="print"/>
          <a:srcRect l="6980" t="20314" r="6976" b="36083"/>
          <a:stretch>
            <a:fillRect/>
          </a:stretch>
        </p:blipFill>
        <p:spPr bwMode="auto">
          <a:xfrm>
            <a:off x="179513" y="1268759"/>
            <a:ext cx="8816558" cy="5400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600" b="1" dirty="0" smtClean="0">
                <a:solidFill>
                  <a:srgbClr val="0000FF"/>
                </a:solidFill>
              </a:rPr>
              <a:t>Факторы выбора профессии</a:t>
            </a:r>
          </a:p>
        </p:txBody>
      </p:sp>
      <p:grpSp>
        <p:nvGrpSpPr>
          <p:cNvPr id="2" name="Группа 6"/>
          <p:cNvGrpSpPr/>
          <p:nvPr/>
        </p:nvGrpSpPr>
        <p:grpSpPr>
          <a:xfrm>
            <a:off x="395536" y="2708920"/>
            <a:ext cx="3744416" cy="750168"/>
            <a:chOff x="0" y="0"/>
            <a:chExt cx="6096000" cy="1269999"/>
          </a:xfrm>
          <a:scene3d>
            <a:camera prst="orthographicFront"/>
            <a:lightRig rig="chilly" dir="t"/>
          </a:scene3d>
        </p:grpSpPr>
        <p:sp>
          <p:nvSpPr>
            <p:cNvPr id="17" name="Скругленный прямоугольник 16"/>
            <p:cNvSpPr/>
            <p:nvPr/>
          </p:nvSpPr>
          <p:spPr>
            <a:xfrm>
              <a:off x="0" y="0"/>
              <a:ext cx="6096000" cy="1269999"/>
            </a:xfrm>
            <a:prstGeom prst="roundRect">
              <a:avLst>
                <a:gd name="adj" fmla="val 10000"/>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Скругленный прямоугольник 4"/>
            <p:cNvSpPr/>
            <p:nvPr/>
          </p:nvSpPr>
          <p:spPr>
            <a:xfrm>
              <a:off x="117231" y="0"/>
              <a:ext cx="5978769"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b="1" kern="1200" dirty="0" smtClean="0">
                  <a:solidFill>
                    <a:srgbClr val="0000FF"/>
                  </a:solidFill>
                  <a:effectLst/>
                  <a:latin typeface="Arial" pitchFamily="34" charset="0"/>
                  <a:cs typeface="Arial" pitchFamily="34" charset="0"/>
                </a:rPr>
                <a:t>Советы и пожелания окружающих</a:t>
              </a:r>
              <a:endParaRPr lang="ru-RU" b="1" kern="1200" dirty="0">
                <a:solidFill>
                  <a:srgbClr val="0000FF"/>
                </a:solidFill>
                <a:effectLst/>
                <a:latin typeface="Arial" pitchFamily="34" charset="0"/>
                <a:cs typeface="Arial" pitchFamily="34" charset="0"/>
              </a:endParaRPr>
            </a:p>
          </p:txBody>
        </p:sp>
      </p:grpSp>
      <p:grpSp>
        <p:nvGrpSpPr>
          <p:cNvPr id="3" name="Группа 8"/>
          <p:cNvGrpSpPr/>
          <p:nvPr/>
        </p:nvGrpSpPr>
        <p:grpSpPr>
          <a:xfrm>
            <a:off x="395536" y="3573016"/>
            <a:ext cx="3744416" cy="750168"/>
            <a:chOff x="0" y="1396999"/>
            <a:chExt cx="6096000" cy="1269999"/>
          </a:xfrm>
          <a:scene3d>
            <a:camera prst="orthographicFront"/>
            <a:lightRig rig="chilly" dir="t"/>
          </a:scene3d>
        </p:grpSpPr>
        <p:sp>
          <p:nvSpPr>
            <p:cNvPr id="15" name="Скругленный прямоугольник 14"/>
            <p:cNvSpPr/>
            <p:nvPr/>
          </p:nvSpPr>
          <p:spPr>
            <a:xfrm>
              <a:off x="0" y="1396999"/>
              <a:ext cx="6096000" cy="1269999"/>
            </a:xfrm>
            <a:prstGeom prst="roundRect">
              <a:avLst>
                <a:gd name="adj" fmla="val 10000"/>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Скругленный прямоугольник 7"/>
            <p:cNvSpPr/>
            <p:nvPr/>
          </p:nvSpPr>
          <p:spPr>
            <a:xfrm>
              <a:off x="117231" y="1396999"/>
              <a:ext cx="5978769"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b="1" kern="1200" dirty="0" smtClean="0">
                  <a:solidFill>
                    <a:srgbClr val="0000FF"/>
                  </a:solidFill>
                  <a:latin typeface="Arial" pitchFamily="34" charset="0"/>
                  <a:cs typeface="Arial" pitchFamily="34" charset="0"/>
                </a:rPr>
                <a:t>Социальные стереотипы</a:t>
              </a:r>
              <a:endParaRPr lang="ru-RU" b="1" kern="1200" dirty="0">
                <a:solidFill>
                  <a:srgbClr val="0000FF"/>
                </a:solidFill>
                <a:latin typeface="Arial" pitchFamily="34" charset="0"/>
                <a:cs typeface="Arial" pitchFamily="34" charset="0"/>
              </a:endParaRPr>
            </a:p>
          </p:txBody>
        </p:sp>
      </p:grpSp>
      <p:grpSp>
        <p:nvGrpSpPr>
          <p:cNvPr id="5" name="Группа 10"/>
          <p:cNvGrpSpPr/>
          <p:nvPr/>
        </p:nvGrpSpPr>
        <p:grpSpPr>
          <a:xfrm>
            <a:off x="395536" y="4509120"/>
            <a:ext cx="3744416" cy="750168"/>
            <a:chOff x="0" y="2793999"/>
            <a:chExt cx="6096000" cy="1269999"/>
          </a:xfrm>
          <a:scene3d>
            <a:camera prst="orthographicFront"/>
            <a:lightRig rig="chilly" dir="t"/>
          </a:scene3d>
        </p:grpSpPr>
        <p:sp>
          <p:nvSpPr>
            <p:cNvPr id="13" name="Скругленный прямоугольник 12"/>
            <p:cNvSpPr/>
            <p:nvPr/>
          </p:nvSpPr>
          <p:spPr>
            <a:xfrm>
              <a:off x="0" y="2793999"/>
              <a:ext cx="6096000" cy="1269999"/>
            </a:xfrm>
            <a:prstGeom prst="roundRect">
              <a:avLst>
                <a:gd name="adj" fmla="val 10000"/>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Скругленный прямоугольник 10"/>
            <p:cNvSpPr/>
            <p:nvPr/>
          </p:nvSpPr>
          <p:spPr>
            <a:xfrm>
              <a:off x="117231" y="2793999"/>
              <a:ext cx="5978769"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b="1" kern="1200" dirty="0" smtClean="0">
                  <a:solidFill>
                    <a:srgbClr val="0000FF"/>
                  </a:solidFill>
                  <a:latin typeface="Arial" pitchFamily="34" charset="0"/>
                  <a:cs typeface="Arial" pitchFamily="34" charset="0"/>
                </a:rPr>
                <a:t>Престижность /Популярность профессии</a:t>
              </a:r>
              <a:endParaRPr lang="ru-RU" b="1" kern="1200" dirty="0">
                <a:solidFill>
                  <a:srgbClr val="0000FF"/>
                </a:solidFill>
                <a:latin typeface="Arial" pitchFamily="34" charset="0"/>
                <a:cs typeface="Arial" pitchFamily="34" charset="0"/>
              </a:endParaRPr>
            </a:p>
          </p:txBody>
        </p:sp>
      </p:grpSp>
      <p:grpSp>
        <p:nvGrpSpPr>
          <p:cNvPr id="6" name="Группа 18"/>
          <p:cNvGrpSpPr/>
          <p:nvPr/>
        </p:nvGrpSpPr>
        <p:grpSpPr>
          <a:xfrm>
            <a:off x="4932040" y="2708920"/>
            <a:ext cx="3744416" cy="936104"/>
            <a:chOff x="0" y="0"/>
            <a:chExt cx="6096000" cy="1269999"/>
          </a:xfrm>
          <a:scene3d>
            <a:camera prst="orthographicFront"/>
            <a:lightRig rig="chilly" dir="t"/>
          </a:scene3d>
        </p:grpSpPr>
        <p:sp>
          <p:nvSpPr>
            <p:cNvPr id="20" name="Скругленный прямоугольник 19"/>
            <p:cNvSpPr/>
            <p:nvPr/>
          </p:nvSpPr>
          <p:spPr>
            <a:xfrm>
              <a:off x="0" y="0"/>
              <a:ext cx="6096000" cy="1269999"/>
            </a:xfrm>
            <a:prstGeom prst="roundRect">
              <a:avLst>
                <a:gd name="adj" fmla="val 10000"/>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Скругленный прямоугольник 4"/>
            <p:cNvSpPr/>
            <p:nvPr/>
          </p:nvSpPr>
          <p:spPr>
            <a:xfrm>
              <a:off x="117231" y="0"/>
              <a:ext cx="5978769"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ru-RU" b="1" dirty="0" smtClean="0">
                  <a:solidFill>
                    <a:srgbClr val="660066"/>
                  </a:solidFill>
                  <a:latin typeface="Arial" pitchFamily="34" charset="0"/>
                  <a:cs typeface="Arial" pitchFamily="34" charset="0"/>
                </a:rPr>
                <a:t>«Образ профессии/ профессионала», </a:t>
              </a:r>
            </a:p>
            <a:p>
              <a:pPr lvl="0"/>
              <a:r>
                <a:rPr lang="ru-RU" b="1" dirty="0" smtClean="0">
                  <a:solidFill>
                    <a:srgbClr val="660066"/>
                  </a:solidFill>
                  <a:latin typeface="Arial" pitchFamily="34" charset="0"/>
                  <a:cs typeface="Arial" pitchFamily="34" charset="0"/>
                </a:rPr>
                <a:t>«Образ себя в профессии»</a:t>
              </a:r>
              <a:endParaRPr lang="ru-RU" b="1" dirty="0">
                <a:solidFill>
                  <a:srgbClr val="660066"/>
                </a:solidFill>
                <a:latin typeface="Arial" pitchFamily="34" charset="0"/>
                <a:cs typeface="Arial" pitchFamily="34" charset="0"/>
              </a:endParaRPr>
            </a:p>
          </p:txBody>
        </p:sp>
      </p:grpSp>
      <p:grpSp>
        <p:nvGrpSpPr>
          <p:cNvPr id="7" name="Группа 21"/>
          <p:cNvGrpSpPr/>
          <p:nvPr/>
        </p:nvGrpSpPr>
        <p:grpSpPr>
          <a:xfrm>
            <a:off x="4932040" y="3789040"/>
            <a:ext cx="3744416" cy="606152"/>
            <a:chOff x="0" y="1640811"/>
            <a:chExt cx="6096000" cy="1026187"/>
          </a:xfrm>
          <a:scene3d>
            <a:camera prst="orthographicFront"/>
            <a:lightRig rig="chilly" dir="t"/>
          </a:scene3d>
        </p:grpSpPr>
        <p:sp>
          <p:nvSpPr>
            <p:cNvPr id="23" name="Скругленный прямоугольник 22"/>
            <p:cNvSpPr/>
            <p:nvPr/>
          </p:nvSpPr>
          <p:spPr>
            <a:xfrm>
              <a:off x="0" y="1640811"/>
              <a:ext cx="6096000" cy="1026187"/>
            </a:xfrm>
            <a:prstGeom prst="roundRect">
              <a:avLst>
                <a:gd name="adj" fmla="val 10000"/>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Скругленный прямоугольник 7"/>
            <p:cNvSpPr/>
            <p:nvPr/>
          </p:nvSpPr>
          <p:spPr>
            <a:xfrm>
              <a:off x="117231" y="1762717"/>
              <a:ext cx="5978769" cy="9042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ru-RU" b="1" dirty="0" smtClean="0">
                  <a:solidFill>
                    <a:srgbClr val="660066"/>
                  </a:solidFill>
                  <a:latin typeface="Arial" pitchFamily="34" charset="0"/>
                  <a:cs typeface="Arial" pitchFamily="34" charset="0"/>
                </a:rPr>
                <a:t>Уровень притязаний</a:t>
              </a:r>
              <a:endParaRPr lang="ru-RU" b="1" dirty="0">
                <a:solidFill>
                  <a:srgbClr val="660066"/>
                </a:solidFill>
                <a:latin typeface="Arial" pitchFamily="34" charset="0"/>
                <a:cs typeface="Arial" pitchFamily="34" charset="0"/>
              </a:endParaRPr>
            </a:p>
          </p:txBody>
        </p:sp>
      </p:grpSp>
      <p:grpSp>
        <p:nvGrpSpPr>
          <p:cNvPr id="8" name="Группа 24"/>
          <p:cNvGrpSpPr/>
          <p:nvPr/>
        </p:nvGrpSpPr>
        <p:grpSpPr>
          <a:xfrm>
            <a:off x="4932040" y="4509120"/>
            <a:ext cx="3744416" cy="750168"/>
            <a:chOff x="0" y="2793999"/>
            <a:chExt cx="6096000" cy="1269999"/>
          </a:xfrm>
          <a:scene3d>
            <a:camera prst="orthographicFront"/>
            <a:lightRig rig="chilly" dir="t"/>
          </a:scene3d>
        </p:grpSpPr>
        <p:sp>
          <p:nvSpPr>
            <p:cNvPr id="26" name="Скругленный прямоугольник 25"/>
            <p:cNvSpPr/>
            <p:nvPr/>
          </p:nvSpPr>
          <p:spPr>
            <a:xfrm>
              <a:off x="0" y="2793999"/>
              <a:ext cx="6096000" cy="1269999"/>
            </a:xfrm>
            <a:prstGeom prst="roundRect">
              <a:avLst>
                <a:gd name="adj" fmla="val 10000"/>
              </a:avLst>
            </a:prstGeom>
            <a:solidFill>
              <a:schemeClr val="accent1">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Скругленный прямоугольник 10"/>
            <p:cNvSpPr/>
            <p:nvPr/>
          </p:nvSpPr>
          <p:spPr>
            <a:xfrm>
              <a:off x="117231" y="2793999"/>
              <a:ext cx="5978769"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ru-RU" b="1" dirty="0" smtClean="0">
                  <a:solidFill>
                    <a:srgbClr val="660066"/>
                  </a:solidFill>
                  <a:latin typeface="Arial" pitchFamily="34" charset="0"/>
                  <a:cs typeface="Arial" pitchFamily="34" charset="0"/>
                </a:rPr>
                <a:t>Самооценка</a:t>
              </a:r>
              <a:endParaRPr lang="ru-RU" b="1" dirty="0">
                <a:solidFill>
                  <a:srgbClr val="660066"/>
                </a:solidFill>
                <a:latin typeface="Arial" pitchFamily="34" charset="0"/>
                <a:cs typeface="Arial" pitchFamily="34" charset="0"/>
              </a:endParaRPr>
            </a:p>
          </p:txBody>
        </p:sp>
      </p:grpSp>
      <p:sp>
        <p:nvSpPr>
          <p:cNvPr id="28" name="Стрелка вниз 27"/>
          <p:cNvSpPr/>
          <p:nvPr/>
        </p:nvSpPr>
        <p:spPr>
          <a:xfrm>
            <a:off x="395536" y="1196752"/>
            <a:ext cx="4104456" cy="1512168"/>
          </a:xfrm>
          <a:prstGeom prst="down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cap="small" dirty="0" smtClean="0">
                <a:solidFill>
                  <a:srgbClr val="FFFF00"/>
                </a:solidFill>
                <a:latin typeface="Arial" pitchFamily="34" charset="0"/>
                <a:cs typeface="Arial" pitchFamily="34" charset="0"/>
              </a:rPr>
              <a:t>Внешние </a:t>
            </a:r>
            <a:br>
              <a:rPr lang="ru-RU" sz="2400" b="1" cap="small" dirty="0" smtClean="0">
                <a:solidFill>
                  <a:srgbClr val="FFFF00"/>
                </a:solidFill>
                <a:latin typeface="Arial" pitchFamily="34" charset="0"/>
                <a:cs typeface="Arial" pitchFamily="34" charset="0"/>
              </a:rPr>
            </a:br>
            <a:r>
              <a:rPr lang="ru-RU" sz="2400" b="1" cap="small" dirty="0" smtClean="0">
                <a:solidFill>
                  <a:srgbClr val="FFFF00"/>
                </a:solidFill>
                <a:latin typeface="Arial" pitchFamily="34" charset="0"/>
                <a:cs typeface="Arial" pitchFamily="34" charset="0"/>
              </a:rPr>
              <a:t>социальные факторы</a:t>
            </a:r>
          </a:p>
        </p:txBody>
      </p:sp>
      <p:sp>
        <p:nvSpPr>
          <p:cNvPr id="29" name="Стрелка вниз 28"/>
          <p:cNvSpPr/>
          <p:nvPr/>
        </p:nvSpPr>
        <p:spPr>
          <a:xfrm>
            <a:off x="4788024" y="1196752"/>
            <a:ext cx="4104456" cy="1512168"/>
          </a:xfrm>
          <a:prstGeom prst="downArrow">
            <a:avLst/>
          </a:prstGeom>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cap="small" dirty="0" smtClean="0">
                <a:solidFill>
                  <a:srgbClr val="FFFF00"/>
                </a:solidFill>
                <a:latin typeface="Arial" pitchFamily="34" charset="0"/>
                <a:cs typeface="Arial" pitchFamily="34" charset="0"/>
              </a:rPr>
              <a:t>Внутренние </a:t>
            </a:r>
            <a:br>
              <a:rPr lang="ru-RU" sz="2400" b="1" cap="small" dirty="0" smtClean="0">
                <a:solidFill>
                  <a:srgbClr val="FFFF00"/>
                </a:solidFill>
                <a:latin typeface="Arial" pitchFamily="34" charset="0"/>
                <a:cs typeface="Arial" pitchFamily="34" charset="0"/>
              </a:rPr>
            </a:br>
            <a:r>
              <a:rPr lang="ru-RU" sz="2400" b="1" cap="small" dirty="0" smtClean="0">
                <a:solidFill>
                  <a:srgbClr val="FFFF00"/>
                </a:solidFill>
                <a:latin typeface="Arial" pitchFamily="34" charset="0"/>
                <a:cs typeface="Arial" pitchFamily="34" charset="0"/>
              </a:rPr>
              <a:t>личностные факторы</a:t>
            </a:r>
          </a:p>
        </p:txBody>
      </p:sp>
      <p:pic>
        <p:nvPicPr>
          <p:cNvPr id="1028" name="Picture 4" descr="https://img-fotki.yandex.ru/get/16145/96206472.9bc/0_19fee8_9241cdd3_S"/>
          <p:cNvPicPr>
            <a:picLocks noChangeAspect="1" noChangeArrowheads="1" noCrop="1"/>
          </p:cNvPicPr>
          <p:nvPr/>
        </p:nvPicPr>
        <p:blipFill>
          <a:blip r:embed="rId3" cstate="print"/>
          <a:srcRect/>
          <a:stretch>
            <a:fillRect/>
          </a:stretch>
        </p:blipFill>
        <p:spPr bwMode="auto">
          <a:xfrm>
            <a:off x="323528" y="5229200"/>
            <a:ext cx="1080120" cy="1459622"/>
          </a:xfrm>
          <a:prstGeom prst="rect">
            <a:avLst/>
          </a:prstGeom>
          <a:noFill/>
        </p:spPr>
      </p:pic>
      <p:pic>
        <p:nvPicPr>
          <p:cNvPr id="1030" name="Picture 6" descr="http://www.gifmania.ru/Animated-Gifs-Lyudi/Animations-Professions/Images-Cooks/Cooks-59962.gif"/>
          <p:cNvPicPr>
            <a:picLocks noChangeAspect="1" noChangeArrowheads="1" noCrop="1"/>
          </p:cNvPicPr>
          <p:nvPr/>
        </p:nvPicPr>
        <p:blipFill>
          <a:blip r:embed="rId4" cstate="print"/>
          <a:srcRect/>
          <a:stretch>
            <a:fillRect/>
          </a:stretch>
        </p:blipFill>
        <p:spPr bwMode="auto">
          <a:xfrm>
            <a:off x="1475656" y="5373216"/>
            <a:ext cx="866403" cy="1198797"/>
          </a:xfrm>
          <a:prstGeom prst="rect">
            <a:avLst/>
          </a:prstGeom>
          <a:noFill/>
        </p:spPr>
      </p:pic>
      <p:pic>
        <p:nvPicPr>
          <p:cNvPr id="1032" name="Picture 8" descr="http://wdesk.ru/_ph/42/2/136894079.gif"/>
          <p:cNvPicPr>
            <a:picLocks noChangeAspect="1" noChangeArrowheads="1" noCrop="1"/>
          </p:cNvPicPr>
          <p:nvPr/>
        </p:nvPicPr>
        <p:blipFill>
          <a:blip r:embed="rId5" cstate="print"/>
          <a:srcRect/>
          <a:stretch>
            <a:fillRect/>
          </a:stretch>
        </p:blipFill>
        <p:spPr bwMode="auto">
          <a:xfrm>
            <a:off x="6300192" y="5373216"/>
            <a:ext cx="1224136" cy="1149946"/>
          </a:xfrm>
          <a:prstGeom prst="rect">
            <a:avLst/>
          </a:prstGeom>
          <a:noFill/>
        </p:spPr>
      </p:pic>
      <p:pic>
        <p:nvPicPr>
          <p:cNvPr id="1034" name="Picture 10" descr="http://vamotkrytka.ru/_ph/105/2/783548866.gif"/>
          <p:cNvPicPr>
            <a:picLocks noChangeAspect="1" noChangeArrowheads="1" noCrop="1"/>
          </p:cNvPicPr>
          <p:nvPr/>
        </p:nvPicPr>
        <p:blipFill>
          <a:blip r:embed="rId6" cstate="print"/>
          <a:srcRect/>
          <a:stretch>
            <a:fillRect/>
          </a:stretch>
        </p:blipFill>
        <p:spPr bwMode="auto">
          <a:xfrm>
            <a:off x="7380312" y="5276849"/>
            <a:ext cx="1981200" cy="15811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188913"/>
            <a:ext cx="8229600" cy="981075"/>
          </a:xfrm>
          <a:blipFill>
            <a:blip r:embed="rId2" cstate="print"/>
            <a:tile tx="0" ty="0" sx="100000" sy="100000" flip="none" algn="tl"/>
          </a:blipFill>
        </p:spPr>
        <p:txBody>
          <a:bodyPr/>
          <a:lstStyle/>
          <a:p>
            <a:pPr eaLnBrk="1" hangingPunct="1"/>
            <a:r>
              <a:rPr lang="ru-RU" sz="3200" b="1" dirty="0" smtClean="0">
                <a:solidFill>
                  <a:srgbClr val="0000FF"/>
                </a:solidFill>
              </a:rPr>
              <a:t>Факторы выбора профессии</a:t>
            </a:r>
          </a:p>
        </p:txBody>
      </p:sp>
      <p:sp>
        <p:nvSpPr>
          <p:cNvPr id="5" name="Содержимое 4"/>
          <p:cNvSpPr>
            <a:spLocks noGrp="1"/>
          </p:cNvSpPr>
          <p:nvPr>
            <p:ph idx="1"/>
          </p:nvPr>
        </p:nvSpPr>
        <p:spPr>
          <a:xfrm>
            <a:off x="107504" y="1844824"/>
            <a:ext cx="4032448" cy="1728191"/>
          </a:xfrm>
          <a:solidFill>
            <a:schemeClr val="accent6">
              <a:lumMod val="20000"/>
              <a:lumOff val="80000"/>
            </a:schemeClr>
          </a:solidFill>
        </p:spPr>
        <p:txBody>
          <a:bodyPr/>
          <a:lstStyle/>
          <a:p>
            <a:pPr>
              <a:buNone/>
            </a:pPr>
            <a:r>
              <a:rPr lang="ru-RU" sz="1800" b="1" i="1" u="sng" dirty="0" smtClean="0">
                <a:solidFill>
                  <a:srgbClr val="0000FF"/>
                </a:solidFill>
              </a:rPr>
              <a:t>«Образ профессионала»</a:t>
            </a:r>
            <a:r>
              <a:rPr lang="ru-RU" sz="1800" b="1" u="sng" dirty="0" smtClean="0">
                <a:solidFill>
                  <a:srgbClr val="0000FF"/>
                </a:solidFill>
              </a:rPr>
              <a:t> </a:t>
            </a:r>
            <a:r>
              <a:rPr lang="ru-RU" sz="1800" b="1" dirty="0" smtClean="0">
                <a:solidFill>
                  <a:srgbClr val="0000FF"/>
                </a:solidFill>
              </a:rPr>
              <a:t>– это совокупность представлений и ожиданий, связанных не только с будущей профессией, но и с будущим образом жизни. </a:t>
            </a:r>
          </a:p>
          <a:p>
            <a:pPr>
              <a:buNone/>
            </a:pPr>
            <a:endParaRPr lang="ru-RU" sz="1800" b="1" dirty="0">
              <a:solidFill>
                <a:srgbClr val="0000FF"/>
              </a:solidFill>
            </a:endParaRPr>
          </a:p>
        </p:txBody>
      </p:sp>
      <p:sp>
        <p:nvSpPr>
          <p:cNvPr id="6" name="Скругленный прямоугольник 5"/>
          <p:cNvSpPr/>
          <p:nvPr/>
        </p:nvSpPr>
        <p:spPr>
          <a:xfrm>
            <a:off x="1187624" y="1268759"/>
            <a:ext cx="6929438" cy="5040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500" b="1" dirty="0">
                <a:solidFill>
                  <a:srgbClr val="FF0000"/>
                </a:solidFill>
                <a:latin typeface="Arial" pitchFamily="34" charset="0"/>
                <a:cs typeface="Arial" pitchFamily="34" charset="0"/>
              </a:rPr>
              <a:t>«Образ профессии или профессионала»</a:t>
            </a:r>
          </a:p>
        </p:txBody>
      </p:sp>
      <p:sp>
        <p:nvSpPr>
          <p:cNvPr id="7" name="TextBox 6"/>
          <p:cNvSpPr txBox="1"/>
          <p:nvPr/>
        </p:nvSpPr>
        <p:spPr>
          <a:xfrm>
            <a:off x="107504" y="3573016"/>
            <a:ext cx="4032448" cy="2062103"/>
          </a:xfrm>
          <a:prstGeom prst="rect">
            <a:avLst/>
          </a:prstGeom>
          <a:solidFill>
            <a:srgbClr val="FFFF00"/>
          </a:solidFill>
        </p:spPr>
        <p:txBody>
          <a:bodyPr wrap="square" rtlCol="0">
            <a:spAutoFit/>
          </a:bodyPr>
          <a:lstStyle/>
          <a:p>
            <a:pPr>
              <a:buBlip>
                <a:blip r:embed="rId3"/>
              </a:buBlip>
            </a:pPr>
            <a:r>
              <a:rPr lang="ru-RU" sz="1600" b="1" i="1" dirty="0" smtClean="0"/>
              <a:t>К сожалению, учащимся, выбирающим профессию, часто не осознаются или осознаются только поверхностные, внешние черты «образа профессионала», которые заслоняют собой собственно содержание будущей деятельности.</a:t>
            </a:r>
          </a:p>
        </p:txBody>
      </p:sp>
      <p:pic>
        <p:nvPicPr>
          <p:cNvPr id="14338" name="Picture 2" descr="http://wdesk.ru/_ph/186/2/497695863.gif"/>
          <p:cNvPicPr>
            <a:picLocks noChangeAspect="1" noChangeArrowheads="1" noCrop="1"/>
          </p:cNvPicPr>
          <p:nvPr/>
        </p:nvPicPr>
        <p:blipFill>
          <a:blip r:embed="rId4" cstate="print"/>
          <a:srcRect/>
          <a:stretch>
            <a:fillRect/>
          </a:stretch>
        </p:blipFill>
        <p:spPr bwMode="auto">
          <a:xfrm>
            <a:off x="7092280" y="1844824"/>
            <a:ext cx="1769160" cy="1800200"/>
          </a:xfrm>
          <a:prstGeom prst="rect">
            <a:avLst/>
          </a:prstGeom>
          <a:noFill/>
        </p:spPr>
      </p:pic>
      <p:pic>
        <p:nvPicPr>
          <p:cNvPr id="14340" name="Picture 4" descr="Телемастер картинка смайлик"/>
          <p:cNvPicPr>
            <a:picLocks noChangeAspect="1" noChangeArrowheads="1" noCrop="1"/>
          </p:cNvPicPr>
          <p:nvPr/>
        </p:nvPicPr>
        <p:blipFill>
          <a:blip r:embed="rId5" cstate="print"/>
          <a:srcRect/>
          <a:stretch>
            <a:fillRect/>
          </a:stretch>
        </p:blipFill>
        <p:spPr bwMode="auto">
          <a:xfrm>
            <a:off x="7343800" y="3645024"/>
            <a:ext cx="1800200" cy="1643041"/>
          </a:xfrm>
          <a:prstGeom prst="rect">
            <a:avLst/>
          </a:prstGeom>
          <a:noFill/>
        </p:spPr>
      </p:pic>
      <p:pic>
        <p:nvPicPr>
          <p:cNvPr id="14342" name="Picture 6" descr="Чертежник картинка смайлик"/>
          <p:cNvPicPr>
            <a:picLocks noChangeAspect="1" noChangeArrowheads="1" noCrop="1"/>
          </p:cNvPicPr>
          <p:nvPr/>
        </p:nvPicPr>
        <p:blipFill>
          <a:blip r:embed="rId6" cstate="print"/>
          <a:srcRect/>
          <a:stretch>
            <a:fillRect/>
          </a:stretch>
        </p:blipFill>
        <p:spPr bwMode="auto">
          <a:xfrm>
            <a:off x="4355976" y="1916832"/>
            <a:ext cx="1838426" cy="1584176"/>
          </a:xfrm>
          <a:prstGeom prst="rect">
            <a:avLst/>
          </a:prstGeom>
          <a:noFill/>
        </p:spPr>
      </p:pic>
      <p:pic>
        <p:nvPicPr>
          <p:cNvPr id="14344" name="Picture 8" descr="Оператор ПК картинка смайлик"/>
          <p:cNvPicPr>
            <a:picLocks noChangeAspect="1" noChangeArrowheads="1" noCrop="1"/>
          </p:cNvPicPr>
          <p:nvPr/>
        </p:nvPicPr>
        <p:blipFill>
          <a:blip r:embed="rId7" cstate="print"/>
          <a:srcRect/>
          <a:stretch>
            <a:fillRect/>
          </a:stretch>
        </p:blipFill>
        <p:spPr bwMode="auto">
          <a:xfrm>
            <a:off x="4211960" y="3688146"/>
            <a:ext cx="2448272" cy="149191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1637</Words>
  <Application>Microsoft Office PowerPoint</Application>
  <PresentationFormat>Экран (4:3)</PresentationFormat>
  <Paragraphs>255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Выбор профессии </vt:lpstr>
      <vt:lpstr>При выборе профессии необходимо учитывать  факторы:</vt:lpstr>
      <vt:lpstr>Классификация профессий</vt:lpstr>
      <vt:lpstr>Классификация профессий</vt:lpstr>
      <vt:lpstr>Факторы выбора профессии</vt:lpstr>
      <vt:lpstr>Факторы выбора профессии</vt:lpstr>
      <vt:lpstr>Слайд 10</vt:lpstr>
      <vt:lpstr>Слайд 11</vt:lpstr>
      <vt:lpstr>Слайд 12</vt:lpstr>
      <vt:lpstr>Слайд 13</vt:lpstr>
      <vt:lpstr>Факторы выбора профессии</vt:lpstr>
      <vt:lpstr>Факторы выбора профессии</vt:lpstr>
      <vt:lpstr>Факторы выбора профессии</vt:lpstr>
      <vt:lpstr>Факторы выбора профессии</vt:lpstr>
      <vt:lpstr>Здоровье и выбор профессии</vt:lpstr>
      <vt:lpstr>Здоровье и выбор профессии</vt:lpstr>
      <vt:lpstr>Здоровье и выбор профессии</vt:lpstr>
      <vt:lpstr>Слайд 21</vt:lpstr>
      <vt:lpstr>Слайд 22</vt:lpstr>
      <vt:lpstr>источники</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Анатолий Иванович</dc:creator>
  <cp:lastModifiedBy>Анатолий Иванович</cp:lastModifiedBy>
  <cp:revision>22</cp:revision>
  <dcterms:modified xsi:type="dcterms:W3CDTF">2017-03-16T12:45:32Z</dcterms:modified>
</cp:coreProperties>
</file>