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8" r:id="rId2"/>
    <p:sldId id="289" r:id="rId3"/>
    <p:sldId id="296" r:id="rId4"/>
    <p:sldId id="268" r:id="rId5"/>
    <p:sldId id="291" r:id="rId6"/>
    <p:sldId id="290" r:id="rId7"/>
    <p:sldId id="295" r:id="rId8"/>
    <p:sldId id="297" r:id="rId9"/>
    <p:sldId id="305" r:id="rId10"/>
    <p:sldId id="292" r:id="rId11"/>
    <p:sldId id="271" r:id="rId12"/>
    <p:sldId id="294" r:id="rId13"/>
    <p:sldId id="293" r:id="rId14"/>
    <p:sldId id="306" r:id="rId15"/>
    <p:sldId id="307" r:id="rId16"/>
    <p:sldId id="276" r:id="rId17"/>
    <p:sldId id="308" r:id="rId18"/>
    <p:sldId id="309" r:id="rId19"/>
    <p:sldId id="300" r:id="rId20"/>
    <p:sldId id="299" r:id="rId21"/>
    <p:sldId id="304" r:id="rId22"/>
    <p:sldId id="310" r:id="rId23"/>
    <p:sldId id="31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9CBEA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412" autoAdjust="0"/>
    <p:restoredTop sz="94853" autoAdjust="0"/>
  </p:normalViewPr>
  <p:slideViewPr>
    <p:cSldViewPr>
      <p:cViewPr>
        <p:scale>
          <a:sx n="66" d="100"/>
          <a:sy n="66" d="100"/>
        </p:scale>
        <p:origin x="-998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AC580-BE64-41AF-AD8F-3676B1EA2CDA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B20E0-4B58-4C64-9CED-E272A606D2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61522DF-12FE-445E-AA4F-5055788BEEBA}" type="slidenum">
              <a:rPr lang="ru-RU" smtClean="0"/>
              <a:pPr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D2B782-7CA4-4407-BCB6-DAD1C7ECD83A}" type="slidenum">
              <a:rPr lang="ru-RU" smtClean="0"/>
              <a:pPr>
                <a:defRPr/>
              </a:pPr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3ABD91-8C35-4C2F-B7C0-9DC9979EDCF1}" type="slidenum">
              <a:rPr lang="ru-RU" smtClean="0"/>
              <a:pPr>
                <a:defRPr/>
              </a:pPr>
              <a:t>16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3ABD91-8C35-4C2F-B7C0-9DC9979EDCF1}" type="slidenum">
              <a:rPr lang="ru-RU" smtClean="0"/>
              <a:pPr>
                <a:defRPr/>
              </a:pPr>
              <a:t>17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3ABD91-8C35-4C2F-B7C0-9DC9979EDCF1}" type="slidenum">
              <a:rPr lang="ru-RU" smtClean="0"/>
              <a:pPr>
                <a:defRPr/>
              </a:pPr>
              <a:t>18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F31559-10BF-4FA3-BEBC-50ADB22BFF21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4958045-Piano-keys-with-roses-and-butterflies--Stock-Vector-flow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750" b="27277"/>
          <a:stretch>
            <a:fillRect/>
          </a:stretch>
        </p:blipFill>
        <p:spPr>
          <a:xfrm>
            <a:off x="0" y="0"/>
            <a:ext cx="9144000" cy="7072290"/>
          </a:xfrm>
        </p:spPr>
      </p:pic>
      <p:sp>
        <p:nvSpPr>
          <p:cNvPr id="6" name="Прямоугольник 5"/>
          <p:cNvSpPr/>
          <p:nvPr/>
        </p:nvSpPr>
        <p:spPr>
          <a:xfrm>
            <a:off x="1979712" y="404664"/>
            <a:ext cx="5400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Родительский семинар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285992"/>
            <a:ext cx="7715304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«Роль семьи в воспитании нравственных ценностей».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МКОУ СОШ №10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г.Буйнакск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7224" y="446672"/>
            <a:ext cx="7786742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«Не думайте, что вы воспитываете ребенка только тогда, когда с ним разговариваете или поучаете его, или приказываете ему. Вы воспитываете в каждый момент вашей жизни, даже тогда, когда вас нет дома…….</a:t>
            </a: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А.С.Макаренко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57224" y="928670"/>
            <a:ext cx="7786742" cy="52864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Воспитание — всегда большой труд, а нравственное воспитание — один из самых сложных видов этого труда. Нравственное отношение к другим людям, ценность другого человека формируется в семье.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485778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1) неполная семья;</a:t>
            </a:r>
            <a:b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</a:br>
            <a: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2) конфликтная атмосфера в семье;</a:t>
            </a:r>
            <a:b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</a:br>
            <a: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3) наличие сформировавшейся изначально ложной точки зрения на воспитание ребёнка. Например: «Мой святой долг – одеть, обуть, накормить, а остальное – дело школы»;</a:t>
            </a:r>
            <a:b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</a:br>
            <a:r>
              <a:rPr lang="ru-RU" sz="3200" b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4) излишняя порочная родительская любовь и т. 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686800" cy="22860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«Почему дети </a:t>
            </a:r>
            <a:r>
              <a:rPr lang="ru-RU" sz="4000" b="1" cap="none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любят  папу </a:t>
            </a: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маму?» </a:t>
            </a:r>
            <a:endParaRPr lang="ru-RU" sz="40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620688"/>
            <a:ext cx="8678768" cy="5355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Анкетирование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(вопрос учащимся)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«Всегда ли ваши родители являются для вас авторитетом?»</a:t>
            </a:r>
          </a:p>
          <a:p>
            <a:pPr algn="ctr"/>
            <a:endParaRPr lang="ru-RU" sz="54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85860"/>
            <a:ext cx="8678768" cy="369331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Результаты анкетирования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Да-  50%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Нет- 50% </a:t>
            </a:r>
          </a:p>
          <a:p>
            <a:pPr algn="ctr"/>
            <a:endParaRPr lang="ru-RU" sz="54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0034" y="785794"/>
            <a:ext cx="8286808" cy="52937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Ситуация 1. Учитель сообщает родителям о каком-либо проступке ребёнка. Ребёнок отрицает это. Родители не замечали за ребёнком подобного поведения, поэтому не верят учителю. Но, побеседовав с детьми в классе, они выяснили, что ребёнок солгал. Как бы поступили вы?</a:t>
            </a:r>
          </a:p>
          <a:p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0034" y="928670"/>
            <a:ext cx="8143932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Ситуация</a:t>
            </a:r>
            <a:r>
              <a:rPr lang="en-US" sz="4400" b="1" dirty="0" smtClean="0">
                <a:solidFill>
                  <a:srgbClr val="FF0000"/>
                </a:solidFill>
                <a:latin typeface="Monotype Corsiva" pitchFamily="66" charset="0"/>
              </a:rPr>
              <a:t> 2.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 Родители одноклассников пожаловались вам, что ваш ребёнок обзывает детей неприличными словами. Что вы предпримите?</a:t>
            </a:r>
          </a:p>
          <a:p>
            <a:endParaRPr lang="ru-RU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0034" y="928670"/>
            <a:ext cx="8143932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indent="449580" algn="just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Ситуация 3. В последнее время ребенок очень изменился,</a:t>
            </a:r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indent="449580" algn="just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мало общается с близкими людьми, молчит, подолгу о чем-то думает. На все расспросы родителей отвечает уклончиво, либо вообще уходит от ответов. Родители склонны думать, что ребенок страдает, но причины скрывает. Как поступить в такой ситуации?</a:t>
            </a:r>
            <a:endParaRPr lang="ru-RU" sz="2400" b="1" i="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29684" cy="2143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Памятка для родителей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14958045-Piano-keys-with-roses-and-butterflies--Stock-Vector-flowers.jpg"/>
          <p:cNvPicPr>
            <a:picLocks noChangeAspect="1"/>
          </p:cNvPicPr>
          <p:nvPr/>
        </p:nvPicPr>
        <p:blipFill>
          <a:blip r:embed="rId2" cstate="print"/>
          <a:srcRect b="29945"/>
          <a:stretch>
            <a:fillRect/>
          </a:stretch>
        </p:blipFill>
        <p:spPr>
          <a:xfrm>
            <a:off x="0" y="-459432"/>
            <a:ext cx="9144000" cy="7317432"/>
          </a:xfrm>
          <a:prstGeom prst="rect">
            <a:avLst/>
          </a:prstGeom>
        </p:spPr>
      </p:pic>
      <p:pic>
        <p:nvPicPr>
          <p:cNvPr id="6" name="Рисунок 5" descr="http://buynaksk10.dagschool.com/_http_schools/1746/buynaksk10/admin/ckfinder/core/connector/php/connector.phpfck_user_files/images/55(9)(1)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8501090" cy="6572272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407193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Родительский семинар 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4071934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«Роль семьи в воспитании нравственных ценностей».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МКОУ СОШ №10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г.Буйнакск</a:t>
            </a:r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4643438" y="0"/>
            <a:ext cx="4500562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Памятка для родителей</a:t>
            </a:r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Не демонстрируйте своему ребенку показную вежливость и чуткость. Очень скоро он начнет вам </a:t>
            </a:r>
            <a:r>
              <a:rPr lang="ru-RU" sz="2000" i="1" dirty="0" smtClean="0">
                <a:latin typeface="Monotype Corsiva" pitchFamily="66" charset="0"/>
              </a:rPr>
              <a:t>подражать.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Не грубите и не сквернословьте сами. Ваша привычка станет привычкой вашего ребенка.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Не говорите о чужих людях плохо и неуважительно. Если вы покажете в этом пример своему ребенку, ждите, что очень скоро он скажет то же </a:t>
            </a:r>
            <a:r>
              <a:rPr lang="ru-RU" sz="2000" i="1" dirty="0" smtClean="0">
                <a:latin typeface="Monotype Corsiva" pitchFamily="66" charset="0"/>
              </a:rPr>
              <a:t>самое.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Будьте тактичны по отношению к другим людям. Это урок добра и человечности для вашего ребенка.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Не бойтесь извиниться </a:t>
            </a:r>
            <a:r>
              <a:rPr lang="ru-RU" sz="2000" i="1" dirty="0" smtClean="0">
                <a:latin typeface="Monotype Corsiva" pitchFamily="66" charset="0"/>
              </a:rPr>
              <a:t>перед ребенком. </a:t>
            </a:r>
            <a:r>
              <a:rPr lang="ru-RU" sz="2000" i="1" dirty="0" smtClean="0">
                <a:latin typeface="Monotype Corsiva" pitchFamily="66" charset="0"/>
              </a:rPr>
              <a:t>В этот момент вы ничего не теряете, лишь приобретаете уважение своего ребенка.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Проявляйте благородство </a:t>
            </a:r>
            <a:r>
              <a:rPr lang="ru-RU" sz="2000" i="1" dirty="0" smtClean="0">
                <a:latin typeface="Monotype Corsiva" pitchFamily="66" charset="0"/>
              </a:rPr>
              <a:t>в любой ситуации к людям, </a:t>
            </a:r>
            <a:r>
              <a:rPr lang="ru-RU" sz="2000" i="1" dirty="0" smtClean="0">
                <a:latin typeface="Monotype Corsiva" pitchFamily="66" charset="0"/>
              </a:rPr>
              <a:t>учите этому качеству своего ребенка.</a:t>
            </a:r>
            <a:endParaRPr lang="ru-RU" sz="2000" dirty="0" smtClean="0">
              <a:latin typeface="Monotype Corsiva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Помните, что поведение – это зеркало, в котором отражается истинный облик </a:t>
            </a:r>
            <a:r>
              <a:rPr lang="ru-RU" sz="2000" i="1" dirty="0" smtClean="0">
                <a:latin typeface="Monotype Corsiva" pitchFamily="66" charset="0"/>
              </a:rPr>
              <a:t>каждого! А дети – наше зеркало!</a:t>
            </a:r>
            <a:endParaRPr lang="ru-RU" sz="2000" dirty="0" smtClean="0"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r="-1494" b="7462"/>
          <a:stretch>
            <a:fillRect/>
          </a:stretch>
        </p:blipFill>
        <p:spPr bwMode="auto">
          <a:xfrm>
            <a:off x="4786314" y="1928802"/>
            <a:ext cx="4357686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18400782">
            <a:off x="1431088" y="1785167"/>
            <a:ext cx="21432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«нравственность»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20929110">
            <a:off x="2003151" y="2618491"/>
            <a:ext cx="3465436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«безнравственный поступок»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346261">
            <a:off x="2080971" y="3540492"/>
            <a:ext cx="3657091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«высоконравственный человек»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85860"/>
            <a:ext cx="5857884" cy="2803182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Нравственное воспитание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428605"/>
            <a:ext cx="8001056" cy="550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latin typeface="Monotype Corsiva" pitchFamily="66" charset="0"/>
              </a:rPr>
              <a:t>Пословицы и поговорки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Не всякому строгое взыскание идёт на пользу.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От наказания хороший улучшается, а плохой ухудшается (итальянская).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Но потакать капризам и проступкам детей нельзя.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Кто детям потакает, тот сам плачет (украинская).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B0F0"/>
                </a:solidFill>
                <a:latin typeface="Monotype Corsiva" pitchFamily="66" charset="0"/>
              </a:rPr>
              <a:t>Дай ребёнку волю – сам пойдёшь в неволю (литовская).</a:t>
            </a:r>
          </a:p>
          <a:p>
            <a:pPr>
              <a:defRPr/>
            </a:pP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714356"/>
            <a:ext cx="8429684" cy="501675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«Семья — самое главное в жизни для каждого из нас»,  </a:t>
            </a:r>
          </a:p>
          <a:p>
            <a:r>
              <a:rPr lang="ru-RU" sz="4000" dirty="0" smtClean="0">
                <a:latin typeface="Monotype Corsiva" pitchFamily="66" charset="0"/>
              </a:rPr>
              <a:t>«Семья — это близкие и родные люди, те, кого мы любим, с кого берем пример, о ком заботимся, кому желаем добра и счастья», </a:t>
            </a:r>
          </a:p>
          <a:p>
            <a:r>
              <a:rPr lang="ru-RU" sz="4000" dirty="0" smtClean="0">
                <a:latin typeface="Monotype Corsiva" pitchFamily="66" charset="0"/>
              </a:rPr>
              <a:t> «В семье мы учимся любви, ответственности, заботе и уважению».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620688"/>
            <a:ext cx="8678768" cy="369331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Анкетирование</a:t>
            </a:r>
          </a:p>
          <a:p>
            <a:pPr algn="ctr"/>
            <a:endParaRPr lang="ru-RU" sz="54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«Что бы ты хотел получить от семьи?»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428604"/>
            <a:ext cx="731061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Результаты анкетирования учащихся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428868"/>
            <a:ext cx="5072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а) деньги  - 5,5 %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б) общения  - 45%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в) заботы  - 78 %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г) понимания – 39%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557</Words>
  <Application>Microsoft Office PowerPoint</Application>
  <PresentationFormat>Экран (4:3)</PresentationFormat>
  <Paragraphs>65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1) неполная семья; 2) конфликтная атмосфера в семье; 3) наличие сформировавшейся изначально ложной точки зрения на воспитание ребёнка. Например: «Мой святой долг – одеть, обуть, накормить, а остальное – дело школы»; 4) излишняя порочная родительская любовь и т. п. </vt:lpstr>
      <vt:lpstr>«Почему дети любят  папу и маму?» </vt:lpstr>
      <vt:lpstr>Слайд 14</vt:lpstr>
      <vt:lpstr>Слайд 15</vt:lpstr>
      <vt:lpstr>Слайд 16</vt:lpstr>
      <vt:lpstr>Слайд 17</vt:lpstr>
      <vt:lpstr>Слайд 18</vt:lpstr>
      <vt:lpstr> Памятка для родителей</vt:lpstr>
      <vt:lpstr>Слайд 20</vt:lpstr>
      <vt:lpstr>Слайд 21</vt:lpstr>
      <vt:lpstr>Родительский семинар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– ученик года</dc:title>
  <dc:creator>мария</dc:creator>
  <cp:lastModifiedBy>6666</cp:lastModifiedBy>
  <cp:revision>157</cp:revision>
  <dcterms:created xsi:type="dcterms:W3CDTF">2010-03-15T15:29:51Z</dcterms:created>
  <dcterms:modified xsi:type="dcterms:W3CDTF">2016-11-22T10:18:49Z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TC300086481049</vt:lpwstr>
  </property>
</Properties>
</file>