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8"/>
  </p:notesMasterIdLst>
  <p:sldIdLst>
    <p:sldId id="337" r:id="rId3"/>
    <p:sldId id="326" r:id="rId4"/>
    <p:sldId id="274" r:id="rId5"/>
    <p:sldId id="290" r:id="rId6"/>
    <p:sldId id="291" r:id="rId7"/>
    <p:sldId id="293" r:id="rId8"/>
    <p:sldId id="281" r:id="rId9"/>
    <p:sldId id="284" r:id="rId10"/>
    <p:sldId id="283" r:id="rId11"/>
    <p:sldId id="282" r:id="rId12"/>
    <p:sldId id="294" r:id="rId13"/>
    <p:sldId id="296" r:id="rId14"/>
    <p:sldId id="297" r:id="rId15"/>
    <p:sldId id="299" r:id="rId16"/>
    <p:sldId id="261" r:id="rId17"/>
    <p:sldId id="300" r:id="rId18"/>
    <p:sldId id="301" r:id="rId19"/>
    <p:sldId id="310" r:id="rId20"/>
    <p:sldId id="303" r:id="rId21"/>
    <p:sldId id="333" r:id="rId22"/>
    <p:sldId id="304" r:id="rId23"/>
    <p:sldId id="327" r:id="rId24"/>
    <p:sldId id="328" r:id="rId25"/>
    <p:sldId id="329" r:id="rId26"/>
    <p:sldId id="330" r:id="rId27"/>
    <p:sldId id="331" r:id="rId28"/>
    <p:sldId id="305" r:id="rId29"/>
    <p:sldId id="332" r:id="rId30"/>
    <p:sldId id="311" r:id="rId31"/>
    <p:sldId id="336" r:id="rId32"/>
    <p:sldId id="312" r:id="rId33"/>
    <p:sldId id="317" r:id="rId34"/>
    <p:sldId id="313" r:id="rId35"/>
    <p:sldId id="315" r:id="rId36"/>
    <p:sldId id="316" r:id="rId37"/>
    <p:sldId id="318" r:id="rId38"/>
    <p:sldId id="319" r:id="rId39"/>
    <p:sldId id="320" r:id="rId40"/>
    <p:sldId id="321" r:id="rId41"/>
    <p:sldId id="322" r:id="rId42"/>
    <p:sldId id="323" r:id="rId43"/>
    <p:sldId id="275" r:id="rId44"/>
    <p:sldId id="288" r:id="rId45"/>
    <p:sldId id="324" r:id="rId46"/>
    <p:sldId id="338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5" autoAdjust="0"/>
    <p:restoredTop sz="94602" autoAdjust="0"/>
  </p:normalViewPr>
  <p:slideViewPr>
    <p:cSldViewPr>
      <p:cViewPr>
        <p:scale>
          <a:sx n="59" d="100"/>
          <a:sy n="59" d="100"/>
        </p:scale>
        <p:origin x="-798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676"/>
    </p:cViewPr>
  </p:outlineViewPr>
  <p:notesTextViewPr>
    <p:cViewPr>
      <p:scale>
        <a:sx n="400" d="100"/>
        <a:sy n="4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D3CD6-F090-422B-BCED-419795D9E9F4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2F229-5D1C-49D5-B981-E5EA53F9A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630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2F229-5D1C-49D5-B981-E5EA53F9A60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2788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AA9-3D49-4CB9-9E05-78EBEC8AC339}" type="datetimeFigureOut">
              <a:rPr lang="ru-RU" smtClean="0"/>
              <a:pPr/>
              <a:t>20.10.2020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3E845-B5F5-4FD8-90B5-45F7ECB3A9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AA9-3D49-4CB9-9E05-78EBEC8AC339}" type="datetimeFigureOut">
              <a:rPr lang="ru-RU" smtClean="0"/>
              <a:pPr/>
              <a:t>20.10.2020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3E845-B5F5-4FD8-90B5-45F7ECB3A9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AA9-3D49-4CB9-9E05-78EBEC8AC339}" type="datetimeFigureOut">
              <a:rPr lang="ru-RU" smtClean="0"/>
              <a:pPr/>
              <a:t>20.10.2020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3E845-B5F5-4FD8-90B5-45F7ECB3A9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0">
          <a:blip r:embed="rId2" cstate="print"/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5334000"/>
            <a:ext cx="8229600" cy="838200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6019800"/>
            <a:ext cx="8229600" cy="60960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pic>
        <p:nvPicPr>
          <p:cNvPr id="4" name="Picture 3" descr="17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67600" y="2590800"/>
            <a:ext cx="1676400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47513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pic>
        <p:nvPicPr>
          <p:cNvPr id="4" name="Picture 3" descr="liam_ball_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77225" y="5838825"/>
            <a:ext cx="8667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7300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4" name="Picture 3" descr="liam_ball_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77225" y="5838825"/>
            <a:ext cx="8667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7026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4000"/>
            <a:ext cx="41148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1148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pic>
        <p:nvPicPr>
          <p:cNvPr id="5" name="Picture 4" descr="liam_ball_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77225" y="5838825"/>
            <a:ext cx="8667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8591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pic>
        <p:nvPicPr>
          <p:cNvPr id="7" name="Picture 6" descr="liam_ball_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77225" y="5838825"/>
            <a:ext cx="8667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3031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3" name="Picture 2" descr="liam_ball_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77225" y="5838825"/>
            <a:ext cx="8667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1256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am_ball_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77225" y="5838825"/>
            <a:ext cx="8667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4069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am_ball_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77225" y="5838825"/>
            <a:ext cx="866775" cy="1019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98115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AA9-3D49-4CB9-9E05-78EBEC8AC339}" type="datetimeFigureOut">
              <a:rPr lang="ru-RU" smtClean="0"/>
              <a:pPr/>
              <a:t>20.10.2020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3E845-B5F5-4FD8-90B5-45F7ECB3A9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itmap_128.bmp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0782" t="19157" r="10805" b="10200"/>
          <a:stretch>
            <a:fillRect/>
          </a:stretch>
        </p:blipFill>
        <p:spPr>
          <a:xfrm>
            <a:off x="1524000" y="1447800"/>
            <a:ext cx="6096000" cy="44958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76400" y="1828800"/>
            <a:ext cx="5715000" cy="3733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019800"/>
            <a:ext cx="57515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9" name="Picture 8" descr="liam_ball_1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77225" y="5838825"/>
            <a:ext cx="8667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3365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5679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152400"/>
            <a:ext cx="20955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1341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7399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AA9-3D49-4CB9-9E05-78EBEC8AC339}" type="datetimeFigureOut">
              <a:rPr lang="ru-RU" smtClean="0"/>
              <a:pPr/>
              <a:t>20.10.2020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3E845-B5F5-4FD8-90B5-45F7ECB3A9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AA9-3D49-4CB9-9E05-78EBEC8AC339}" type="datetimeFigureOut">
              <a:rPr lang="ru-RU" smtClean="0"/>
              <a:pPr/>
              <a:t>20.10.2020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3E845-B5F5-4FD8-90B5-45F7ECB3A9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AA9-3D49-4CB9-9E05-78EBEC8AC339}" type="datetimeFigureOut">
              <a:rPr lang="ru-RU" smtClean="0"/>
              <a:pPr/>
              <a:t>20.10.2020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3E845-B5F5-4FD8-90B5-45F7ECB3A9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AA9-3D49-4CB9-9E05-78EBEC8AC339}" type="datetimeFigureOut">
              <a:rPr lang="ru-RU" smtClean="0"/>
              <a:pPr/>
              <a:t>20.10.2020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3E845-B5F5-4FD8-90B5-45F7ECB3A9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AA9-3D49-4CB9-9E05-78EBEC8AC339}" type="datetimeFigureOut">
              <a:rPr lang="ru-RU" smtClean="0"/>
              <a:pPr/>
              <a:t>20.10.2020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3E845-B5F5-4FD8-90B5-45F7ECB3A9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AA9-3D49-4CB9-9E05-78EBEC8AC339}" type="datetimeFigureOut">
              <a:rPr lang="ru-RU" smtClean="0"/>
              <a:pPr/>
              <a:t>20.10.2020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3E845-B5F5-4FD8-90B5-45F7ECB3A9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AA9-3D49-4CB9-9E05-78EBEC8AC339}" type="datetimeFigureOut">
              <a:rPr lang="ru-RU" smtClean="0"/>
              <a:pPr/>
              <a:t>20.10.2020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3E845-B5F5-4FD8-90B5-45F7ECB3A9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88AA9-3D49-4CB9-9E05-78EBEC8AC339}" type="datetimeFigureOut">
              <a:rPr lang="ru-RU" smtClean="0"/>
              <a:pPr/>
              <a:t>20.10.2020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3E845-B5F5-4FD8-90B5-45F7ECB3A9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 cstate="print"/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38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title style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24000"/>
            <a:ext cx="8382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		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83383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0"/>
            <a:ext cx="8306269" cy="4693920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cap="none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Роль витаминов в процессе жизнедеятельности организма</a:t>
            </a:r>
            <a:r>
              <a:rPr lang="ru-RU" b="1" cap="none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62184" y="5013176"/>
            <a:ext cx="5057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Забейворота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xmlns="" val="65321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История открытия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1340768"/>
            <a:ext cx="3312368" cy="532859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>
                <a:latin typeface="Century" pitchFamily="18" charset="0"/>
              </a:rPr>
              <a:t>В 1911 году польский учёный Казимир </a:t>
            </a:r>
            <a:r>
              <a:rPr lang="ru-RU" dirty="0" err="1" smtClean="0">
                <a:latin typeface="Century" pitchFamily="18" charset="0"/>
              </a:rPr>
              <a:t>Функ</a:t>
            </a:r>
            <a:r>
              <a:rPr lang="ru-RU" dirty="0" smtClean="0">
                <a:latin typeface="Century" pitchFamily="18" charset="0"/>
              </a:rPr>
              <a:t> выделил кристаллический препарат, небольшое количество которого излечивало бери-бери. Препарат был назван </a:t>
            </a:r>
            <a:r>
              <a:rPr lang="ru-RU" b="1" i="1" dirty="0" smtClean="0">
                <a:latin typeface="Century" pitchFamily="18" charset="0"/>
              </a:rPr>
              <a:t>«</a:t>
            </a:r>
            <a:r>
              <a:rPr lang="ru-RU" b="1" i="1" dirty="0" err="1" smtClean="0">
                <a:latin typeface="Century" pitchFamily="18" charset="0"/>
              </a:rPr>
              <a:t>Витамайн</a:t>
            </a:r>
            <a:r>
              <a:rPr lang="ru-RU" b="1" i="1" dirty="0" smtClean="0">
                <a:latin typeface="Century" pitchFamily="18" charset="0"/>
              </a:rPr>
              <a:t>» </a:t>
            </a:r>
            <a:r>
              <a:rPr lang="ru-RU" dirty="0" smtClean="0">
                <a:latin typeface="Century" pitchFamily="18" charset="0"/>
              </a:rPr>
              <a:t>(</a:t>
            </a:r>
            <a:r>
              <a:rPr lang="ru-RU" dirty="0" err="1" smtClean="0">
                <a:latin typeface="Century" pitchFamily="18" charset="0"/>
              </a:rPr>
              <a:t>Vitamine</a:t>
            </a:r>
            <a:r>
              <a:rPr lang="ru-RU" dirty="0" smtClean="0">
                <a:latin typeface="Century" pitchFamily="18" charset="0"/>
              </a:rPr>
              <a:t>), от латинского </a:t>
            </a:r>
            <a:r>
              <a:rPr lang="ru-RU" b="1" i="1" dirty="0" err="1" smtClean="0">
                <a:latin typeface="Century" pitchFamily="18" charset="0"/>
              </a:rPr>
              <a:t>vita</a:t>
            </a:r>
            <a:r>
              <a:rPr lang="ru-RU" b="1" i="1" dirty="0" smtClean="0">
                <a:latin typeface="Century" pitchFamily="18" charset="0"/>
              </a:rPr>
              <a:t> — жизнь</a:t>
            </a:r>
            <a:r>
              <a:rPr lang="ru-RU" dirty="0" smtClean="0">
                <a:latin typeface="Century" pitchFamily="18" charset="0"/>
              </a:rPr>
              <a:t> и английского </a:t>
            </a:r>
            <a:r>
              <a:rPr lang="ru-RU" b="1" i="1" dirty="0" err="1" smtClean="0">
                <a:latin typeface="Century" pitchFamily="18" charset="0"/>
              </a:rPr>
              <a:t>amine</a:t>
            </a:r>
            <a:r>
              <a:rPr lang="ru-RU" b="1" i="1" dirty="0" smtClean="0">
                <a:latin typeface="Century" pitchFamily="18" charset="0"/>
              </a:rPr>
              <a:t> — амин, азотсодержащее соединение</a:t>
            </a:r>
            <a:r>
              <a:rPr lang="ru-RU" dirty="0" smtClean="0">
                <a:latin typeface="Century" pitchFamily="18" charset="0"/>
              </a:rPr>
              <a:t>. </a:t>
            </a:r>
          </a:p>
          <a:p>
            <a:pPr>
              <a:buNone/>
            </a:pPr>
            <a:r>
              <a:rPr lang="ru-RU" dirty="0" smtClean="0">
                <a:latin typeface="Century" pitchFamily="18" charset="0"/>
              </a:rPr>
              <a:t>      </a:t>
            </a:r>
            <a:r>
              <a:rPr lang="ru-RU" dirty="0" err="1" smtClean="0">
                <a:latin typeface="Century" pitchFamily="18" charset="0"/>
              </a:rPr>
              <a:t>Функ</a:t>
            </a:r>
            <a:r>
              <a:rPr lang="ru-RU" dirty="0" smtClean="0">
                <a:latin typeface="Century" pitchFamily="18" charset="0"/>
              </a:rPr>
              <a:t> высказал предположение, что и другие болезни — цинга, пеллагра, рахит — тоже могут вызываться недостатком каких-то веществ.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484784"/>
            <a:ext cx="2857520" cy="43186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0"/>
            <a:ext cx="8229600" cy="7018859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buNone/>
            </a:pPr>
            <a:r>
              <a:rPr lang="ru-RU" sz="30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Витамины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 (от лат. 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vita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 — «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жизнь») – это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поступающие  с пищей органические вещества, необходимые для регуляции обмена веществ и нормального течения процессов жизнедеятельности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endParaRPr lang="ru-RU" sz="3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0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Витаминология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– наука на стыке 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биохимии, гигиены питания, 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фармакологии, изучающая 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структуру и механизмы 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действия витаминов. 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949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0067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997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1162050"/>
          </a:xfrm>
        </p:spPr>
        <p:txBody>
          <a:bodyPr/>
          <a:lstStyle/>
          <a:p>
            <a:pPr algn="ctr"/>
            <a:r>
              <a:rPr lang="ru-RU" sz="3600" u="sng" dirty="0" smtClean="0">
                <a:effectLst/>
              </a:rPr>
              <a:t>Роль витаминов в жизни человека</a:t>
            </a:r>
            <a:endParaRPr lang="ru-RU" sz="3600" u="sng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  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первую очередь, это известный всем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витамин С – один из самых полезных и необходимых витаминов.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Каждому из нас необходимо получать его с пищей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ежедневно.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Улучшает самочувствие и повышает иммунитет.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54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Витамин </a:t>
            </a:r>
            <a:endParaRPr lang="ru-RU" sz="5400" b="1" dirty="0">
              <a:solidFill>
                <a:schemeClr val="accent4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 l="28816" t="3253" r="30841"/>
          <a:stretch>
            <a:fillRect/>
          </a:stretch>
        </p:blipFill>
        <p:spPr bwMode="auto">
          <a:xfrm>
            <a:off x="1071538" y="2857502"/>
            <a:ext cx="1656000" cy="234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558128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5725"/>
            <a:ext cx="9144000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</a:rPr>
              <a:t>При отсутствии витамина С в пище развивается тяжелый авитаминоз – цинга. </a:t>
            </a:r>
            <a:r>
              <a:rPr lang="ru-RU" sz="2400" dirty="0" smtClean="0">
                <a:latin typeface="Comic Sans MS" pitchFamily="66" charset="0"/>
              </a:rPr>
              <a:t>При этом человек слабеет, его устойчивость к инфекциям и неблагоприятным факторам окружающей среды снижается, десны кровоточат, зубы начинают 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smtClean="0">
                <a:latin typeface="Comic Sans MS" pitchFamily="66" charset="0"/>
              </a:rPr>
              <a:t>шататься и выпадают. При длительном  лишении витамина С человек погибает.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41986" name="Picture 2" descr="http://www.fakulteti.mk/Images/News/2012/03/vitamin/m2600058-swollen_inflamed_gums_in_scurvy-sp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878410"/>
            <a:ext cx="5048250" cy="3790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7686" y="1571612"/>
            <a:ext cx="47863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3300"/>
                </a:solidFill>
                <a:latin typeface="Times New Roman" pitchFamily="18" charset="0"/>
              </a:rPr>
              <a:t>Хорошим источником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</a:rPr>
              <a:t>витамина С </a:t>
            </a:r>
            <a:r>
              <a:rPr lang="ru-RU" sz="2400" dirty="0" smtClean="0">
                <a:solidFill>
                  <a:srgbClr val="003300"/>
                </a:solidFill>
                <a:latin typeface="Times New Roman" pitchFamily="18" charset="0"/>
              </a:rPr>
              <a:t>является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</a:rPr>
              <a:t>квашеная капуста, болгарский  перец, петрушка, репчатый  лук, чай, заваренный из плодов красной или черноплодной рябины, черной смородины и шиповника.</a:t>
            </a:r>
            <a:endParaRPr lang="ru-RU" sz="2400" b="1" dirty="0">
              <a:solidFill>
                <a:srgbClr val="003300"/>
              </a:solidFill>
              <a:latin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5282">
            <a:off x="1286783" y="1300258"/>
            <a:ext cx="3060000" cy="206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16639" r="-2985" b="17974"/>
          <a:stretch>
            <a:fillRect/>
          </a:stretch>
        </p:blipFill>
        <p:spPr bwMode="auto">
          <a:xfrm rot="21258848">
            <a:off x="601802" y="465603"/>
            <a:ext cx="2261557" cy="143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1462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93841">
            <a:off x="214282" y="4071942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3429000"/>
            <a:ext cx="19907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99776">
            <a:off x="6786578" y="5214950"/>
            <a:ext cx="2181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5000636"/>
            <a:ext cx="3048247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93494900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250" t="3000" r="9999" b="6999"/>
          <a:stretch>
            <a:fillRect/>
          </a:stretch>
        </p:blipFill>
        <p:spPr bwMode="auto">
          <a:xfrm>
            <a:off x="1428728" y="3857628"/>
            <a:ext cx="150019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971792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0"/>
            <a:ext cx="3043230" cy="6126163"/>
          </a:xfrm>
        </p:spPr>
        <p:txBody>
          <a:bodyPr/>
          <a:lstStyle/>
          <a:p>
            <a:pPr algn="ctr"/>
            <a:r>
              <a:rPr lang="ru-RU" sz="5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Витамин</a:t>
            </a:r>
            <a:r>
              <a:rPr lang="ru-RU" sz="4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4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КАРОТИН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 менее важен и прием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витамина А и каротина.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3428992" y="3198168"/>
            <a:ext cx="57150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Также </a:t>
            </a:r>
            <a:r>
              <a:rPr lang="ru-RU" b="1" dirty="0"/>
              <a:t>витамин </a:t>
            </a:r>
            <a:r>
              <a:rPr lang="ru-RU" dirty="0"/>
              <a:t>А можно получить из </a:t>
            </a:r>
            <a:r>
              <a:rPr lang="ru-RU" b="1" dirty="0"/>
              <a:t>печени, сливочного масла, яичного белка, сыра,</a:t>
            </a:r>
            <a:r>
              <a:rPr lang="ru-RU" dirty="0"/>
              <a:t> повысить запасы этого витамина в организме можно с помощью </a:t>
            </a:r>
            <a:r>
              <a:rPr lang="ru-RU" b="1" dirty="0"/>
              <a:t>тыквы, томатов, яблок, облепихи, шиповника, рябины, петрушки и </a:t>
            </a:r>
            <a:r>
              <a:rPr lang="ru-RU" b="1" dirty="0" smtClean="0"/>
              <a:t>укропа, моркови и морковной ботвы.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0591105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"/>
            <a:ext cx="9144000" cy="314096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800" dirty="0" smtClean="0"/>
              <a:t>При </a:t>
            </a:r>
            <a:r>
              <a:rPr lang="ru-RU" sz="2800" b="1" dirty="0" smtClean="0"/>
              <a:t>недостатке</a:t>
            </a:r>
            <a:r>
              <a:rPr lang="ru-RU" sz="2800" dirty="0" smtClean="0"/>
              <a:t> в пище </a:t>
            </a:r>
            <a:r>
              <a:rPr lang="ru-RU" sz="2800" b="1" dirty="0" smtClean="0"/>
              <a:t>витамина А</a:t>
            </a:r>
            <a:r>
              <a:rPr lang="ru-RU" sz="2800" dirty="0" smtClean="0"/>
              <a:t> снижается устойчивость эпителиальных тканей к раздражающим факторам, происходит </a:t>
            </a:r>
            <a:r>
              <a:rPr lang="ru-RU" sz="2800" b="1" dirty="0" smtClean="0"/>
              <a:t>изъязвление кожи </a:t>
            </a:r>
            <a:r>
              <a:rPr lang="ru-RU" sz="2800" dirty="0" smtClean="0"/>
              <a:t>и </a:t>
            </a:r>
            <a:r>
              <a:rPr lang="ru-RU" sz="2800" b="1" dirty="0" smtClean="0"/>
              <a:t>слизистых оболочек</a:t>
            </a:r>
            <a:r>
              <a:rPr lang="ru-RU" sz="2800" dirty="0" smtClean="0"/>
              <a:t>, возникает </a:t>
            </a:r>
            <a:r>
              <a:rPr lang="ru-RU" sz="2800" b="1" dirty="0" smtClean="0"/>
              <a:t>«куриная слепота» </a:t>
            </a:r>
            <a:r>
              <a:rPr lang="ru-RU" sz="2800" dirty="0" smtClean="0"/>
              <a:t>– неспособность видеть в слабоосвещенном помещении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6082" name="Picture 2" descr="http://simple-health-secrets.com/wp-content/uploads/2012/10/Glossitis-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285768"/>
            <a:ext cx="5472608" cy="35722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8405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>
                <a:effectLst/>
                <a:latin typeface="Times New Roman" pitchFamily="18" charset="0"/>
                <a:cs typeface="Times New Roman" pitchFamily="18" charset="0"/>
              </a:rPr>
              <a:t>Витамин</a:t>
            </a:r>
            <a:endParaRPr lang="ru-RU" sz="5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Следует  включить в свое ежедневное меню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оливковое, кукурузное, подсолнечное, льняное или миндальное масло. Витамин 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содержится 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орехах, яйцах, зеленых овощах, кукурузе, пророщенной пшенице, картофеле и моркови.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1571612"/>
            <a:ext cx="3000396" cy="4619625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известный антиоксидант, который обеспечивает устойчивость эритроцитов к воздействию вирусов и бактерий.</a:t>
            </a:r>
            <a:endParaRPr lang="ru-RU" sz="2000" b="1" dirty="0">
              <a:solidFill>
                <a:schemeClr val="accent4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4929198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5214950"/>
            <a:ext cx="15525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 l="7212" t="5000"/>
          <a:stretch>
            <a:fillRect/>
          </a:stretch>
        </p:blipFill>
        <p:spPr bwMode="auto">
          <a:xfrm>
            <a:off x="5214942" y="5286388"/>
            <a:ext cx="1838324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 l="5000" t="15000" r="4999" b="14999"/>
          <a:stretch>
            <a:fillRect/>
          </a:stretch>
        </p:blipFill>
        <p:spPr bwMode="auto">
          <a:xfrm>
            <a:off x="7072330" y="5286388"/>
            <a:ext cx="128588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1033361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4475"/>
            <a:ext cx="9144000" cy="734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u="sng" dirty="0" smtClean="0">
                <a:latin typeface="Comic Sans MS" pitchFamily="66" charset="0"/>
              </a:rPr>
              <a:t>Введение</a:t>
            </a:r>
            <a:r>
              <a:rPr lang="ru-RU" sz="5400" dirty="0" smtClean="0">
                <a:latin typeface="Comic Sans MS" pitchFamily="66" charset="0"/>
              </a:rPr>
              <a:t/>
            </a:r>
            <a:br>
              <a:rPr lang="ru-RU" sz="5400" dirty="0" smtClean="0">
                <a:latin typeface="Comic Sans MS" pitchFamily="66" charset="0"/>
              </a:rPr>
            </a:br>
            <a:r>
              <a:rPr lang="ru-RU" sz="5400" dirty="0" smtClean="0">
                <a:latin typeface="Comic Sans MS" pitchFamily="66" charset="0"/>
              </a:rPr>
              <a:t>Содержание</a:t>
            </a:r>
            <a:endParaRPr lang="ru-RU" sz="54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02275"/>
          </a:xfrm>
        </p:spPr>
        <p:txBody>
          <a:bodyPr/>
          <a:lstStyle/>
          <a:p>
            <a:r>
              <a:rPr lang="ru-RU" dirty="0" smtClean="0"/>
              <a:t>1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Введение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2. История открытия витаминов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3. Классификация витаминов и их характеристика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4. Роль витаминов в жизни человека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5.Витаминные мифы.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6.Заключение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7. Список используемых источников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418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 err="1" smtClean="0">
                <a:effectLst/>
                <a:latin typeface="Times New Roman" pitchFamily="18" charset="0"/>
                <a:cs typeface="Times New Roman" pitchFamily="18" charset="0"/>
              </a:rPr>
              <a:t>Фолиевая</a:t>
            </a:r>
            <a:endParaRPr lang="ru-RU" sz="4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  Она содержится в печени, орехах, шпинате, ржаной муке и какао-порошке.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кислота</a:t>
            </a:r>
          </a:p>
          <a:p>
            <a:pPr algn="ctr"/>
            <a:r>
              <a:rPr lang="ru-RU" sz="2800" dirty="0" smtClean="0"/>
              <a:t>также необходима для поддержания хорошего иммунитета</a:t>
            </a:r>
            <a:endParaRPr lang="ru-RU" sz="2800" dirty="0">
              <a:solidFill>
                <a:schemeClr val="accent4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42553">
            <a:off x="3447829" y="3863248"/>
            <a:ext cx="1800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14836" r="13735"/>
          <a:stretch>
            <a:fillRect/>
          </a:stretch>
        </p:blipFill>
        <p:spPr bwMode="auto">
          <a:xfrm>
            <a:off x="7286612" y="3357562"/>
            <a:ext cx="185738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500570"/>
            <a:ext cx="204288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 l="6073" t="5000" r="2833" b="4999"/>
          <a:stretch>
            <a:fillRect/>
          </a:stretch>
        </p:blipFill>
        <p:spPr bwMode="auto">
          <a:xfrm>
            <a:off x="1643042" y="5214950"/>
            <a:ext cx="214314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24154592"/>
      </p:ext>
    </p:extLst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effectLst/>
                <a:latin typeface="Times New Roman" pitchFamily="18" charset="0"/>
                <a:cs typeface="Times New Roman" pitchFamily="18" charset="0"/>
              </a:rPr>
              <a:t>Витамин</a:t>
            </a:r>
            <a:endParaRPr lang="ru-RU" sz="5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Без этого витамина становится невозможным формирование защитных кровяных телец, а значит, и защитные силы нашего организма  будут  снижаться. Этот витамин можно получить, если включить в свой рацион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капусту, морковь, бобовые, картофель, сельдерей, грецкие орехи, овсяную и гречневую крупу, свинину, печень, почки, сердце, молоко и яичные желтки.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endParaRPr lang="ru-RU" sz="2000" dirty="0" smtClean="0">
              <a:solidFill>
                <a:schemeClr val="accent4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accent4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Настоящий сезонный витамин иммунитета</a:t>
            </a:r>
            <a:endParaRPr lang="ru-RU" sz="2400" b="1" dirty="0">
              <a:solidFill>
                <a:schemeClr val="accent4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4929198"/>
            <a:ext cx="1692000" cy="16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929066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714752"/>
            <a:ext cx="21621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5286388"/>
            <a:ext cx="26384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 l="10000" t="15000" r="14999" b="14999"/>
          <a:stretch>
            <a:fillRect/>
          </a:stretch>
        </p:blipFill>
        <p:spPr bwMode="auto">
          <a:xfrm>
            <a:off x="6786578" y="3643314"/>
            <a:ext cx="107157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/>
          <a:srcRect l="15000" t="10000" r="13751" b="9999"/>
          <a:stretch>
            <a:fillRect/>
          </a:stretch>
        </p:blipFill>
        <p:spPr bwMode="auto">
          <a:xfrm>
            <a:off x="7500958" y="4786322"/>
            <a:ext cx="135729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90302259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94720" cy="4691063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Регулирует углеводный обмен, работу нервной системы и сердца.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 недостатке витамина В1 наблюдается нервное истощение, нарушение работы сердца и обмена веществ.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296" b="99283" l="282" r="99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5520" y="1276276"/>
            <a:ext cx="4853512" cy="477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30357" y="476672"/>
            <a:ext cx="57250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Витамин В1 (тиамин)</a:t>
            </a:r>
          </a:p>
        </p:txBody>
      </p:sp>
    </p:spTree>
    <p:extLst>
      <p:ext uri="{BB962C8B-B14F-4D97-AF65-F5344CB8AC3E}">
        <p14:creationId xmlns:p14="http://schemas.microsoft.com/office/powerpoint/2010/main" xmlns="" val="10177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26768" cy="4691063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Отвечает за остроту зрения и регенеративные процессы.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Недостаток витамина В2 характеризуется появлением незаживающих ран и язв, снижением остроты зрения, падением иммунитета.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7148" y="476672"/>
            <a:ext cx="69315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Витамин </a:t>
            </a:r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В2 (рибофлавин)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87" b="9985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84784"/>
            <a:ext cx="4862190" cy="477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6277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26768" cy="4691063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Позволяет избежать мигрени и гипотонии, некоторых заболеваний печени, проблем с желудочно-кишечным трактом, язв, гастритов, многих болезней кожи и атеросклероза.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76672"/>
            <a:ext cx="84879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Витамин </a:t>
            </a:r>
            <a:r>
              <a:rPr lang="ru-RU" sz="3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В5 (пантотеновая кислота)</a:t>
            </a:r>
            <a:endParaRPr lang="ru-RU" sz="3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5677" y="1861667"/>
            <a:ext cx="4763787" cy="468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054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26768" cy="4691063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Оказывает существенное влияние на ЦНС и процессы кроветворения, участвует в работе печени, а так же в процессах расщепления синтеза аминокислот, способствует усвоению белка.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76672"/>
            <a:ext cx="8487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Витамин </a:t>
            </a:r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В6 (пиридоксин)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84784"/>
            <a:ext cx="4667250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684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26768" cy="4691063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Оказывает огромное влияние на кроветворение в костном мозге, а так же в усвоении организмом аминокислот.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76672"/>
            <a:ext cx="8487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Витамин </a:t>
            </a:r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В12 (</a:t>
            </a:r>
            <a:r>
              <a:rPr lang="ru-RU" sz="4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цианкобаламин</a:t>
            </a:r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492" y="1628800"/>
            <a:ext cx="4248472" cy="420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3918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>
                <a:effectLst/>
                <a:latin typeface="Times New Roman" pitchFamily="18" charset="0"/>
                <a:cs typeface="Times New Roman" pitchFamily="18" charset="0"/>
              </a:rPr>
              <a:t>Витамин</a:t>
            </a:r>
            <a:endParaRPr lang="ru-RU" sz="5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ru-RU" sz="2000" dirty="0" smtClean="0">
              <a:solidFill>
                <a:schemeClr val="accent4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solidFill>
                <a:schemeClr val="accent4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solidFill>
                <a:schemeClr val="accent4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solidFill>
                <a:schemeClr val="accent4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Этот витамин в полном объеме можно получить только от ультрафиолетового излучения. </a:t>
            </a:r>
            <a:endParaRPr lang="ru-RU" sz="2400" dirty="0">
              <a:solidFill>
                <a:schemeClr val="accent4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785926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571868" y="1857364"/>
            <a:ext cx="52149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Содержится в сливочном масле, яичном желтке, мясе лосося, люцерне, сыре, жирной сметане и сливках.</a:t>
            </a:r>
            <a:endParaRPr lang="ru-RU" sz="3200" b="1" dirty="0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285728"/>
            <a:ext cx="20383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0398655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effectLst/>
                <a:latin typeface="Times New Roman" pitchFamily="18" charset="0"/>
                <a:cs typeface="Times New Roman" pitchFamily="18" charset="0"/>
              </a:rPr>
              <a:t>Витамин</a:t>
            </a:r>
            <a:endParaRPr lang="ru-RU" sz="5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Играет незаменимую роль во многих важных процессах, происходящих в организме человека.  Включает в себя комплекс полиненасыщенных жирных кислот, которые делятся на группы: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омега-3, омега-6.  Получить данный витамин можно, употребляя в пищу следующие продукты: </a:t>
            </a:r>
            <a:r>
              <a:rPr lang="ru-RU" sz="2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молоко, сыр,</a:t>
            </a:r>
            <a:r>
              <a:rPr lang="ru-RU" sz="2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яйца, говядина, злаки.</a:t>
            </a:r>
            <a:endParaRPr lang="ru-RU" sz="22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sz="5400" dirty="0">
                <a:solidFill>
                  <a:schemeClr val="accent4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ru-RU" sz="2000" dirty="0" smtClean="0">
              <a:solidFill>
                <a:schemeClr val="accent4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accent4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Известен </a:t>
            </a:r>
            <a:r>
              <a:rPr lang="ru-RU" sz="2400" b="1" dirty="0" err="1" smtClean="0">
                <a:solidFill>
                  <a:schemeClr val="accent4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омоложивающими</a:t>
            </a:r>
            <a:r>
              <a:rPr lang="ru-RU" sz="2400" b="1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свойствами</a:t>
            </a:r>
            <a:endParaRPr lang="ru-RU" sz="2400" b="1" dirty="0">
              <a:solidFill>
                <a:schemeClr val="accent4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4929198"/>
            <a:ext cx="1692000" cy="16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189" y="4078303"/>
            <a:ext cx="21621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5286388"/>
            <a:ext cx="26384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 l="10000" t="15000" r="14999" b="14999"/>
          <a:stretch>
            <a:fillRect/>
          </a:stretch>
        </p:blipFill>
        <p:spPr bwMode="auto">
          <a:xfrm>
            <a:off x="6412710" y="3929066"/>
            <a:ext cx="107157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 l="15000" t="10000" r="13751" b="9999"/>
          <a:stretch>
            <a:fillRect/>
          </a:stretch>
        </p:blipFill>
        <p:spPr bwMode="auto">
          <a:xfrm>
            <a:off x="7500958" y="4786322"/>
            <a:ext cx="135729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49975776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Витамин </a:t>
            </a:r>
            <a:r>
              <a:rPr lang="en-US" dirty="0" smtClean="0">
                <a:latin typeface="Comic Sans MS" pitchFamily="66" charset="0"/>
              </a:rPr>
              <a:t>D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Необходим для </a:t>
            </a:r>
            <a:r>
              <a:rPr lang="ru-RU" b="1" dirty="0" smtClean="0"/>
              <a:t>нормального развития костей.</a:t>
            </a:r>
          </a:p>
          <a:p>
            <a:pPr>
              <a:buNone/>
            </a:pPr>
            <a:r>
              <a:rPr lang="ru-RU" dirty="0" smtClean="0"/>
              <a:t>Недостаток – </a:t>
            </a:r>
            <a:r>
              <a:rPr lang="ru-RU" b="1" dirty="0" smtClean="0"/>
              <a:t>рахит.</a:t>
            </a:r>
            <a:endParaRPr lang="ru-RU" b="1" dirty="0"/>
          </a:p>
        </p:txBody>
      </p:sp>
      <p:pic>
        <p:nvPicPr>
          <p:cNvPr id="52226" name="Picture 2" descr="http://www.talkorigins.org/faqs/homs/leg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204864"/>
            <a:ext cx="3108201" cy="4488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7139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Цель исследования: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606083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рассмотреть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свойства основных витаминов, их биологическую роль и влияние на организм.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effectLst/>
                <a:latin typeface="Times New Roman" pitchFamily="18" charset="0"/>
                <a:cs typeface="Times New Roman" pitchFamily="18" charset="0"/>
              </a:rPr>
              <a:t>Витамин</a:t>
            </a:r>
            <a:endParaRPr lang="ru-RU" sz="5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При недостатке витамина К  человек склонен к длительным кровотечениям , частым переломам, остеопорозу.</a:t>
            </a:r>
          </a:p>
          <a:p>
            <a:r>
              <a:rPr lang="ru-RU" sz="2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Получить достаточное количество витамина К можно из шпината, листового салата, капусты, яиц.</a:t>
            </a:r>
            <a:endParaRPr lang="ru-RU" sz="22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sz="5400" dirty="0">
                <a:solidFill>
                  <a:schemeClr val="accent4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ru-RU" sz="2000" dirty="0" smtClean="0">
              <a:solidFill>
                <a:schemeClr val="accent4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accent4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Регулирует свертываемость крови</a:t>
            </a:r>
            <a:endParaRPr lang="ru-RU" sz="2400" b="1" dirty="0">
              <a:solidFill>
                <a:schemeClr val="accent4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4984428"/>
            <a:ext cx="26384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2387525" cy="228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11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90492"/>
            <a:ext cx="4152901" cy="190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0880692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052736"/>
            <a:ext cx="7077472" cy="452596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b="1" u="sng" dirty="0" smtClean="0">
                <a:solidFill>
                  <a:srgbClr val="00B050"/>
                </a:solidFill>
              </a:rPr>
              <a:t>Авитаминоз</a:t>
            </a:r>
            <a:r>
              <a:rPr lang="ru-RU" dirty="0" smtClean="0"/>
              <a:t>- </a:t>
            </a:r>
            <a:r>
              <a:rPr lang="ru-RU" b="1" dirty="0" smtClean="0"/>
              <a:t>отсутствие того или иного витамина в организме </a:t>
            </a:r>
            <a:r>
              <a:rPr lang="ru-RU" dirty="0" smtClean="0"/>
              <a:t>в результате потребления неполноценных питательных веществ;</a:t>
            </a:r>
          </a:p>
          <a:p>
            <a:pPr lvl="0"/>
            <a:r>
              <a:rPr lang="ru-RU" b="1" u="sng" dirty="0" smtClean="0">
                <a:solidFill>
                  <a:srgbClr val="00B050"/>
                </a:solidFill>
              </a:rPr>
              <a:t>Гиповитаминоз</a:t>
            </a:r>
            <a:r>
              <a:rPr lang="ru-RU" dirty="0" smtClean="0"/>
              <a:t>- </a:t>
            </a:r>
            <a:r>
              <a:rPr lang="ru-RU" b="1" dirty="0" smtClean="0"/>
              <a:t>недостаток того или иного витамина в организме</a:t>
            </a:r>
            <a:r>
              <a:rPr lang="ru-RU" dirty="0" smtClean="0"/>
              <a:t>, приводящий к нарушению работы организма;</a:t>
            </a:r>
          </a:p>
          <a:p>
            <a:pPr lvl="0"/>
            <a:r>
              <a:rPr lang="ru-RU" b="1" u="sng" dirty="0" smtClean="0">
                <a:solidFill>
                  <a:srgbClr val="00B050"/>
                </a:solidFill>
              </a:rPr>
              <a:t>Гипервитаминоз</a:t>
            </a:r>
            <a:r>
              <a:rPr lang="ru-RU" dirty="0" smtClean="0"/>
              <a:t>- </a:t>
            </a:r>
            <a:r>
              <a:rPr lang="ru-RU" b="1" dirty="0" smtClean="0"/>
              <a:t>передозировка витаминов</a:t>
            </a:r>
            <a:r>
              <a:rPr lang="ru-RU" dirty="0" smtClean="0"/>
              <a:t>, проявляющееся как тяжелое отравление организма.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1199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Эльдорадо\Desktop\важно и нужно зна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428604"/>
            <a:ext cx="5429288" cy="6117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16632"/>
            <a:ext cx="7077472" cy="546206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Причины нехватки витаминов</a:t>
            </a:r>
          </a:p>
          <a:p>
            <a:pPr marL="0" indent="0" algn="ctr">
              <a:buNone/>
            </a:pPr>
            <a:endParaRPr lang="ru-RU" sz="2800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00B05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73763418"/>
              </p:ext>
            </p:extLst>
          </p:nvPr>
        </p:nvGraphicFramePr>
        <p:xfrm>
          <a:off x="1403648" y="836711"/>
          <a:ext cx="7740352" cy="6021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0176"/>
                <a:gridCol w="3870176"/>
              </a:tblGrid>
              <a:tr h="393513">
                <a:tc>
                  <a:txBody>
                    <a:bodyPr/>
                    <a:lstStyle/>
                    <a:p>
                      <a:r>
                        <a:rPr lang="ru-RU" dirty="0" smtClean="0"/>
                        <a:t>Причина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Следствие</a:t>
                      </a:r>
                      <a:endParaRPr lang="ru-RU" dirty="0"/>
                    </a:p>
                  </a:txBody>
                  <a:tcPr/>
                </a:tc>
              </a:tr>
              <a:tr h="9703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Неправильное, однообразное питание</a:t>
                      </a:r>
                      <a:r>
                        <a:rPr lang="ru-RU" baseline="0" dirty="0" smtClean="0"/>
                        <a:t>; недостаточное потребление пищи.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Нарушение поступления витаминов с пищей.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12613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Нарушение функции желудочно-кишечного тракта; кишечный дисбактериоз.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Нарушение процессов пищеварения.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12613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Поступление в организм веществ,</a:t>
                      </a:r>
                      <a:r>
                        <a:rPr lang="ru-RU" baseline="0" dirty="0" smtClean="0"/>
                        <a:t> обладающих действием противоположным витаминам.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Гиповитаминоз</a:t>
                      </a:r>
                      <a:endParaRPr lang="ru-RU" dirty="0"/>
                    </a:p>
                  </a:txBody>
                  <a:tcPr/>
                </a:tc>
              </a:tr>
              <a:tr h="21346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Неправильное питание;</a:t>
                      </a:r>
                      <a:r>
                        <a:rPr lang="ru-RU" baseline="0" dirty="0" smtClean="0"/>
                        <a:t> различные заболевания органов пищеварительного тракта; возрастные изменения органов желудочно-кишечного тракта.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Неправильный</a:t>
                      </a:r>
                      <a:r>
                        <a:rPr lang="ru-RU" baseline="0" dirty="0" smtClean="0"/>
                        <a:t> обмен веществ.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3994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141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Витаминные мифы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Миф № 1: Натуральные витамины лучше синтетических</a:t>
            </a:r>
          </a:p>
          <a:p>
            <a:endParaRPr lang="ru-RU" dirty="0"/>
          </a:p>
        </p:txBody>
      </p:sp>
      <p:pic>
        <p:nvPicPr>
          <p:cNvPr id="4098" name="Picture 2" descr="https://lh3.googleusercontent.com/TiBS0u71MLkocfE7c2LZndX-zfBUeOUUNeLsgNQLPal23LyTGuLKRi5HD09O7zk8pdRGe8cigKwne1uILHgzQl-msR-qEPZAv9kS3OMY7grOaJn6PxuZxeI0xk3bpJIEc0caX2z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857496"/>
            <a:ext cx="6934200" cy="2876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34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Витаминные мифы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Миф № 2: У витаминов нет срока годности</a:t>
            </a:r>
          </a:p>
          <a:p>
            <a:endParaRPr lang="ru-RU" dirty="0"/>
          </a:p>
        </p:txBody>
      </p:sp>
      <p:pic>
        <p:nvPicPr>
          <p:cNvPr id="63490" name="Picture 2" descr="https://lh4.googleusercontent.com/TMtKoUVmIGIu9UpqFmMEwga71e22vZopCLZwUvOXnVeLLTsi1KJYcqf28_f5F_jJ9VJ6iHODnAPSwqD4qgnemmsy_KNEZL_Ue1eBK4NllFQCLTP_HXfNVH5jNdClb0jmmmX8b7c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643182"/>
            <a:ext cx="6715172" cy="3839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34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Витаминные мифы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Миф № 3: Все витамины одинаково полезны</a:t>
            </a:r>
          </a:p>
          <a:p>
            <a:endParaRPr lang="ru-RU" dirty="0"/>
          </a:p>
        </p:txBody>
      </p:sp>
      <p:pic>
        <p:nvPicPr>
          <p:cNvPr id="64514" name="Picture 2" descr="https://lh5.googleusercontent.com/NGLjEF7Sy0b3R3BSLbVydDHpuyknL3zHXm3iL0gSiOb8NZlJ2fWhOrhz3F4GYmx4lUZd89jSbuHdqtddOPoVGAc1G1mj2_p2JsAcPQEJkXUyck4x8Qsur_H71LG0P438gGfWQzV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714621"/>
            <a:ext cx="6143668" cy="4143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34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Витаминные мифы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Миф № 4: Правильное питание дает все нужные витамины</a:t>
            </a:r>
          </a:p>
          <a:p>
            <a:endParaRPr lang="ru-RU" dirty="0"/>
          </a:p>
        </p:txBody>
      </p:sp>
      <p:pic>
        <p:nvPicPr>
          <p:cNvPr id="65538" name="Picture 2" descr="https://lh4.googleusercontent.com/7Xrlw8n0RMi8Xe-3f5QVbFJXpvGAcv0GZKjbCIK62hcdG66dPPikO-zbAFvuaiQtQu1yLlXXHxQuow0WcVxrj5C_35UUtaZKzAlnPRLF_ezTeSjBDgBkjf9isOYlq1J8u2kIWTg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643182"/>
            <a:ext cx="6934200" cy="2933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34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Витаминные мифы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Миф № 5: Фрукты — лучший источник витаминов</a:t>
            </a:r>
          </a:p>
          <a:p>
            <a:endParaRPr lang="ru-RU" dirty="0"/>
          </a:p>
        </p:txBody>
      </p:sp>
      <p:pic>
        <p:nvPicPr>
          <p:cNvPr id="66562" name="Picture 2" descr="https://lh4.googleusercontent.com/c0QplY6HesZPwUzZlyPtKsRLDDvUKgukcUVLJkwZnl-QoLQgOnI0cGAdPhIVvK9QxTPbw0YwALeM83o26iQgR2Hyj-t-3_tr6-ggRGUmT-4DSPj8yDf1oVxQUv2TbWhZyB6n26_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643182"/>
            <a:ext cx="6934200" cy="2952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34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57214"/>
            <a:ext cx="9144000" cy="742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Предмет исследования: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606083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витамины и их классификация.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202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Витаминные мифы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Миф № 6: Термическая обработка уничтожает витамины</a:t>
            </a:r>
          </a:p>
          <a:p>
            <a:endParaRPr lang="ru-RU" dirty="0"/>
          </a:p>
        </p:txBody>
      </p:sp>
      <p:pic>
        <p:nvPicPr>
          <p:cNvPr id="67586" name="Picture 2" descr="https://lh6.googleusercontent.com/L3cb4y1sTr59hG3Bt-qwlnhMCBKgA7J09FDZRjBm9s9XGi9-ZEtrv8TQcr83ydufxbov_IHk084qN_mu2g3cpsG9XX7VuHrWbEMaga7zfK0t0tjlWzDnMVMNs8ntY6yQEjc305m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3000372"/>
            <a:ext cx="6000792" cy="35526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34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Витаминные мифы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Миф № 7: Передозировка витаминами невозможна</a:t>
            </a:r>
          </a:p>
          <a:p>
            <a:endParaRPr lang="ru-RU" dirty="0"/>
          </a:p>
        </p:txBody>
      </p:sp>
      <p:pic>
        <p:nvPicPr>
          <p:cNvPr id="68610" name="Picture 2" descr="https://lh3.googleusercontent.com/rQAL8dAlXovRxcYSWPiCUJ9PvcZ_lcq0u_BcEHF_L6OmCIC7dJ30nArpdZmSmGI2RNZ3iO4OOhV2q9QyPfeeFUuukOpl3OkWBdep585nkcsd2ReylV4IIkeQh1a6Rd0zRXJAh5w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714620"/>
            <a:ext cx="6934200" cy="3467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34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Это надо знать!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600200"/>
            <a:ext cx="7416824" cy="4925144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/>
              <a:t>Витамины - это </a:t>
            </a:r>
            <a:r>
              <a:rPr lang="ru-RU" b="1" dirty="0"/>
              <a:t>биологически активные вещества, </a:t>
            </a:r>
            <a:r>
              <a:rPr lang="ru-RU" dirty="0"/>
              <a:t>действующие на организм в малых количествах;</a:t>
            </a:r>
          </a:p>
          <a:p>
            <a:pPr lvl="0"/>
            <a:r>
              <a:rPr lang="ru-RU" dirty="0"/>
              <a:t>Необходимы для </a:t>
            </a:r>
            <a:r>
              <a:rPr lang="ru-RU" b="1" dirty="0"/>
              <a:t>нормального обмена веществ в организме,</a:t>
            </a:r>
            <a:r>
              <a:rPr lang="ru-RU" dirty="0"/>
              <a:t> так как входят в состав всех ферментов, являющихся катализаторами;</a:t>
            </a:r>
          </a:p>
          <a:p>
            <a:pPr lvl="0"/>
            <a:r>
              <a:rPr lang="ru-RU" dirty="0" smtClean="0"/>
              <a:t>Витамины делятся  </a:t>
            </a:r>
            <a:r>
              <a:rPr lang="ru-RU" dirty="0"/>
              <a:t>на </a:t>
            </a:r>
            <a:r>
              <a:rPr lang="ru-RU" b="1" dirty="0"/>
              <a:t>жирорастворимые  и </a:t>
            </a:r>
            <a:r>
              <a:rPr lang="ru-RU" b="1" dirty="0" smtClean="0"/>
              <a:t>водорастворимые.</a:t>
            </a:r>
            <a:endParaRPr lang="ru-RU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9324528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Это надо знать!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1600200"/>
            <a:ext cx="7139136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i="1" dirty="0" smtClean="0"/>
              <a:t>Витамины:</a:t>
            </a:r>
            <a:endParaRPr lang="ru-RU" b="1" dirty="0" smtClean="0"/>
          </a:p>
          <a:p>
            <a:pPr lvl="0"/>
            <a:r>
              <a:rPr lang="ru-RU" dirty="0" smtClean="0"/>
              <a:t>Участвуют в образовании ферментов.</a:t>
            </a:r>
          </a:p>
          <a:p>
            <a:pPr lvl="0"/>
            <a:r>
              <a:rPr lang="ru-RU" dirty="0" smtClean="0"/>
              <a:t>Влияют на обмен веществ.</a:t>
            </a:r>
          </a:p>
          <a:p>
            <a:pPr lvl="0"/>
            <a:r>
              <a:rPr lang="ru-RU" dirty="0" smtClean="0"/>
              <a:t>Влияют на рост и развитие организма.</a:t>
            </a:r>
          </a:p>
          <a:p>
            <a:pPr lvl="0"/>
            <a:r>
              <a:rPr lang="ru-RU" dirty="0" smtClean="0"/>
              <a:t>Оказывают влияние на сопротивляемость организма к заболеваниям.</a:t>
            </a:r>
          </a:p>
          <a:p>
            <a:pPr lvl="0">
              <a:buNone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Сейчас известно около 30 видов витаминов. </a:t>
            </a:r>
          </a:p>
          <a:p>
            <a:pPr>
              <a:buNone/>
            </a:pPr>
            <a:r>
              <a:rPr lang="ru-RU" dirty="0" smtClean="0"/>
              <a:t>     Наибольшее количество витаминов имеется в растительных продуктах, но некоторые содержатся только в животных продуктах. 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 fontScale="90000"/>
          </a:bodyPr>
          <a:lstStyle/>
          <a:p>
            <a:r>
              <a:rPr lang="ru-RU" sz="7300" dirty="0" smtClean="0">
                <a:solidFill>
                  <a:schemeClr val="bg2"/>
                </a:solidFill>
                <a:latin typeface="Comic Sans MS" pitchFamily="66" charset="0"/>
              </a:rPr>
              <a:t>Вывод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>Овощи и фрукты служат источников витаминов. Однако только ими потребность организма в витаминах удовлетворить нельзя. Поэтому рекомендуется дополнительно употреблять поливитаминные препараты и продукты, на упаковке которых указано, что они витаминизированы.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4896544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-26364" y="116632"/>
            <a:ext cx="8892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u="sng" dirty="0">
                <a:solidFill>
                  <a:schemeClr val="bg2"/>
                </a:solidFill>
                <a:latin typeface="Comic Sans MS" pitchFamily="66" charset="0"/>
              </a:rPr>
              <a:t>Список используемых источников</a:t>
            </a:r>
            <a:endParaRPr lang="ru-RU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1988840"/>
            <a:ext cx="770485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1. Калюжный </a:t>
            </a:r>
            <a:r>
              <a:rPr lang="ru-RU" sz="2800" dirty="0"/>
              <a:t>В. Г. Справочник по биологии. Для старшеклассников, абитуриентов, студентов. М.: Феникс, 2002. 544 с.</a:t>
            </a:r>
          </a:p>
          <a:p>
            <a:r>
              <a:rPr lang="ru-RU" sz="2800" dirty="0"/>
              <a:t>2</a:t>
            </a:r>
            <a:r>
              <a:rPr lang="ru-RU" sz="2800" dirty="0" smtClean="0"/>
              <a:t>.</a:t>
            </a:r>
            <a:r>
              <a:rPr lang="ru-RU" sz="2800" dirty="0"/>
              <a:t>  </a:t>
            </a:r>
            <a:r>
              <a:rPr lang="ru-RU" sz="2800" dirty="0" err="1"/>
              <a:t>Лемеза</a:t>
            </a:r>
            <a:r>
              <a:rPr lang="ru-RU" sz="2800" dirty="0"/>
              <a:t> Н., </a:t>
            </a:r>
            <a:r>
              <a:rPr lang="ru-RU" sz="2800" dirty="0" err="1"/>
              <a:t>Камлюк</a:t>
            </a:r>
            <a:r>
              <a:rPr lang="ru-RU" sz="2800" dirty="0"/>
              <a:t> Л., Лисов Н. Биология в вопросах и ответах. М.: </a:t>
            </a:r>
            <a:r>
              <a:rPr lang="ru-RU" sz="2800" dirty="0" err="1"/>
              <a:t>Рольф</a:t>
            </a:r>
            <a:r>
              <a:rPr lang="ru-RU" sz="2800" dirty="0"/>
              <a:t>, 1998. 496 с.</a:t>
            </a:r>
          </a:p>
          <a:p>
            <a:r>
              <a:rPr lang="ru-RU" sz="2800" dirty="0"/>
              <a:t>3</a:t>
            </a:r>
            <a:r>
              <a:rPr lang="ru-RU" sz="2800" dirty="0" smtClean="0"/>
              <a:t>.</a:t>
            </a:r>
            <a:r>
              <a:rPr lang="ru-RU" sz="2800" dirty="0"/>
              <a:t>  </a:t>
            </a:r>
            <a:r>
              <a:rPr lang="ru-RU" sz="2800" dirty="0" err="1"/>
              <a:t>Милованов</a:t>
            </a:r>
            <a:r>
              <a:rPr lang="ru-RU" sz="2800" dirty="0"/>
              <a:t> И. Справочник биологически активных пищевых добавок: пища для здоровья. М.: Феникс, 2005. 357 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485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Объект исследования: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606083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процесс влияния витаминов на жизнедеятельность организма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человека.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058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Объект исследования: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606083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процесс влияния витаминов на жизнедеятельность организма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человека.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10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Comic Sans MS" pitchFamily="66" charset="0"/>
              </a:rPr>
              <a:t>История открытия</a:t>
            </a:r>
            <a:endParaRPr lang="ru-RU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1412776"/>
            <a:ext cx="3456384" cy="51125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Calibri" pitchFamily="34" charset="0"/>
              </a:rPr>
              <a:t>      </a:t>
            </a:r>
            <a:r>
              <a:rPr lang="ru-RU" sz="2000" dirty="0" smtClean="0">
                <a:latin typeface="Century" pitchFamily="18" charset="0"/>
              </a:rPr>
              <a:t>Впервые вывод о существовании неизвестных веществ, абсолютно необходимых для жизни, сделал </a:t>
            </a:r>
            <a:r>
              <a:rPr lang="ru-RU" sz="2000" b="1" dirty="0" smtClean="0">
                <a:latin typeface="Century" pitchFamily="18" charset="0"/>
              </a:rPr>
              <a:t>Николай Лунин в 1880 г. </a:t>
            </a:r>
            <a:r>
              <a:rPr lang="ru-RU" sz="2000" dirty="0" smtClean="0">
                <a:latin typeface="Century" pitchFamily="18" charset="0"/>
              </a:rPr>
              <a:t>В своей диссертации он обнаружил, что мыши не могут выжить, питаясь искусственной смесью из белка, жира, сахара и минеральных солей.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4" descr="1580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00808"/>
            <a:ext cx="3357586" cy="40940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Comic Sans MS" pitchFamily="66" charset="0"/>
              </a:rPr>
              <a:t>Эксперименты Лунина</a:t>
            </a:r>
            <a:endParaRPr lang="ru-RU" dirty="0">
              <a:solidFill>
                <a:srgbClr val="00B050"/>
              </a:solidFill>
              <a:latin typeface="Comic Sans MS" pitchFamily="66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7544" y="1556792"/>
          <a:ext cx="8286750" cy="404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9399"/>
                <a:gridCol w="4432821"/>
                <a:gridCol w="1964530"/>
              </a:tblGrid>
              <a:tr h="640007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entury" pitchFamily="18" charset="0"/>
                        </a:rPr>
                        <a:t>Начало эксперимента</a:t>
                      </a:r>
                      <a:endParaRPr lang="ru-RU" sz="1800" b="1" dirty="0">
                        <a:latin typeface="Century" pitchFamily="18" charset="0"/>
                      </a:endParaRPr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entury" pitchFamily="18" charset="0"/>
                        </a:rPr>
                        <a:t>Ход эксперимента</a:t>
                      </a:r>
                      <a:endParaRPr lang="ru-RU" sz="1800" b="1" dirty="0">
                        <a:latin typeface="Century" pitchFamily="18" charset="0"/>
                      </a:endParaRPr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entury" pitchFamily="18" charset="0"/>
                        </a:rPr>
                        <a:t>Результат эксперимента</a:t>
                      </a:r>
                      <a:endParaRPr lang="ru-RU" sz="1800" b="1" dirty="0">
                        <a:latin typeface="Century" pitchFamily="18" charset="0"/>
                      </a:endParaRPr>
                    </a:p>
                  </a:txBody>
                  <a:tcPr marL="91439" marR="91439" marT="45715" marB="45715"/>
                </a:tc>
              </a:tr>
              <a:tr h="173716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entury" pitchFamily="18" charset="0"/>
                        </a:rPr>
                        <a:t>1 группа</a:t>
                      </a:r>
                      <a:endParaRPr lang="ru-RU" sz="1800" dirty="0">
                        <a:latin typeface="Century" pitchFamily="18" charset="0"/>
                      </a:endParaRPr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entury" pitchFamily="18" charset="0"/>
                        </a:rPr>
                        <a:t>Кормил подопытных мышей цельным коровьим</a:t>
                      </a:r>
                      <a:r>
                        <a:rPr lang="ru-RU" sz="1800" baseline="0" dirty="0" smtClean="0">
                          <a:latin typeface="Century" pitchFamily="18" charset="0"/>
                        </a:rPr>
                        <a:t> молоком.</a:t>
                      </a:r>
                      <a:endParaRPr lang="ru-RU" sz="1800" dirty="0">
                        <a:latin typeface="Century" pitchFamily="18" charset="0"/>
                      </a:endParaRPr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endParaRPr lang="ru-RU" sz="1800" dirty="0" smtClean="0">
                        <a:latin typeface="Century" pitchFamily="18" charset="0"/>
                      </a:endParaRPr>
                    </a:p>
                    <a:p>
                      <a:endParaRPr lang="ru-RU" sz="1800" dirty="0" smtClean="0">
                        <a:latin typeface="Century" pitchFamily="18" charset="0"/>
                      </a:endParaRPr>
                    </a:p>
                    <a:p>
                      <a:endParaRPr lang="ru-RU" sz="1800" dirty="0" smtClean="0">
                        <a:latin typeface="Century" pitchFamily="18" charset="0"/>
                      </a:endParaRPr>
                    </a:p>
                    <a:p>
                      <a:endParaRPr lang="ru-RU" sz="1800" dirty="0" smtClean="0">
                        <a:latin typeface="Century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Century" pitchFamily="18" charset="0"/>
                        </a:rPr>
                        <a:t>Нормально</a:t>
                      </a:r>
                      <a:r>
                        <a:rPr lang="ru-RU" sz="1800" baseline="0" dirty="0" smtClean="0">
                          <a:latin typeface="Century" pitchFamily="18" charset="0"/>
                        </a:rPr>
                        <a:t> развивались</a:t>
                      </a:r>
                      <a:endParaRPr lang="ru-RU" sz="1800" dirty="0">
                        <a:latin typeface="Century" pitchFamily="18" charset="0"/>
                      </a:endParaRPr>
                    </a:p>
                  </a:txBody>
                  <a:tcPr marL="91439" marR="91439" marT="45715" marB="45715"/>
                </a:tc>
              </a:tr>
              <a:tr h="166778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entury" pitchFamily="18" charset="0"/>
                        </a:rPr>
                        <a:t>2 группа</a:t>
                      </a:r>
                      <a:endParaRPr lang="ru-RU" sz="1800" dirty="0">
                        <a:latin typeface="Century" pitchFamily="18" charset="0"/>
                      </a:endParaRPr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Century" pitchFamily="18" charset="0"/>
                        </a:rPr>
                        <a:t>Скармливал подопытным мышам по отдельности все известные элементы, из которых состоит коровье молоко: сахар, белки, жиры, углеводы, соли. </a:t>
                      </a:r>
                    </a:p>
                    <a:p>
                      <a:endParaRPr lang="ru-RU" sz="1800" dirty="0">
                        <a:latin typeface="Century" pitchFamily="18" charset="0"/>
                      </a:endParaRPr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endParaRPr lang="ru-RU" sz="1800" dirty="0" smtClean="0">
                        <a:latin typeface="Century" pitchFamily="18" charset="0"/>
                      </a:endParaRPr>
                    </a:p>
                    <a:p>
                      <a:endParaRPr lang="ru-RU" sz="1800" dirty="0" smtClean="0">
                        <a:latin typeface="Century" pitchFamily="18" charset="0"/>
                      </a:endParaRPr>
                    </a:p>
                    <a:p>
                      <a:endParaRPr lang="ru-RU" sz="1800" dirty="0" smtClean="0">
                        <a:latin typeface="Century" pitchFamily="18" charset="0"/>
                      </a:endParaRPr>
                    </a:p>
                    <a:p>
                      <a:endParaRPr lang="ru-RU" sz="1800" dirty="0" smtClean="0">
                        <a:latin typeface="Century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Century" pitchFamily="18" charset="0"/>
                        </a:rPr>
                        <a:t>Погибли</a:t>
                      </a:r>
                      <a:endParaRPr lang="ru-RU" sz="1800" dirty="0">
                        <a:latin typeface="Century" pitchFamily="18" charset="0"/>
                      </a:endParaRPr>
                    </a:p>
                  </a:txBody>
                  <a:tcPr marL="91439" marR="91439" marT="45715" marB="45715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39552" y="5934670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entury" pitchFamily="18" charset="0"/>
              </a:rPr>
              <a:t>Лунин сделал </a:t>
            </a:r>
            <a:r>
              <a:rPr lang="ru-RU" b="1" dirty="0" smtClean="0">
                <a:latin typeface="Century" pitchFamily="18" charset="0"/>
              </a:rPr>
              <a:t>вывод </a:t>
            </a:r>
            <a:r>
              <a:rPr lang="ru-RU" dirty="0" smtClean="0">
                <a:latin typeface="Century" pitchFamily="18" charset="0"/>
              </a:rPr>
              <a:t>о существовании какого-то неизвестного вещества, необходимого для жизни в небольших количествах.</a:t>
            </a:r>
            <a:endParaRPr lang="ru-RU" dirty="0"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История открытия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1556792"/>
            <a:ext cx="360040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latin typeface="Calibri" pitchFamily="34" charset="0"/>
              </a:rPr>
              <a:t>      </a:t>
            </a:r>
            <a:r>
              <a:rPr lang="ru-RU" sz="3400" dirty="0" smtClean="0">
                <a:latin typeface="Century" pitchFamily="18" charset="0"/>
              </a:rPr>
              <a:t>В </a:t>
            </a:r>
            <a:r>
              <a:rPr lang="ru-RU" sz="3400" b="1" dirty="0" smtClean="0">
                <a:latin typeface="Century" pitchFamily="18" charset="0"/>
              </a:rPr>
              <a:t>1889</a:t>
            </a:r>
            <a:r>
              <a:rPr lang="ru-RU" sz="3400" dirty="0" smtClean="0">
                <a:latin typeface="Century" pitchFamily="18" charset="0"/>
              </a:rPr>
              <a:t> году голландский врач </a:t>
            </a:r>
            <a:r>
              <a:rPr lang="ru-RU" sz="3400" b="1" dirty="0" smtClean="0">
                <a:latin typeface="Century" pitchFamily="18" charset="0"/>
              </a:rPr>
              <a:t>Христиан </a:t>
            </a:r>
            <a:r>
              <a:rPr lang="ru-RU" sz="3400" b="1" dirty="0" err="1" smtClean="0">
                <a:latin typeface="Century" pitchFamily="18" charset="0"/>
              </a:rPr>
              <a:t>Эйкман</a:t>
            </a:r>
            <a:r>
              <a:rPr lang="ru-RU" sz="3400" b="1" dirty="0" smtClean="0">
                <a:latin typeface="Century" pitchFamily="18" charset="0"/>
              </a:rPr>
              <a:t> </a:t>
            </a:r>
            <a:r>
              <a:rPr lang="ru-RU" sz="3400" dirty="0" smtClean="0">
                <a:latin typeface="Century" pitchFamily="18" charset="0"/>
              </a:rPr>
              <a:t>обнаружил, что куры при питании варёным белым рисом заболевают </a:t>
            </a:r>
            <a:r>
              <a:rPr lang="ru-RU" sz="3400" b="1" dirty="0" smtClean="0">
                <a:latin typeface="Century" pitchFamily="18" charset="0"/>
              </a:rPr>
              <a:t>бери-бери</a:t>
            </a:r>
            <a:r>
              <a:rPr lang="ru-RU" sz="3400" dirty="0" smtClean="0">
                <a:latin typeface="Century" pitchFamily="18" charset="0"/>
              </a:rPr>
              <a:t>, а при добавлении в пищу рисовых отрубей — излечиваются.</a:t>
            </a:r>
            <a:endParaRPr lang="ru-RU" sz="3400" dirty="0">
              <a:latin typeface="Century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484784"/>
            <a:ext cx="2857520" cy="39439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im-10_apple">
  <a:themeElements>
    <a:clrScheme name="Office Theme 1">
      <a:dk1>
        <a:srgbClr val="003300"/>
      </a:dk1>
      <a:lt1>
        <a:srgbClr val="226822"/>
      </a:lt1>
      <a:dk2>
        <a:srgbClr val="FFFFFF"/>
      </a:dk2>
      <a:lt2>
        <a:srgbClr val="220011"/>
      </a:lt2>
      <a:accent1>
        <a:srgbClr val="81CA6A"/>
      </a:accent1>
      <a:accent2>
        <a:srgbClr val="83ABC1"/>
      </a:accent2>
      <a:accent3>
        <a:srgbClr val="ABB9AB"/>
      </a:accent3>
      <a:accent4>
        <a:srgbClr val="002A00"/>
      </a:accent4>
      <a:accent5>
        <a:srgbClr val="C1E1B9"/>
      </a:accent5>
      <a:accent6>
        <a:srgbClr val="769BAF"/>
      </a:accent6>
      <a:hlink>
        <a:srgbClr val="A58779"/>
      </a:hlink>
      <a:folHlink>
        <a:srgbClr val="7E83B6"/>
      </a:folHlink>
    </a:clrScheme>
    <a:fontScheme name="Office 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3300"/>
        </a:dk1>
        <a:lt1>
          <a:srgbClr val="226822"/>
        </a:lt1>
        <a:dk2>
          <a:srgbClr val="FFFFFF"/>
        </a:dk2>
        <a:lt2>
          <a:srgbClr val="220011"/>
        </a:lt2>
        <a:accent1>
          <a:srgbClr val="81CA6A"/>
        </a:accent1>
        <a:accent2>
          <a:srgbClr val="83ABC1"/>
        </a:accent2>
        <a:accent3>
          <a:srgbClr val="ABB9AB"/>
        </a:accent3>
        <a:accent4>
          <a:srgbClr val="002A00"/>
        </a:accent4>
        <a:accent5>
          <a:srgbClr val="C1E1B9"/>
        </a:accent5>
        <a:accent6>
          <a:srgbClr val="769BAF"/>
        </a:accent6>
        <a:hlink>
          <a:srgbClr val="A58779"/>
        </a:hlink>
        <a:folHlink>
          <a:srgbClr val="7E83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</TotalTime>
  <Words>1242</Words>
  <Application>Microsoft Office PowerPoint</Application>
  <PresentationFormat>Экран (4:3)</PresentationFormat>
  <Paragraphs>172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Тема Office</vt:lpstr>
      <vt:lpstr>Anim-10_apple</vt:lpstr>
      <vt:lpstr>       Тема: « Роль витаминов в процессе жизнедеятельности организма».  </vt:lpstr>
      <vt:lpstr>Введение Содержание</vt:lpstr>
      <vt:lpstr>Цель исследования:</vt:lpstr>
      <vt:lpstr>Предмет исследования:</vt:lpstr>
      <vt:lpstr>Объект исследования:</vt:lpstr>
      <vt:lpstr>Объект исследования:</vt:lpstr>
      <vt:lpstr>История открытия</vt:lpstr>
      <vt:lpstr>Эксперименты Лунина</vt:lpstr>
      <vt:lpstr>История открытия</vt:lpstr>
      <vt:lpstr>История открытия</vt:lpstr>
      <vt:lpstr>Слайд 11</vt:lpstr>
      <vt:lpstr>Слайд 12</vt:lpstr>
      <vt:lpstr>Слайд 13</vt:lpstr>
      <vt:lpstr>Роль витаминов в жизни человека</vt:lpstr>
      <vt:lpstr>Слайд 15</vt:lpstr>
      <vt:lpstr>Слайд 16</vt:lpstr>
      <vt:lpstr>Слайд 17</vt:lpstr>
      <vt:lpstr>Слайд 18</vt:lpstr>
      <vt:lpstr>Витамин</vt:lpstr>
      <vt:lpstr>Фолиевая</vt:lpstr>
      <vt:lpstr>Витамин</vt:lpstr>
      <vt:lpstr>Слайд 22</vt:lpstr>
      <vt:lpstr>Слайд 23</vt:lpstr>
      <vt:lpstr>Слайд 24</vt:lpstr>
      <vt:lpstr>Слайд 25</vt:lpstr>
      <vt:lpstr>Слайд 26</vt:lpstr>
      <vt:lpstr>Витамин</vt:lpstr>
      <vt:lpstr>Витамин</vt:lpstr>
      <vt:lpstr>Витамин D</vt:lpstr>
      <vt:lpstr>Витамин</vt:lpstr>
      <vt:lpstr>Слайд 31</vt:lpstr>
      <vt:lpstr>Слайд 32</vt:lpstr>
      <vt:lpstr>Слайд 33</vt:lpstr>
      <vt:lpstr>Слайд 34</vt:lpstr>
      <vt:lpstr>Витаминные мифы </vt:lpstr>
      <vt:lpstr>Витаминные мифы </vt:lpstr>
      <vt:lpstr>Витаминные мифы </vt:lpstr>
      <vt:lpstr>Витаминные мифы </vt:lpstr>
      <vt:lpstr>Витаминные мифы </vt:lpstr>
      <vt:lpstr>Витаминные мифы </vt:lpstr>
      <vt:lpstr>Витаминные мифы </vt:lpstr>
      <vt:lpstr>Это надо знать!</vt:lpstr>
      <vt:lpstr>Это надо знать!</vt:lpstr>
      <vt:lpstr>Вывод Овощи и фрукты служат источников витаминов. Однако только ими потребность организма в витаминах удовлетворить нельзя. Поэтому рекомендуется дополнительно употреблять поливитаминные препараты и продукты, на упаковке которых указано, что они витаминизированы.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Эльдорадо</dc:creator>
  <cp:lastModifiedBy>Учитель</cp:lastModifiedBy>
  <cp:revision>61</cp:revision>
  <dcterms:created xsi:type="dcterms:W3CDTF">2015-02-23T10:18:21Z</dcterms:created>
  <dcterms:modified xsi:type="dcterms:W3CDTF">2020-10-20T01:59:18Z</dcterms:modified>
</cp:coreProperties>
</file>