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88" y="1916832"/>
            <a:ext cx="58637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cs typeface="Aharoni" pitchFamily="2" charset="-79"/>
              </a:rPr>
              <a:t>               </a:t>
            </a:r>
            <a:r>
              <a:rPr lang="ru-RU" sz="3600" b="1" dirty="0" smtClean="0">
                <a:solidFill>
                  <a:srgbClr val="7030A0"/>
                </a:solidFill>
                <a:cs typeface="Aharoni" pitchFamily="2" charset="-79"/>
              </a:rPr>
              <a:t>Презентация</a:t>
            </a:r>
          </a:p>
          <a:p>
            <a:endParaRPr lang="ru-RU" sz="3600" b="1" dirty="0" smtClean="0">
              <a:solidFill>
                <a:srgbClr val="7030A0"/>
              </a:solidFill>
              <a:cs typeface="Aharoni" pitchFamily="2" charset="-79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cs typeface="Aharoni" pitchFamily="2" charset="-79"/>
              </a:rPr>
              <a:t>«Романса трепетные звуки»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Pictures\5 класс иллюстрации к произведениям\серенада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96752"/>
            <a:ext cx="4816743" cy="50702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5" y="1484784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Термин «</a:t>
            </a:r>
            <a:r>
              <a:rPr lang="ru-RU" sz="2400" b="1" dirty="0" smtClean="0">
                <a:solidFill>
                  <a:srgbClr val="7030A0"/>
                </a:solidFill>
              </a:rPr>
              <a:t>романс</a:t>
            </a:r>
            <a:r>
              <a:rPr lang="ru-RU" sz="2400" dirty="0" smtClean="0">
                <a:solidFill>
                  <a:srgbClr val="7030A0"/>
                </a:solidFill>
              </a:rPr>
              <a:t>» возник в Испании и первоначально обозначал светскую песню на испанском («романском») языке.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412776"/>
            <a:ext cx="33843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Романс</a:t>
            </a:r>
            <a:r>
              <a:rPr lang="ru-RU" sz="2400" dirty="0" smtClean="0">
                <a:solidFill>
                  <a:srgbClr val="7030A0"/>
                </a:solidFill>
              </a:rPr>
              <a:t> – это жанр вокально-инструментальной музыки. Романсом называют произведение, написанное для голоса в сопровождении ансамбля или одного инструмента.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C:\Users\Ирина\Pictures\rom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340768"/>
            <a:ext cx="5185242" cy="4228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136904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Главное отличие </a:t>
            </a:r>
            <a:r>
              <a:rPr lang="ru-RU" sz="2400" b="1" dirty="0" smtClean="0">
                <a:solidFill>
                  <a:srgbClr val="7030A0"/>
                </a:solidFill>
              </a:rPr>
              <a:t>романса</a:t>
            </a:r>
            <a:r>
              <a:rPr lang="ru-RU" sz="2400" dirty="0" smtClean="0">
                <a:solidFill>
                  <a:srgbClr val="7030A0"/>
                </a:solidFill>
              </a:rPr>
              <a:t> от </a:t>
            </a:r>
            <a:r>
              <a:rPr lang="ru-RU" sz="2400" b="1" dirty="0" smtClean="0">
                <a:solidFill>
                  <a:srgbClr val="7030A0"/>
                </a:solidFill>
              </a:rPr>
              <a:t>песни</a:t>
            </a:r>
            <a:r>
              <a:rPr lang="ru-RU" sz="2400" dirty="0" smtClean="0">
                <a:solidFill>
                  <a:srgbClr val="7030A0"/>
                </a:solidFill>
              </a:rPr>
              <a:t> заключается в том, что в первом мелодия очень тесно связана с литературным текстом. Каждое слово подчеркивается мелодией, ритмом и характером музыки, тогда как в песне музыка служит лишь сопровождением. Поэтому в романсе аккомпанемент является не менее важным, чем вокальная партия. Существует несколько разновидностей романса: баллада, элегия и романс в танцевальных ритмах. </a:t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2880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Жанр русского романса сформировался на волне веяний романтизма в первой половине XIX века. Ведущий вклад в его становление внесли композиторы </a:t>
            </a:r>
            <a:r>
              <a:rPr lang="ru-RU" sz="2400" b="1" dirty="0" smtClean="0">
                <a:solidFill>
                  <a:srgbClr val="7030A0"/>
                </a:solidFill>
              </a:rPr>
              <a:t>Алябьев</a:t>
            </a:r>
            <a:r>
              <a:rPr lang="ru-RU" sz="2400" dirty="0" smtClean="0">
                <a:solidFill>
                  <a:srgbClr val="7030A0"/>
                </a:solidFill>
              </a:rPr>
              <a:t>, </a:t>
            </a:r>
            <a:r>
              <a:rPr lang="ru-RU" sz="2400" b="1" dirty="0" smtClean="0">
                <a:solidFill>
                  <a:srgbClr val="7030A0"/>
                </a:solidFill>
              </a:rPr>
              <a:t>Варламов</a:t>
            </a:r>
            <a:r>
              <a:rPr lang="ru-RU" sz="2400" dirty="0" smtClean="0">
                <a:solidFill>
                  <a:srgbClr val="7030A0"/>
                </a:solidFill>
              </a:rPr>
              <a:t> и </a:t>
            </a:r>
            <a:r>
              <a:rPr lang="ru-RU" sz="2400" b="1" dirty="0" smtClean="0">
                <a:solidFill>
                  <a:srgbClr val="7030A0"/>
                </a:solidFill>
              </a:rPr>
              <a:t>Гурилёв</a:t>
            </a:r>
            <a:r>
              <a:rPr lang="ru-RU" sz="2400" dirty="0" smtClean="0">
                <a:solidFill>
                  <a:srgbClr val="7030A0"/>
                </a:solidFill>
              </a:rPr>
              <a:t>. 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Ирина\Picture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764704"/>
            <a:ext cx="1800200" cy="2547452"/>
          </a:xfrm>
          <a:prstGeom prst="rect">
            <a:avLst/>
          </a:prstGeom>
          <a:noFill/>
        </p:spPr>
      </p:pic>
      <p:pic>
        <p:nvPicPr>
          <p:cNvPr id="3075" name="Picture 3" descr="C:\Users\Ирина\Pictures\234_guril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492896"/>
            <a:ext cx="2090390" cy="2344471"/>
          </a:xfrm>
          <a:prstGeom prst="rect">
            <a:avLst/>
          </a:prstGeom>
          <a:noFill/>
        </p:spPr>
      </p:pic>
      <p:pic>
        <p:nvPicPr>
          <p:cNvPr id="3076" name="Picture 4" descr="C:\Users\Ирина\Pictures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077072"/>
            <a:ext cx="180068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1125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Романсы и песни </a:t>
            </a:r>
            <a:r>
              <a:rPr lang="ru-RU" sz="2000" b="1" dirty="0" smtClean="0">
                <a:solidFill>
                  <a:srgbClr val="7030A0"/>
                </a:solidFill>
              </a:rPr>
              <a:t>М.И.Глинки </a:t>
            </a:r>
            <a:r>
              <a:rPr lang="ru-RU" sz="2000" dirty="0" smtClean="0">
                <a:solidFill>
                  <a:srgbClr val="7030A0"/>
                </a:solidFill>
              </a:rPr>
              <a:t>— гордость русской классики. Глинка сочинял романсы на стихи современных ему поэтов — Баратынского, Жуковского, Дельвига, Пушкина. Многие из его романсов написаны на слова близких друзей, например Кукольника. На стихи этого поэта в 1840 году композитор сочинил вокальный цикл “Прощание с Петербургом”. Среди романсов Цикла — “Жаворонок” и “Попутная песня”.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“Жаворонок” — задушевная и задумчивая песня с легко льющейся и плавной мелодией, естественной и простой, окрашенной светлой печалью.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4099" name="Picture 3" descr="C:\Users\Ирина\Pictures\iEOSP11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980728"/>
            <a:ext cx="2763667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2080" y="620688"/>
            <a:ext cx="360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П.И.Чайковский написал 103 романса и песни.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Искренность, выразительность музыкальных образов, яркость интонаций и интенсивность их развития, богатство фортепианной партии, а, главное, запечатление чувств, владеющих каждым человеком на протяжении всей жизни, делают романсы Чайковского, этот лирический дневник композитора, одной из самых популярных и любимых областей его наследия.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123" name="Picture 3" descr="C:\Users\Ирина\Pictures\abd0b1e4569fb9bbad7592caa8d7c7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4449589" cy="5335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2221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Романсы </a:t>
            </a:r>
            <a:r>
              <a:rPr lang="ru-RU" sz="2000" b="1" dirty="0" smtClean="0">
                <a:solidFill>
                  <a:srgbClr val="7030A0"/>
                </a:solidFill>
              </a:rPr>
              <a:t>С.С.Рахманинова</a:t>
            </a:r>
            <a:r>
              <a:rPr lang="ru-RU" sz="2000" dirty="0" smtClean="0">
                <a:solidFill>
                  <a:srgbClr val="7030A0"/>
                </a:solidFill>
              </a:rPr>
              <a:t> по популярности соперничают с его фортепианными произведениями. Рахманиновым написано около 80 романсов. Большинство из них написано на тексты русских поэтов-лириков второй половины 19 века и рубежа 20 века и всего лишь немногим более десятка на стихи поэтов 1-й половины 19 в. – </a:t>
            </a:r>
            <a:r>
              <a:rPr lang="ru-RU" sz="2000" i="1" dirty="0" smtClean="0">
                <a:solidFill>
                  <a:srgbClr val="7030A0"/>
                </a:solidFill>
              </a:rPr>
              <a:t>Пушкина, Кольцова, Шевченко</a:t>
            </a:r>
            <a:r>
              <a:rPr lang="ru-RU" sz="2000" dirty="0" smtClean="0">
                <a:solidFill>
                  <a:srgbClr val="7030A0"/>
                </a:solidFill>
              </a:rPr>
              <a:t> в русском переводе.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Ирина\Pictures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764704"/>
            <a:ext cx="3240360" cy="4836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76672"/>
            <a:ext cx="5463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Вокальная миниатюра «Речная лилия»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на стихи А.Н.Плещеева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2060848"/>
            <a:ext cx="3456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Мелодия, как акварель художника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вырисовывает  лунный свет, водную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гладь реки и камень с листьев, склонившихся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у берега ветвей. 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Ирина\Pictures\flowers_123-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132856"/>
            <a:ext cx="4472732" cy="3352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376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asus-pc</cp:lastModifiedBy>
  <cp:revision>25</cp:revision>
  <dcterms:created xsi:type="dcterms:W3CDTF">2014-02-07T20:32:51Z</dcterms:created>
  <dcterms:modified xsi:type="dcterms:W3CDTF">2020-03-16T19:42:37Z</dcterms:modified>
</cp:coreProperties>
</file>