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60" r:id="rId4"/>
    <p:sldId id="272" r:id="rId5"/>
    <p:sldId id="281" r:id="rId6"/>
    <p:sldId id="268" r:id="rId7"/>
    <p:sldId id="275" r:id="rId8"/>
    <p:sldId id="276" r:id="rId9"/>
    <p:sldId id="278" r:id="rId10"/>
    <p:sldId id="277" r:id="rId11"/>
    <p:sldId id="279" r:id="rId12"/>
    <p:sldId id="271" r:id="rId13"/>
    <p:sldId id="280" r:id="rId14"/>
    <p:sldId id="291" r:id="rId15"/>
    <p:sldId id="292" r:id="rId16"/>
    <p:sldId id="261" r:id="rId17"/>
    <p:sldId id="269" r:id="rId18"/>
    <p:sldId id="282" r:id="rId19"/>
    <p:sldId id="262" r:id="rId20"/>
    <p:sldId id="283" r:id="rId21"/>
    <p:sldId id="270" r:id="rId22"/>
    <p:sldId id="264" r:id="rId23"/>
    <p:sldId id="284" r:id="rId24"/>
    <p:sldId id="293" r:id="rId25"/>
    <p:sldId id="294" r:id="rId26"/>
    <p:sldId id="266" r:id="rId27"/>
    <p:sldId id="285" r:id="rId28"/>
    <p:sldId id="289" r:id="rId29"/>
    <p:sldId id="263" r:id="rId30"/>
    <p:sldId id="273" r:id="rId31"/>
    <p:sldId id="288" r:id="rId32"/>
    <p:sldId id="290" r:id="rId33"/>
    <p:sldId id="25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52" autoAdjust="0"/>
  </p:normalViewPr>
  <p:slideViewPr>
    <p:cSldViewPr>
      <p:cViewPr>
        <p:scale>
          <a:sx n="55" d="100"/>
          <a:sy n="55" d="100"/>
        </p:scale>
        <p:origin x="-124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34953-814A-4494-A5D9-D5638300284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372B4-63B5-4114-B9FB-0CEA8A0D1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Мероприятие</a:t>
            </a:r>
            <a:r>
              <a:rPr lang="ru-RU" b="1" baseline="0" dirty="0" smtClean="0"/>
              <a:t> проводится в форме игры без соревновательного момента. Девочек в количестве 4- 6 человек приглашаем к столу, на котором приготовлены ручки, карандаши, клей, ножницы, скотч, </a:t>
            </a:r>
            <a:r>
              <a:rPr lang="ru-RU" b="1" baseline="0" dirty="0" err="1" smtClean="0"/>
              <a:t>степлер</a:t>
            </a:r>
            <a:r>
              <a:rPr lang="ru-RU" b="1" baseline="0" dirty="0" smtClean="0"/>
              <a:t>, маркеры, бумага белая и цветная, картон) Вступление ведущего: </a:t>
            </a:r>
            <a:r>
              <a:rPr lang="ru-RU" dirty="0" smtClean="0"/>
              <a:t>Вот </a:t>
            </a:r>
            <a:r>
              <a:rPr lang="ru-RU" dirty="0" smtClean="0"/>
              <a:t>и закончилась зима. И пусть это только по календарю.</a:t>
            </a:r>
            <a:r>
              <a:rPr lang="ru-RU" baseline="0" dirty="0" smtClean="0"/>
              <a:t> А по календарю у нас</a:t>
            </a:r>
            <a:r>
              <a:rPr lang="ru-RU" dirty="0" smtClean="0"/>
              <a:t> первый весенний праздник – Международный женский день – 8 марта.  Еще не раз Зима покажет свой лютый характер, но Солнышко уже светит ярче, уже свисают</a:t>
            </a:r>
            <a:r>
              <a:rPr lang="ru-RU" baseline="0" dirty="0" smtClean="0"/>
              <a:t> с крыш сосульки, завораживая своими причудливыми формами и блестя на солнце. Жаль, что их никто не дарит в букетах как цветы. Напоминаю, любоваться сосульками вблизи опасно! Ходить и стоять нужно на безопасном расстоянии. В бинокль из окна своей квартиры наблюдать за весенней красотой из сосулек в самый раз. А букеты пусть будут из цветов как и положено. Впрочем, на 8 марта и цветы не все дарят. А какие весенние цветы вы знаете? Подснежники, тюльпаны, крокусы… Я хочу подарить вам сегодня ромашку. Ромашка на 8 марта! А вы знаете когда цветут ромашки? В июле, а не в марте.  И всё-таки это возможно. Вы же знаете сказку, в которой мачеха послала в лес за подснежниками свою падчерицу под новый год? Как она называется?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(Гиперссылка</a:t>
            </a:r>
            <a:r>
              <a:rPr lang="ru-RU" b="1" baseline="0" dirty="0" smtClean="0"/>
              <a:t> на источник видео поздравления в «</a:t>
            </a:r>
            <a:r>
              <a:rPr lang="ru-RU" b="1" baseline="0" dirty="0" err="1" smtClean="0"/>
              <a:t>ютубе</a:t>
            </a:r>
            <a:r>
              <a:rPr lang="ru-RU" b="1" baseline="0" dirty="0" smtClean="0"/>
              <a:t>», есть ссылка на последнем слайде)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Музыкальное сопровождение презентации скачайте по ссылке на последнем слайде и извлеките из архива (.</a:t>
            </a:r>
            <a:r>
              <a:rPr lang="en-US" b="1" dirty="0" err="1" smtClean="0"/>
              <a:t>rar</a:t>
            </a:r>
            <a:r>
              <a:rPr lang="en-US" b="1" dirty="0" smtClean="0"/>
              <a:t>) </a:t>
            </a:r>
            <a:r>
              <a:rPr lang="ru-RU" b="1" dirty="0" smtClean="0"/>
              <a:t>на рабочий стол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12 месяцев. Вот и я сегодня подобно героине этой сказки попросила одного из 12 месяцев маленький букетик ромашек. Одну из них я дарю вам!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(Гиперссылка</a:t>
            </a:r>
            <a:r>
              <a:rPr lang="ru-RU" b="1" baseline="0" dirty="0" smtClean="0"/>
              <a:t> на источник видео частушки в исполнении учителей и учениц в «</a:t>
            </a:r>
            <a:r>
              <a:rPr lang="ru-RU" b="1" baseline="0" dirty="0" err="1" smtClean="0"/>
              <a:t>ютубе</a:t>
            </a:r>
            <a:r>
              <a:rPr lang="ru-RU" b="1" baseline="0" dirty="0" smtClean="0"/>
              <a:t>», есть ссылка на последнем слайде)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такую! Необычную, сказочную ромашку. Принимайте! </a:t>
            </a:r>
            <a:r>
              <a:rPr lang="ru-RU" b="1" i="0" dirty="0" smtClean="0"/>
              <a:t>(Для того, чтобы ромашка крутилась и появился указатель</a:t>
            </a:r>
            <a:r>
              <a:rPr lang="ru-RU" b="1" i="0" baseline="0" dirty="0" smtClean="0"/>
              <a:t> при воспроизведении презентации, НАЖМИТЕ НА СЕРДЦЕВИНУ РОМАШКИ!) </a:t>
            </a:r>
            <a:endParaRPr lang="ru-RU" b="1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12 месяцев. Вот и я сегодня подобно героине этой сказки попросила одного из 12 месяцев маленький букетик ромашек. Одну из них я дарю вам!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12 месяцев. Вот и я сегодня подобно героине этой сказки попросила одного из 12 месяцев маленький букетик ромашек. Одну из них я дарю вам!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72B4-63B5-4114-B9FB-0CEA8A0D152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chemeClr val="accent6">
                <a:lumMod val="60000"/>
                <a:lumOff val="40000"/>
              </a:schemeClr>
            </a:gs>
            <a:gs pos="7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WZ3EXEIyZ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shoole-4\Desktop\&#1056;&#1086;&#1084;&#1072;&#1096;&#1082;&#1072;%20&#1085;&#1072;%208%20&#1084;&#1072;&#1088;&#1090;&#1072;-7.03.2017-&#1084;&#1091;&#1079;&#1099;&#1082;.&#1089;&#1086;&#1087;&#1088;&#1086;&#1074;&#1086;&#1078;&#1076;&#1077;&#1085;&#1080;&#1077;\&#1082;&#1072;&#1088;&#1091;&#1089;&#1077;&#1083;&#1100;_-_&#1057;&#1074;&#1077;&#1090;&#1080;&#1090;_&#1089;&#1086;&#1083;&#1085;&#1099;&#1096;&#1082;&#1086;_(-)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shoole-4\Desktop\&#1056;&#1086;&#1084;&#1072;&#1096;&#1082;&#1072;%20&#1085;&#1072;%208%20&#1084;&#1072;&#1088;&#1090;&#1072;-7.03.2017-&#1084;&#1091;&#1079;&#1099;&#1082;.&#1089;&#1086;&#1087;&#1088;&#1086;&#1074;&#1086;&#1078;&#1076;&#1077;&#1085;&#1080;&#1077;\dj_andrej_grom_thisiselectro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shoole-4\Desktop\&#1056;&#1086;&#1084;&#1072;&#1096;&#1082;&#1072;%20&#1085;&#1072;%208%20&#1084;&#1072;&#1088;&#1090;&#1072;-7.03.2017-&#1084;&#1091;&#1079;&#1099;&#1082;.&#1089;&#1086;&#1087;&#1088;&#1086;&#1074;&#1086;&#1078;&#1076;&#1077;&#1085;&#1080;&#1077;\&#1064;&#1082;&#1086;&#1083;&#1100;&#1085;&#1099;&#1081;%20&#1084;&#1102;&#1079;&#1080;&#1082;&#1083;.wav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wKB1dKYgz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shoole-4\Desktop\&#1056;&#1086;&#1084;&#1072;&#1096;&#1082;&#1072;%20&#1085;&#1072;%208%20&#1084;&#1072;&#1088;&#1090;&#1072;-7.03.2017-&#1084;&#1091;&#1079;&#1099;&#1082;.&#1089;&#1086;&#1087;&#1088;&#1086;&#1074;&#1086;&#1078;&#1076;&#1077;&#1085;&#1080;&#1077;\-&#1095;&#1072;&#1089;&#1090;&#1091;&#1096;&#1082;&#1080;-&#1084;&#1080;&#1085;&#1091;&#1089;.wa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shoole-4\Desktop\&#1056;&#1086;&#1084;&#1072;&#1096;&#1082;&#1072;%20&#1085;&#1072;%208%20&#1084;&#1072;&#1088;&#1090;&#1072;-7.03.2017-&#1084;&#1091;&#1079;&#1099;&#1082;.&#1089;&#1086;&#1087;&#1088;&#1086;&#1074;&#1086;&#1078;&#1076;&#1077;&#1085;&#1080;&#1077;\-&#1095;&#1072;&#1089;&#1090;&#1091;&#1096;&#1082;&#1080;-&#1084;&#1080;&#1085;&#1091;&#1089;.wav" TargetMode="Externa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40;&#1085;&#1072;&#1075;&#1088;&#1072;&#1084;&#1084;&#1072;" TargetMode="External"/><Relationship Id="rId13" Type="http://schemas.openxmlformats.org/officeDocument/2006/relationships/hyperlink" Target="https://youtu.be/4wKB1dKYgz0" TargetMode="External"/><Relationship Id="rId3" Type="http://schemas.openxmlformats.org/officeDocument/2006/relationships/hyperlink" Target="https://ru.wikipedia.org/wiki/&#1056;&#1077;&#1073;&#1091;&#1089;" TargetMode="External"/><Relationship Id="rId7" Type="http://schemas.openxmlformats.org/officeDocument/2006/relationships/hyperlink" Target="http://svitppt.com.ua/images/40/39535/960/img11.jpg" TargetMode="External"/><Relationship Id="rId12" Type="http://schemas.openxmlformats.org/officeDocument/2006/relationships/hyperlink" Target="http://www.baby-flash.com/wordpress/wp-content/uploads/2014/11/creazioni_collage/creazioni_collage22.jpg" TargetMode="External"/><Relationship Id="rId2" Type="http://schemas.openxmlformats.org/officeDocument/2006/relationships/hyperlink" Target="http://pozdravok.ru/scenarii/konkursy/zagadki-prazdnik/8-mar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01.ru/files/users/images/aa/e6/aae68d8750f2d6ac817f422e30fb263d.jpg" TargetMode="External"/><Relationship Id="rId11" Type="http://schemas.openxmlformats.org/officeDocument/2006/relationships/hyperlink" Target="https://im0-tub-ru.yandex.net/i?id=b6677e3b8f2123a68a2b11faeef7cbf3-l&amp;n=13" TargetMode="External"/><Relationship Id="rId5" Type="http://schemas.openxmlformats.org/officeDocument/2006/relationships/hyperlink" Target="http://nochdobra.com/wp-content/uploads/2016/02/1.jpg" TargetMode="External"/><Relationship Id="rId15" Type="http://schemas.openxmlformats.org/officeDocument/2006/relationships/hyperlink" Target="http://www.proshkolu.ru/user/galimai/file/6360380/" TargetMode="External"/><Relationship Id="rId10" Type="http://schemas.openxmlformats.org/officeDocument/2006/relationships/hyperlink" Target="http://2becomegu.ru/ykizayof/2720" TargetMode="External"/><Relationship Id="rId4" Type="http://schemas.openxmlformats.org/officeDocument/2006/relationships/hyperlink" Target="https://ru.wikipedia.org/wiki/&#1040;&#1085;&#1090;&#1086;&#1085;&#1080;&#1084;&#1099;" TargetMode="External"/><Relationship Id="rId9" Type="http://schemas.openxmlformats.org/officeDocument/2006/relationships/hyperlink" Target="http://5klass.net/datas/russkij-jazyk/Pervaja-bukva/0015-015-Anagrammy.jpg" TargetMode="External"/><Relationship Id="rId14" Type="http://schemas.openxmlformats.org/officeDocument/2006/relationships/hyperlink" Target="https://youtu.be/WWZ3EXEIyZ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ru-RU" dirty="0" smtClean="0"/>
              <a:t>Творческая игра</a:t>
            </a:r>
            <a:br>
              <a:rPr lang="ru-RU" dirty="0" smtClean="0"/>
            </a:br>
            <a:r>
              <a:rPr lang="ru-RU" dirty="0" smtClean="0"/>
              <a:t>«Ромашка на 8 марта»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4104456" cy="625624"/>
          </a:xfrm>
        </p:spPr>
        <p:txBody>
          <a:bodyPr>
            <a:normAutofit fontScale="92500" lnSpcReduction="10000"/>
          </a:bodyPr>
          <a:lstStyle/>
          <a:p>
            <a:r>
              <a:rPr lang="ru-RU" sz="1200" dirty="0" smtClean="0"/>
              <a:t>Автор: педагог-организатор Мишина Галина Владимировна</a:t>
            </a:r>
          </a:p>
          <a:p>
            <a:r>
              <a:rPr lang="ru-RU" sz="1200" dirty="0" smtClean="0"/>
              <a:t>МОУ «</a:t>
            </a:r>
            <a:r>
              <a:rPr lang="ru-RU" sz="1200" dirty="0" err="1" smtClean="0"/>
              <a:t>Речушинская</a:t>
            </a:r>
            <a:r>
              <a:rPr lang="ru-RU" sz="1200" dirty="0" smtClean="0"/>
              <a:t> СОШ»</a:t>
            </a:r>
          </a:p>
          <a:p>
            <a:r>
              <a:rPr lang="ru-RU" sz="1200" dirty="0" smtClean="0"/>
              <a:t>2017г</a:t>
            </a:r>
            <a:endParaRPr lang="ru-RU" sz="1200" dirty="0"/>
          </a:p>
        </p:txBody>
      </p:sp>
      <p:pic>
        <p:nvPicPr>
          <p:cNvPr id="4" name="Рисунок 3" descr="Romashkijp_7228844_7786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0377" y="2492896"/>
            <a:ext cx="5329789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475656" y="4077072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5472608" cy="2952328"/>
          </a:xfrm>
        </p:spPr>
        <p:txBody>
          <a:bodyPr/>
          <a:lstStyle/>
          <a:p>
            <a:r>
              <a:rPr lang="ru-RU" dirty="0" smtClean="0"/>
              <a:t>С мартом они появляются,</a:t>
            </a:r>
            <a:br>
              <a:rPr lang="ru-RU" dirty="0" smtClean="0"/>
            </a:br>
            <a:r>
              <a:rPr lang="ru-RU" dirty="0" smtClean="0"/>
              <a:t>Под снегом пробуждаются,</a:t>
            </a:r>
            <a:br>
              <a:rPr lang="ru-RU" dirty="0" smtClean="0"/>
            </a:br>
            <a:r>
              <a:rPr lang="ru-RU" dirty="0" smtClean="0"/>
              <a:t>Их сегодня я куплю,</a:t>
            </a:r>
            <a:br>
              <a:rPr lang="ru-RU" dirty="0" smtClean="0"/>
            </a:br>
            <a:r>
              <a:rPr lang="ru-RU" dirty="0" smtClean="0"/>
              <a:t>Своей маме принесу.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987824" y="3501008"/>
            <a:ext cx="29523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836712"/>
            <a:ext cx="3261048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Подснежники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5472608" cy="2952328"/>
          </a:xfrm>
        </p:spPr>
        <p:txBody>
          <a:bodyPr/>
          <a:lstStyle/>
          <a:p>
            <a:r>
              <a:rPr lang="ru-RU" dirty="0" smtClean="0"/>
              <a:t>С мартом они появляются,</a:t>
            </a:r>
            <a:br>
              <a:rPr lang="ru-RU" dirty="0" smtClean="0"/>
            </a:br>
            <a:r>
              <a:rPr lang="ru-RU" dirty="0" smtClean="0"/>
              <a:t>Под снегом пробуждаются,</a:t>
            </a:r>
            <a:br>
              <a:rPr lang="ru-RU" dirty="0" smtClean="0"/>
            </a:br>
            <a:r>
              <a:rPr lang="ru-RU" dirty="0" smtClean="0"/>
              <a:t>Их сегодня я куплю,</a:t>
            </a:r>
            <a:br>
              <a:rPr lang="ru-RU" dirty="0" smtClean="0"/>
            </a:br>
            <a:r>
              <a:rPr lang="ru-RU" dirty="0" smtClean="0"/>
              <a:t>Своей маме принесу.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d91a98eb768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420888"/>
            <a:ext cx="5742623" cy="41033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5987008" cy="2620888"/>
          </a:xfrm>
        </p:spPr>
        <p:txBody>
          <a:bodyPr/>
          <a:lstStyle/>
          <a:p>
            <a:r>
              <a:rPr lang="ru-RU" dirty="0" smtClean="0"/>
              <a:t>Если женщин поздравляем,</a:t>
            </a:r>
            <a:br>
              <a:rPr lang="ru-RU" dirty="0" smtClean="0"/>
            </a:br>
            <a:r>
              <a:rPr lang="ru-RU" dirty="0" smtClean="0"/>
              <a:t>Мы с Международным днем,</a:t>
            </a:r>
            <a:br>
              <a:rPr lang="ru-RU" dirty="0" smtClean="0"/>
            </a:br>
            <a:r>
              <a:rPr lang="ru-RU" dirty="0" smtClean="0"/>
              <a:t>То в подарок непременно,</a:t>
            </a:r>
            <a:br>
              <a:rPr lang="ru-RU" dirty="0" smtClean="0"/>
            </a:br>
            <a:r>
              <a:rPr lang="ru-RU" dirty="0" smtClean="0"/>
              <a:t>Позаботимся о нем.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356992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ответ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692696"/>
            <a:ext cx="2756992" cy="1143000"/>
          </a:xfrm>
        </p:spPr>
        <p:txBody>
          <a:bodyPr/>
          <a:lstStyle/>
          <a:p>
            <a:r>
              <a:rPr lang="ru-RU" dirty="0" smtClean="0"/>
              <a:t>Букет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5976664" cy="2592288"/>
          </a:xfrm>
        </p:spPr>
        <p:txBody>
          <a:bodyPr/>
          <a:lstStyle/>
          <a:p>
            <a:r>
              <a:rPr lang="ru-RU" dirty="0" smtClean="0"/>
              <a:t>Если женщин поздравляем,</a:t>
            </a:r>
            <a:br>
              <a:rPr lang="ru-RU" dirty="0" smtClean="0"/>
            </a:br>
            <a:r>
              <a:rPr lang="ru-RU" dirty="0" smtClean="0"/>
              <a:t>Мы с Международным днем,</a:t>
            </a:r>
            <a:br>
              <a:rPr lang="ru-RU" dirty="0" smtClean="0"/>
            </a:br>
            <a:r>
              <a:rPr lang="ru-RU" dirty="0" smtClean="0"/>
              <a:t>То в подарок непременно,</a:t>
            </a:r>
            <a:br>
              <a:rPr lang="ru-RU" dirty="0" smtClean="0"/>
            </a:br>
            <a:r>
              <a:rPr lang="ru-RU" dirty="0" smtClean="0"/>
              <a:t>Позаботимся о нем.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_-_nu_tipati!_1__98666_zoom.jpg"/>
          <p:cNvPicPr>
            <a:picLocks noChangeAspect="1"/>
          </p:cNvPicPr>
          <p:nvPr/>
        </p:nvPicPr>
        <p:blipFill>
          <a:blip r:embed="rId3" cstate="print"/>
          <a:srcRect l="14424" t="2253" r="5530" b="7559"/>
          <a:stretch>
            <a:fillRect/>
          </a:stretch>
        </p:blipFill>
        <p:spPr>
          <a:xfrm>
            <a:off x="2771800" y="2420888"/>
            <a:ext cx="3869371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3635895" y="3727938"/>
            <a:ext cx="429667" cy="2987041"/>
          </a:xfrm>
          <a:custGeom>
            <a:avLst/>
            <a:gdLst>
              <a:gd name="connsiteX0" fmla="*/ 574430 w 574430"/>
              <a:gd name="connsiteY0" fmla="*/ 0 h 2987041"/>
              <a:gd name="connsiteX1" fmla="*/ 39858 w 574430"/>
              <a:gd name="connsiteY1" fmla="*/ 900333 h 2987041"/>
              <a:gd name="connsiteX2" fmla="*/ 335279 w 574430"/>
              <a:gd name="connsiteY2" fmla="*/ 2672862 h 2987041"/>
              <a:gd name="connsiteX3" fmla="*/ 419685 w 574430"/>
              <a:gd name="connsiteY3" fmla="*/ 2785404 h 2987041"/>
              <a:gd name="connsiteX4" fmla="*/ 405618 w 574430"/>
              <a:gd name="connsiteY4" fmla="*/ 2785404 h 298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30" h="2987041">
                <a:moveTo>
                  <a:pt x="574430" y="0"/>
                </a:moveTo>
                <a:cubicBezTo>
                  <a:pt x="327073" y="227428"/>
                  <a:pt x="79717" y="454856"/>
                  <a:pt x="39858" y="900333"/>
                </a:cubicBezTo>
                <a:cubicBezTo>
                  <a:pt x="0" y="1345810"/>
                  <a:pt x="271975" y="2358684"/>
                  <a:pt x="335279" y="2672862"/>
                </a:cubicBezTo>
                <a:cubicBezTo>
                  <a:pt x="398584" y="2987041"/>
                  <a:pt x="407962" y="2766647"/>
                  <a:pt x="419685" y="2785404"/>
                </a:cubicBezTo>
                <a:cubicBezTo>
                  <a:pt x="431408" y="2804161"/>
                  <a:pt x="418513" y="2794782"/>
                  <a:pt x="405618" y="2785404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rgbClr val="00B050"/>
                </a:solidFill>
              </a:ln>
            </a:endParaRPr>
          </a:p>
        </p:txBody>
      </p:sp>
      <p:pic>
        <p:nvPicPr>
          <p:cNvPr id="17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5342237"/>
            <a:ext cx="5616624" cy="1515763"/>
          </a:xfrm>
          <a:prstGeom prst="rect">
            <a:avLst/>
          </a:prstGeom>
          <a:noFill/>
        </p:spPr>
      </p:pic>
      <p:pic>
        <p:nvPicPr>
          <p:cNvPr id="18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29822"/>
            <a:ext cx="5292080" cy="1428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552728" cy="5620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Выполняйте задания на лепестках ромашки</a:t>
            </a:r>
            <a:endParaRPr lang="ru-RU" sz="2400" b="1" dirty="0"/>
          </a:p>
        </p:txBody>
      </p:sp>
      <p:grpSp>
        <p:nvGrpSpPr>
          <p:cNvPr id="3" name="Группа 12"/>
          <p:cNvGrpSpPr/>
          <p:nvPr/>
        </p:nvGrpSpPr>
        <p:grpSpPr>
          <a:xfrm>
            <a:off x="2339753" y="1268760"/>
            <a:ext cx="4032447" cy="3744416"/>
            <a:chOff x="2339753" y="1268760"/>
            <a:chExt cx="4032447" cy="3744416"/>
          </a:xfrm>
        </p:grpSpPr>
        <p:sp>
          <p:nvSpPr>
            <p:cNvPr id="4" name="Овал 3"/>
            <p:cNvSpPr/>
            <p:nvPr/>
          </p:nvSpPr>
          <p:spPr>
            <a:xfrm>
              <a:off x="4067944" y="126876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частушки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2700000">
              <a:off x="4971532" y="1576495"/>
              <a:ext cx="584140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ребусы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5400000">
              <a:off x="5422894" y="2434094"/>
              <a:ext cx="530459" cy="1368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загадки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8100000">
              <a:off x="4997871" y="3379142"/>
              <a:ext cx="576064" cy="1239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хозяюшка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4067944" y="378904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100" b="1" dirty="0" smtClean="0">
                  <a:solidFill>
                    <a:sysClr val="windowText" lastClr="000000"/>
                  </a:solidFill>
                </a:rPr>
                <a:t>аппликация</a:t>
              </a:r>
              <a:endParaRPr lang="ru-RU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3500000">
              <a:off x="3107157" y="3367214"/>
              <a:ext cx="557329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антонимы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6200000">
              <a:off x="2739212" y="2453476"/>
              <a:ext cx="530459" cy="13293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сюрприз</a:t>
              </a:r>
              <a:endParaRPr lang="ru-RU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8900000">
              <a:off x="3090408" y="1581191"/>
              <a:ext cx="576064" cy="1308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000" b="1" dirty="0" smtClean="0">
                  <a:solidFill>
                    <a:sysClr val="windowText" lastClr="000000"/>
                  </a:solidFill>
                </a:rPr>
                <a:t>Музыкальный привет</a:t>
              </a:r>
              <a:endParaRPr lang="ru-RU" sz="10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3707904" y="2492896"/>
            <a:ext cx="1296144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7765765">
            <a:off x="1777774" y="2000598"/>
            <a:ext cx="388240" cy="115212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0" y="4869160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hlinkClick r:id="rId3"/>
              </a:rPr>
              <a:t>Примите </a:t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>поздравление!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4a52946800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733256"/>
            <a:ext cx="5518001" cy="895172"/>
          </a:xfrm>
          <a:prstGeom prst="rect">
            <a:avLst/>
          </a:prstGeom>
        </p:spPr>
      </p:pic>
      <p:pic>
        <p:nvPicPr>
          <p:cNvPr id="7" name="Рисунок 6" descr="4a52946800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72953" y="3292143"/>
            <a:ext cx="5518001" cy="895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3635895" y="3727938"/>
            <a:ext cx="429667" cy="2987041"/>
          </a:xfrm>
          <a:custGeom>
            <a:avLst/>
            <a:gdLst>
              <a:gd name="connsiteX0" fmla="*/ 574430 w 574430"/>
              <a:gd name="connsiteY0" fmla="*/ 0 h 2987041"/>
              <a:gd name="connsiteX1" fmla="*/ 39858 w 574430"/>
              <a:gd name="connsiteY1" fmla="*/ 900333 h 2987041"/>
              <a:gd name="connsiteX2" fmla="*/ 335279 w 574430"/>
              <a:gd name="connsiteY2" fmla="*/ 2672862 h 2987041"/>
              <a:gd name="connsiteX3" fmla="*/ 419685 w 574430"/>
              <a:gd name="connsiteY3" fmla="*/ 2785404 h 2987041"/>
              <a:gd name="connsiteX4" fmla="*/ 405618 w 574430"/>
              <a:gd name="connsiteY4" fmla="*/ 2785404 h 298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30" h="2987041">
                <a:moveTo>
                  <a:pt x="574430" y="0"/>
                </a:moveTo>
                <a:cubicBezTo>
                  <a:pt x="327073" y="227428"/>
                  <a:pt x="79717" y="454856"/>
                  <a:pt x="39858" y="900333"/>
                </a:cubicBezTo>
                <a:cubicBezTo>
                  <a:pt x="0" y="1345810"/>
                  <a:pt x="271975" y="2358684"/>
                  <a:pt x="335279" y="2672862"/>
                </a:cubicBezTo>
                <a:cubicBezTo>
                  <a:pt x="398584" y="2987041"/>
                  <a:pt x="407962" y="2766647"/>
                  <a:pt x="419685" y="2785404"/>
                </a:cubicBezTo>
                <a:cubicBezTo>
                  <a:pt x="431408" y="2804161"/>
                  <a:pt x="418513" y="2794782"/>
                  <a:pt x="405618" y="2785404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rgbClr val="00B050"/>
                </a:solidFill>
              </a:ln>
            </a:endParaRPr>
          </a:p>
        </p:txBody>
      </p:sp>
      <p:pic>
        <p:nvPicPr>
          <p:cNvPr id="17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5342237"/>
            <a:ext cx="5616624" cy="1515763"/>
          </a:xfrm>
          <a:prstGeom prst="rect">
            <a:avLst/>
          </a:prstGeom>
          <a:noFill/>
        </p:spPr>
      </p:pic>
      <p:pic>
        <p:nvPicPr>
          <p:cNvPr id="18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29822"/>
            <a:ext cx="5292080" cy="1428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552728" cy="5620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Выполняйте задания на лепестках ромашки</a:t>
            </a:r>
            <a:endParaRPr lang="ru-RU" sz="2400" b="1" dirty="0"/>
          </a:p>
        </p:txBody>
      </p:sp>
      <p:grpSp>
        <p:nvGrpSpPr>
          <p:cNvPr id="3" name="Группа 12"/>
          <p:cNvGrpSpPr/>
          <p:nvPr/>
        </p:nvGrpSpPr>
        <p:grpSpPr>
          <a:xfrm>
            <a:off x="2339753" y="1268760"/>
            <a:ext cx="4032447" cy="3744416"/>
            <a:chOff x="2339753" y="1268760"/>
            <a:chExt cx="4032447" cy="3744416"/>
          </a:xfrm>
        </p:grpSpPr>
        <p:sp>
          <p:nvSpPr>
            <p:cNvPr id="4" name="Овал 3"/>
            <p:cNvSpPr/>
            <p:nvPr/>
          </p:nvSpPr>
          <p:spPr>
            <a:xfrm>
              <a:off x="4067944" y="126876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частушки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2700000">
              <a:off x="4971532" y="1576495"/>
              <a:ext cx="584140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ребусы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5400000">
              <a:off x="5422894" y="2434094"/>
              <a:ext cx="530459" cy="1368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загадки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8100000">
              <a:off x="4997871" y="3379142"/>
              <a:ext cx="576064" cy="1239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хозяюшка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4067944" y="378904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100" b="1" dirty="0" smtClean="0">
                  <a:solidFill>
                    <a:sysClr val="windowText" lastClr="000000"/>
                  </a:solidFill>
                </a:rPr>
                <a:t>аппликация</a:t>
              </a:r>
              <a:endParaRPr lang="ru-RU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3500000">
              <a:off x="3107157" y="3367214"/>
              <a:ext cx="557329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антонимы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6200000">
              <a:off x="2739212" y="2453476"/>
              <a:ext cx="530459" cy="13293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сюрприз</a:t>
              </a:r>
              <a:endParaRPr lang="ru-RU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8900000">
              <a:off x="3090408" y="1581191"/>
              <a:ext cx="576064" cy="1308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000" b="1" dirty="0" smtClean="0">
                  <a:solidFill>
                    <a:sysClr val="windowText" lastClr="000000"/>
                  </a:solidFill>
                </a:rPr>
                <a:t>Музыкальный привет</a:t>
              </a:r>
            </a:p>
          </p:txBody>
        </p:sp>
      </p:grpSp>
      <p:sp>
        <p:nvSpPr>
          <p:cNvPr id="12" name="Овал 11"/>
          <p:cNvSpPr/>
          <p:nvPr/>
        </p:nvSpPr>
        <p:spPr>
          <a:xfrm>
            <a:off x="3707904" y="2492896"/>
            <a:ext cx="1296144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2365765">
            <a:off x="2297872" y="4413589"/>
            <a:ext cx="388240" cy="115212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0" y="4869160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 smtClean="0"/>
              <a:t>Анто́нимы</a:t>
            </a:r>
            <a:r>
              <a:rPr lang="ru-RU" sz="2000" dirty="0" smtClean="0"/>
              <a:t> — это слова одной части речи, различные по звучанию и написанию, имеющие прямо противоположные лексические значения, например: «правда» — «ложь», «добрый» — «злой», «говорить» — «молчать».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88024" y="1556792"/>
            <a:ext cx="4038600" cy="4525963"/>
          </a:xfrm>
        </p:spPr>
        <p:txBody>
          <a:bodyPr/>
          <a:lstStyle/>
          <a:p>
            <a:r>
              <a:rPr lang="ru-RU" dirty="0" smtClean="0"/>
              <a:t>Вечер</a:t>
            </a:r>
          </a:p>
          <a:p>
            <a:r>
              <a:rPr lang="ru-RU" dirty="0" smtClean="0"/>
              <a:t>Осень</a:t>
            </a:r>
          </a:p>
          <a:p>
            <a:r>
              <a:rPr lang="ru-RU" dirty="0" smtClean="0"/>
              <a:t>Папа</a:t>
            </a:r>
          </a:p>
          <a:p>
            <a:r>
              <a:rPr lang="ru-RU" dirty="0" smtClean="0"/>
              <a:t>Засыпать вечером</a:t>
            </a:r>
          </a:p>
          <a:p>
            <a:r>
              <a:rPr lang="ru-RU" dirty="0" smtClean="0"/>
              <a:t>Мешать дедушке</a:t>
            </a:r>
          </a:p>
          <a:p>
            <a:r>
              <a:rPr lang="ru-RU" dirty="0" smtClean="0"/>
              <a:t>Прохладный </a:t>
            </a:r>
          </a:p>
          <a:p>
            <a:r>
              <a:rPr lang="ru-RU" dirty="0" smtClean="0"/>
              <a:t>Продать  уродливый веник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2708920"/>
            <a:ext cx="4038600" cy="194421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Составьте  небольшой рассказ из антонимов данных слов и словосочетаний</a:t>
            </a:r>
            <a:endParaRPr lang="ru-RU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2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933056"/>
            <a:ext cx="1866900" cy="2590800"/>
          </a:xfrm>
          <a:prstGeom prst="rect">
            <a:avLst/>
          </a:prstGeom>
        </p:spPr>
      </p:pic>
      <p:pic>
        <p:nvPicPr>
          <p:cNvPr id="9" name="карусель_-_Светит_солнышко_(-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5576" y="1628800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7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 smtClean="0"/>
              <a:t>Анто́нимы</a:t>
            </a:r>
            <a:r>
              <a:rPr lang="ru-RU" sz="2000" dirty="0" smtClean="0"/>
              <a:t> — это слова одной части речи, различные по звучанию и написанию, имеющие прямо противоположные лексические значения, например: «правда» — «ложь», «добрый» — «злой», «говорить» — «молчать».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88024" y="1556792"/>
            <a:ext cx="4038600" cy="4525963"/>
          </a:xfrm>
        </p:spPr>
        <p:txBody>
          <a:bodyPr/>
          <a:lstStyle/>
          <a:p>
            <a:r>
              <a:rPr lang="ru-RU" dirty="0" smtClean="0"/>
              <a:t>Вечер</a:t>
            </a:r>
          </a:p>
          <a:p>
            <a:r>
              <a:rPr lang="ru-RU" dirty="0" smtClean="0"/>
              <a:t>Осень</a:t>
            </a:r>
          </a:p>
          <a:p>
            <a:r>
              <a:rPr lang="ru-RU" dirty="0" smtClean="0"/>
              <a:t>Папа</a:t>
            </a:r>
          </a:p>
          <a:p>
            <a:r>
              <a:rPr lang="ru-RU" dirty="0" smtClean="0"/>
              <a:t>Засыпать вечером</a:t>
            </a:r>
          </a:p>
          <a:p>
            <a:r>
              <a:rPr lang="ru-RU" dirty="0" smtClean="0"/>
              <a:t>Мешать дедушке</a:t>
            </a:r>
          </a:p>
          <a:p>
            <a:r>
              <a:rPr lang="ru-RU" dirty="0" smtClean="0"/>
              <a:t>Прохладный </a:t>
            </a:r>
          </a:p>
          <a:p>
            <a:r>
              <a:rPr lang="ru-RU" dirty="0" smtClean="0"/>
              <a:t>Продать  уродливый веник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4038600" cy="4525963"/>
          </a:xfrm>
        </p:spPr>
        <p:txBody>
          <a:bodyPr/>
          <a:lstStyle/>
          <a:p>
            <a:r>
              <a:rPr lang="ru-RU" dirty="0" smtClean="0"/>
              <a:t>Утро </a:t>
            </a:r>
          </a:p>
          <a:p>
            <a:r>
              <a:rPr lang="ru-RU" dirty="0" smtClean="0"/>
              <a:t>Весна </a:t>
            </a:r>
          </a:p>
          <a:p>
            <a:r>
              <a:rPr lang="ru-RU" dirty="0" smtClean="0"/>
              <a:t>Мама </a:t>
            </a:r>
          </a:p>
          <a:p>
            <a:r>
              <a:rPr lang="ru-RU" dirty="0" smtClean="0"/>
              <a:t>Просыпаться утром</a:t>
            </a:r>
          </a:p>
          <a:p>
            <a:r>
              <a:rPr lang="ru-RU" dirty="0" smtClean="0"/>
              <a:t>Помогать бабушке</a:t>
            </a:r>
          </a:p>
          <a:p>
            <a:r>
              <a:rPr lang="ru-RU" dirty="0" smtClean="0"/>
              <a:t>Теплый </a:t>
            </a:r>
          </a:p>
          <a:p>
            <a:r>
              <a:rPr lang="ru-RU" dirty="0" smtClean="0"/>
              <a:t>Купить  красивый букет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5733256"/>
            <a:ext cx="14097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3635895" y="3727938"/>
            <a:ext cx="429667" cy="2987041"/>
          </a:xfrm>
          <a:custGeom>
            <a:avLst/>
            <a:gdLst>
              <a:gd name="connsiteX0" fmla="*/ 574430 w 574430"/>
              <a:gd name="connsiteY0" fmla="*/ 0 h 2987041"/>
              <a:gd name="connsiteX1" fmla="*/ 39858 w 574430"/>
              <a:gd name="connsiteY1" fmla="*/ 900333 h 2987041"/>
              <a:gd name="connsiteX2" fmla="*/ 335279 w 574430"/>
              <a:gd name="connsiteY2" fmla="*/ 2672862 h 2987041"/>
              <a:gd name="connsiteX3" fmla="*/ 419685 w 574430"/>
              <a:gd name="connsiteY3" fmla="*/ 2785404 h 2987041"/>
              <a:gd name="connsiteX4" fmla="*/ 405618 w 574430"/>
              <a:gd name="connsiteY4" fmla="*/ 2785404 h 298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30" h="2987041">
                <a:moveTo>
                  <a:pt x="574430" y="0"/>
                </a:moveTo>
                <a:cubicBezTo>
                  <a:pt x="327073" y="227428"/>
                  <a:pt x="79717" y="454856"/>
                  <a:pt x="39858" y="900333"/>
                </a:cubicBezTo>
                <a:cubicBezTo>
                  <a:pt x="0" y="1345810"/>
                  <a:pt x="271975" y="2358684"/>
                  <a:pt x="335279" y="2672862"/>
                </a:cubicBezTo>
                <a:cubicBezTo>
                  <a:pt x="398584" y="2987041"/>
                  <a:pt x="407962" y="2766647"/>
                  <a:pt x="419685" y="2785404"/>
                </a:cubicBezTo>
                <a:cubicBezTo>
                  <a:pt x="431408" y="2804161"/>
                  <a:pt x="418513" y="2794782"/>
                  <a:pt x="405618" y="2785404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rgbClr val="00B050"/>
                </a:solidFill>
              </a:ln>
            </a:endParaRPr>
          </a:p>
        </p:txBody>
      </p:sp>
      <p:pic>
        <p:nvPicPr>
          <p:cNvPr id="17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5342237"/>
            <a:ext cx="5616624" cy="1515763"/>
          </a:xfrm>
          <a:prstGeom prst="rect">
            <a:avLst/>
          </a:prstGeom>
          <a:noFill/>
        </p:spPr>
      </p:pic>
      <p:pic>
        <p:nvPicPr>
          <p:cNvPr id="18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29822"/>
            <a:ext cx="5292080" cy="1428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552728" cy="5620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Выполняйте задания на лепестках ромашки</a:t>
            </a:r>
            <a:endParaRPr lang="ru-RU" sz="2400" b="1" dirty="0"/>
          </a:p>
        </p:txBody>
      </p:sp>
      <p:grpSp>
        <p:nvGrpSpPr>
          <p:cNvPr id="3" name="Группа 12"/>
          <p:cNvGrpSpPr/>
          <p:nvPr/>
        </p:nvGrpSpPr>
        <p:grpSpPr>
          <a:xfrm>
            <a:off x="2339753" y="1268760"/>
            <a:ext cx="4032447" cy="3744416"/>
            <a:chOff x="2339753" y="1268760"/>
            <a:chExt cx="4032447" cy="3744416"/>
          </a:xfrm>
        </p:grpSpPr>
        <p:sp>
          <p:nvSpPr>
            <p:cNvPr id="4" name="Овал 3"/>
            <p:cNvSpPr/>
            <p:nvPr/>
          </p:nvSpPr>
          <p:spPr>
            <a:xfrm>
              <a:off x="4067944" y="126876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частушки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2700000">
              <a:off x="4971532" y="1576495"/>
              <a:ext cx="584140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ребусы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5400000">
              <a:off x="5422894" y="2434094"/>
              <a:ext cx="530459" cy="1368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загадки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8100000">
              <a:off x="4997871" y="3379142"/>
              <a:ext cx="576064" cy="1239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хозяюшка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4067944" y="378904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100" b="1" dirty="0" smtClean="0">
                  <a:solidFill>
                    <a:sysClr val="windowText" lastClr="000000"/>
                  </a:solidFill>
                </a:rPr>
                <a:t>аппликация</a:t>
              </a:r>
              <a:endParaRPr lang="ru-RU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3500000">
              <a:off x="3107157" y="3367214"/>
              <a:ext cx="557329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антонимы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6200000">
              <a:off x="2739212" y="2453476"/>
              <a:ext cx="530459" cy="13293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сюрприз</a:t>
              </a:r>
              <a:endParaRPr lang="ru-RU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8900000">
              <a:off x="3090408" y="1581191"/>
              <a:ext cx="576064" cy="1308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000" b="1" dirty="0" smtClean="0">
                  <a:solidFill>
                    <a:sysClr val="windowText" lastClr="000000"/>
                  </a:solidFill>
                </a:rPr>
                <a:t>Музыкальный привет</a:t>
              </a:r>
            </a:p>
          </p:txBody>
        </p:sp>
      </p:grpSp>
      <p:sp>
        <p:nvSpPr>
          <p:cNvPr id="12" name="Овал 11"/>
          <p:cNvSpPr/>
          <p:nvPr/>
        </p:nvSpPr>
        <p:spPr>
          <a:xfrm>
            <a:off x="3707904" y="2492896"/>
            <a:ext cx="1296144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16200000">
            <a:off x="6264188" y="1376772"/>
            <a:ext cx="360040" cy="115212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0" y="4869160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nochdobra.com/wp-content/uploads/2016/02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50456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cdn01.ru/files/users/images/aa/e6/aae68d8750f2d6ac817f422e30fb26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4106840" cy="301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8" descr="http://svitppt.com.ua/images/40/39535/960/img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20688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/>
              <a:t>Ре́бус</a:t>
            </a:r>
            <a:r>
              <a:rPr lang="ru-RU" sz="2000" b="1" dirty="0" smtClean="0"/>
              <a:t> — загадка, в которой разгадываемые слова даны в виде рисунков в сочетании с буквами и другими знаками..</a:t>
            </a:r>
            <a:endParaRPr lang="ru-RU" sz="2000" b="1" dirty="0"/>
          </a:p>
        </p:txBody>
      </p:sp>
      <p:pic>
        <p:nvPicPr>
          <p:cNvPr id="5" name="Рисунок 4" descr="Буке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96952"/>
            <a:ext cx="4320481" cy="1728192"/>
          </a:xfrm>
          <a:prstGeom prst="rect">
            <a:avLst/>
          </a:prstGeom>
        </p:spPr>
      </p:pic>
      <p:pic>
        <p:nvPicPr>
          <p:cNvPr id="6" name="Рисунок 5" descr="Вес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268760"/>
            <a:ext cx="4320481" cy="1728192"/>
          </a:xfrm>
          <a:prstGeom prst="rect">
            <a:avLst/>
          </a:prstGeom>
        </p:spPr>
      </p:pic>
      <p:pic>
        <p:nvPicPr>
          <p:cNvPr id="7" name="Рисунок 6" descr="Конфеты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996952"/>
            <a:ext cx="4320481" cy="1728192"/>
          </a:xfrm>
          <a:prstGeom prst="rect">
            <a:avLst/>
          </a:prstGeom>
        </p:spPr>
      </p:pic>
      <p:pic>
        <p:nvPicPr>
          <p:cNvPr id="8" name="Рисунок 7" descr="Любовь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4869160"/>
            <a:ext cx="4320481" cy="1728192"/>
          </a:xfrm>
          <a:prstGeom prst="rect">
            <a:avLst/>
          </a:prstGeom>
        </p:spPr>
      </p:pic>
      <p:pic>
        <p:nvPicPr>
          <p:cNvPr id="9" name="Рисунок 8" descr="Солнце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1268760"/>
            <a:ext cx="4320481" cy="1728192"/>
          </a:xfrm>
          <a:prstGeom prst="rect">
            <a:avLst/>
          </a:prstGeom>
        </p:spPr>
      </p:pic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2160240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ответ</a:t>
            </a:r>
            <a:endParaRPr lang="ru-RU" sz="4000" b="1" dirty="0"/>
          </a:p>
        </p:txBody>
      </p:sp>
      <p:pic>
        <p:nvPicPr>
          <p:cNvPr id="12" name="dj_andrej_grom_thisiselect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596336" y="5157192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/>
              <a:t>Ре́бус</a:t>
            </a:r>
            <a:r>
              <a:rPr lang="ru-RU" sz="2000" b="1" dirty="0" smtClean="0"/>
              <a:t> — загадка, в которой разгадываемые слова даны в виде рисунков в сочетании с буквами и другими знаками..</a:t>
            </a:r>
            <a:endParaRPr lang="ru-RU" sz="2000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Буке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4320481" cy="1728192"/>
          </a:xfrm>
          <a:prstGeom prst="rect">
            <a:avLst/>
          </a:prstGeom>
        </p:spPr>
      </p:pic>
      <p:pic>
        <p:nvPicPr>
          <p:cNvPr id="6" name="Рисунок 5" descr="Вес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4320481" cy="1728192"/>
          </a:xfrm>
          <a:prstGeom prst="rect">
            <a:avLst/>
          </a:prstGeom>
        </p:spPr>
      </p:pic>
      <p:pic>
        <p:nvPicPr>
          <p:cNvPr id="7" name="Рисунок 6" descr="Конфет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996952"/>
            <a:ext cx="4320481" cy="1728192"/>
          </a:xfrm>
          <a:prstGeom prst="rect">
            <a:avLst/>
          </a:prstGeom>
        </p:spPr>
      </p:pic>
      <p:pic>
        <p:nvPicPr>
          <p:cNvPr id="8" name="Рисунок 7" descr="Любов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4869160"/>
            <a:ext cx="4320481" cy="1728192"/>
          </a:xfrm>
          <a:prstGeom prst="rect">
            <a:avLst/>
          </a:prstGeom>
        </p:spPr>
      </p:pic>
      <p:pic>
        <p:nvPicPr>
          <p:cNvPr id="9" name="Рисунок 8" descr="Солнце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268760"/>
            <a:ext cx="4320481" cy="17281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3688" y="41490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Букет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6820" y="2492896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Весна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43176" y="2492896"/>
            <a:ext cx="1000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Солнце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14714" y="4221088"/>
            <a:ext cx="1169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Конфет</a:t>
            </a:r>
            <a:r>
              <a:rPr lang="ru-RU" b="1" dirty="0" smtClean="0"/>
              <a:t>ы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05824" y="5949280"/>
            <a:ext cx="1066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Любовь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3635895" y="3727938"/>
            <a:ext cx="429667" cy="2987041"/>
          </a:xfrm>
          <a:custGeom>
            <a:avLst/>
            <a:gdLst>
              <a:gd name="connsiteX0" fmla="*/ 574430 w 574430"/>
              <a:gd name="connsiteY0" fmla="*/ 0 h 2987041"/>
              <a:gd name="connsiteX1" fmla="*/ 39858 w 574430"/>
              <a:gd name="connsiteY1" fmla="*/ 900333 h 2987041"/>
              <a:gd name="connsiteX2" fmla="*/ 335279 w 574430"/>
              <a:gd name="connsiteY2" fmla="*/ 2672862 h 2987041"/>
              <a:gd name="connsiteX3" fmla="*/ 419685 w 574430"/>
              <a:gd name="connsiteY3" fmla="*/ 2785404 h 2987041"/>
              <a:gd name="connsiteX4" fmla="*/ 405618 w 574430"/>
              <a:gd name="connsiteY4" fmla="*/ 2785404 h 298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30" h="2987041">
                <a:moveTo>
                  <a:pt x="574430" y="0"/>
                </a:moveTo>
                <a:cubicBezTo>
                  <a:pt x="327073" y="227428"/>
                  <a:pt x="79717" y="454856"/>
                  <a:pt x="39858" y="900333"/>
                </a:cubicBezTo>
                <a:cubicBezTo>
                  <a:pt x="0" y="1345810"/>
                  <a:pt x="271975" y="2358684"/>
                  <a:pt x="335279" y="2672862"/>
                </a:cubicBezTo>
                <a:cubicBezTo>
                  <a:pt x="398584" y="2987041"/>
                  <a:pt x="407962" y="2766647"/>
                  <a:pt x="419685" y="2785404"/>
                </a:cubicBezTo>
                <a:cubicBezTo>
                  <a:pt x="431408" y="2804161"/>
                  <a:pt x="418513" y="2794782"/>
                  <a:pt x="405618" y="2785404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rgbClr val="00B050"/>
                </a:solidFill>
              </a:ln>
            </a:endParaRPr>
          </a:p>
        </p:txBody>
      </p:sp>
      <p:pic>
        <p:nvPicPr>
          <p:cNvPr id="17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5342237"/>
            <a:ext cx="5616624" cy="1515763"/>
          </a:xfrm>
          <a:prstGeom prst="rect">
            <a:avLst/>
          </a:prstGeom>
          <a:noFill/>
        </p:spPr>
      </p:pic>
      <p:pic>
        <p:nvPicPr>
          <p:cNvPr id="18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29822"/>
            <a:ext cx="5292080" cy="1428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552728" cy="5620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Выполняйте задания на лепестках ромашки</a:t>
            </a:r>
            <a:endParaRPr lang="ru-RU" sz="2400" b="1" dirty="0"/>
          </a:p>
        </p:txBody>
      </p:sp>
      <p:grpSp>
        <p:nvGrpSpPr>
          <p:cNvPr id="3" name="Группа 12"/>
          <p:cNvGrpSpPr/>
          <p:nvPr/>
        </p:nvGrpSpPr>
        <p:grpSpPr>
          <a:xfrm>
            <a:off x="2339753" y="1268760"/>
            <a:ext cx="4032447" cy="3744416"/>
            <a:chOff x="2339753" y="1268760"/>
            <a:chExt cx="4032447" cy="3744416"/>
          </a:xfrm>
        </p:grpSpPr>
        <p:sp>
          <p:nvSpPr>
            <p:cNvPr id="4" name="Овал 3"/>
            <p:cNvSpPr/>
            <p:nvPr/>
          </p:nvSpPr>
          <p:spPr>
            <a:xfrm>
              <a:off x="4067944" y="126876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частушки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2700000">
              <a:off x="4971532" y="1576495"/>
              <a:ext cx="584140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ребусы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5400000">
              <a:off x="5422894" y="2434094"/>
              <a:ext cx="530459" cy="1368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загадки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8100000">
              <a:off x="4997871" y="3379142"/>
              <a:ext cx="576064" cy="1239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хозяюшка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4067944" y="378904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100" b="1" dirty="0" smtClean="0">
                  <a:solidFill>
                    <a:sysClr val="windowText" lastClr="000000"/>
                  </a:solidFill>
                </a:rPr>
                <a:t>аппликация</a:t>
              </a:r>
              <a:endParaRPr lang="ru-RU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3500000">
              <a:off x="3107157" y="3367214"/>
              <a:ext cx="557329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антонимы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6200000">
              <a:off x="2739212" y="2453476"/>
              <a:ext cx="530459" cy="13293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сюрприз</a:t>
              </a:r>
              <a:endParaRPr lang="ru-RU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8900000">
              <a:off x="3090408" y="1581191"/>
              <a:ext cx="576064" cy="1308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000" b="1" dirty="0" smtClean="0">
                  <a:solidFill>
                    <a:sysClr val="windowText" lastClr="000000"/>
                  </a:solidFill>
                </a:rPr>
                <a:t>Музыкальный привет</a:t>
              </a:r>
            </a:p>
          </p:txBody>
        </p:sp>
      </p:grpSp>
      <p:sp>
        <p:nvSpPr>
          <p:cNvPr id="12" name="Овал 11"/>
          <p:cNvSpPr/>
          <p:nvPr/>
        </p:nvSpPr>
        <p:spPr>
          <a:xfrm>
            <a:off x="3707904" y="2492896"/>
            <a:ext cx="1296144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2365765">
            <a:off x="3453533" y="4573310"/>
            <a:ext cx="388240" cy="115212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0" y="4869160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oole-4\Pictures\инет\из бумаги и картона\3070928-d5cb61d269ebbf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2808313" cy="3559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  подручных  материалов  создайте поздравительную  аппликацию  к  празднику.</a:t>
            </a:r>
            <a:endParaRPr lang="ru-RU" sz="3200" dirty="0"/>
          </a:p>
        </p:txBody>
      </p:sp>
      <p:pic>
        <p:nvPicPr>
          <p:cNvPr id="21506" name="Picture 2" descr="https://im0-tub-ru.yandex.net/i?id=b6677e3b8f2123a68a2b11faeef7cbf3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556792"/>
            <a:ext cx="377099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8" name="Picture 4" descr="http://www.baby-flash.com/wordpress/wp-content/uploads/2014/11/creazioni_collage/creazioni_collage22.jpg"/>
          <p:cNvPicPr>
            <a:picLocks noChangeAspect="1" noChangeArrowheads="1"/>
          </p:cNvPicPr>
          <p:nvPr/>
        </p:nvPicPr>
        <p:blipFill>
          <a:blip r:embed="rId6" cstate="print"/>
          <a:srcRect l="3556" t="10811" r="5760" b="10952"/>
          <a:stretch>
            <a:fillRect/>
          </a:stretch>
        </p:blipFill>
        <p:spPr bwMode="auto">
          <a:xfrm>
            <a:off x="2627784" y="4005064"/>
            <a:ext cx="36724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Школьный мюзикл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524328" y="501317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3635895" y="3727938"/>
            <a:ext cx="429667" cy="2987041"/>
          </a:xfrm>
          <a:custGeom>
            <a:avLst/>
            <a:gdLst>
              <a:gd name="connsiteX0" fmla="*/ 574430 w 574430"/>
              <a:gd name="connsiteY0" fmla="*/ 0 h 2987041"/>
              <a:gd name="connsiteX1" fmla="*/ 39858 w 574430"/>
              <a:gd name="connsiteY1" fmla="*/ 900333 h 2987041"/>
              <a:gd name="connsiteX2" fmla="*/ 335279 w 574430"/>
              <a:gd name="connsiteY2" fmla="*/ 2672862 h 2987041"/>
              <a:gd name="connsiteX3" fmla="*/ 419685 w 574430"/>
              <a:gd name="connsiteY3" fmla="*/ 2785404 h 2987041"/>
              <a:gd name="connsiteX4" fmla="*/ 405618 w 574430"/>
              <a:gd name="connsiteY4" fmla="*/ 2785404 h 298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30" h="2987041">
                <a:moveTo>
                  <a:pt x="574430" y="0"/>
                </a:moveTo>
                <a:cubicBezTo>
                  <a:pt x="327073" y="227428"/>
                  <a:pt x="79717" y="454856"/>
                  <a:pt x="39858" y="900333"/>
                </a:cubicBezTo>
                <a:cubicBezTo>
                  <a:pt x="0" y="1345810"/>
                  <a:pt x="271975" y="2358684"/>
                  <a:pt x="335279" y="2672862"/>
                </a:cubicBezTo>
                <a:cubicBezTo>
                  <a:pt x="398584" y="2987041"/>
                  <a:pt x="407962" y="2766647"/>
                  <a:pt x="419685" y="2785404"/>
                </a:cubicBezTo>
                <a:cubicBezTo>
                  <a:pt x="431408" y="2804161"/>
                  <a:pt x="418513" y="2794782"/>
                  <a:pt x="405618" y="2785404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rgbClr val="00B050"/>
                </a:solidFill>
              </a:ln>
            </a:endParaRPr>
          </a:p>
        </p:txBody>
      </p:sp>
      <p:pic>
        <p:nvPicPr>
          <p:cNvPr id="17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5342237"/>
            <a:ext cx="5616624" cy="1515763"/>
          </a:xfrm>
          <a:prstGeom prst="rect">
            <a:avLst/>
          </a:prstGeom>
          <a:noFill/>
        </p:spPr>
      </p:pic>
      <p:pic>
        <p:nvPicPr>
          <p:cNvPr id="18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29822"/>
            <a:ext cx="5292080" cy="1428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552728" cy="5620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Выполняйте задания на лепестках ромашки</a:t>
            </a:r>
            <a:endParaRPr lang="ru-RU" sz="2400" b="1" dirty="0"/>
          </a:p>
        </p:txBody>
      </p:sp>
      <p:grpSp>
        <p:nvGrpSpPr>
          <p:cNvPr id="3" name="Группа 12"/>
          <p:cNvGrpSpPr/>
          <p:nvPr/>
        </p:nvGrpSpPr>
        <p:grpSpPr>
          <a:xfrm>
            <a:off x="2339753" y="1268760"/>
            <a:ext cx="4032447" cy="3744416"/>
            <a:chOff x="2339753" y="1268760"/>
            <a:chExt cx="4032447" cy="3744416"/>
          </a:xfrm>
        </p:grpSpPr>
        <p:sp>
          <p:nvSpPr>
            <p:cNvPr id="4" name="Овал 3"/>
            <p:cNvSpPr/>
            <p:nvPr/>
          </p:nvSpPr>
          <p:spPr>
            <a:xfrm>
              <a:off x="4067944" y="126876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частушки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2700000">
              <a:off x="4971532" y="1576495"/>
              <a:ext cx="584140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ребусы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5400000">
              <a:off x="5422894" y="2434094"/>
              <a:ext cx="530459" cy="1368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загадки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8100000">
              <a:off x="4997871" y="3379142"/>
              <a:ext cx="576064" cy="1239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хозяюшка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4067944" y="378904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100" b="1" dirty="0" smtClean="0">
                  <a:solidFill>
                    <a:sysClr val="windowText" lastClr="000000"/>
                  </a:solidFill>
                </a:rPr>
                <a:t>аппликация</a:t>
              </a:r>
              <a:endParaRPr lang="ru-RU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3500000">
              <a:off x="3107157" y="3367214"/>
              <a:ext cx="557329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антонимы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6200000">
              <a:off x="2739212" y="2453476"/>
              <a:ext cx="530459" cy="13293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сюрприз</a:t>
              </a:r>
              <a:endParaRPr lang="ru-RU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8900000">
              <a:off x="3090408" y="1581191"/>
              <a:ext cx="576064" cy="1308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000" b="1" dirty="0" smtClean="0">
                  <a:solidFill>
                    <a:sysClr val="windowText" lastClr="000000"/>
                  </a:solidFill>
                </a:rPr>
                <a:t>Музыкальный привет</a:t>
              </a:r>
              <a:endParaRPr lang="ru-RU" sz="10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3707904" y="2492896"/>
            <a:ext cx="1296144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7765765">
            <a:off x="2209823" y="776461"/>
            <a:ext cx="388240" cy="115212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0" y="4869160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708920"/>
            <a:ext cx="396044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hlinkClick r:id="rId3"/>
              </a:rPr>
              <a:t>Музыкальный </a:t>
            </a:r>
            <a:br>
              <a:rPr lang="ru-RU" sz="4000" dirty="0" smtClean="0">
                <a:hlinkClick r:id="rId3"/>
              </a:rPr>
            </a:br>
            <a:r>
              <a:rPr lang="ru-RU" sz="4000" dirty="0" smtClean="0">
                <a:hlinkClick r:id="rId3"/>
              </a:rPr>
              <a:t>привет!</a:t>
            </a:r>
            <a:endParaRPr lang="ru-RU" sz="4000" dirty="0"/>
          </a:p>
        </p:txBody>
      </p:sp>
      <p:pic>
        <p:nvPicPr>
          <p:cNvPr id="7" name="Рисунок 6" descr="0facd6da35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4664"/>
            <a:ext cx="32385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3635895" y="3727938"/>
            <a:ext cx="429667" cy="2987041"/>
          </a:xfrm>
          <a:custGeom>
            <a:avLst/>
            <a:gdLst>
              <a:gd name="connsiteX0" fmla="*/ 574430 w 574430"/>
              <a:gd name="connsiteY0" fmla="*/ 0 h 2987041"/>
              <a:gd name="connsiteX1" fmla="*/ 39858 w 574430"/>
              <a:gd name="connsiteY1" fmla="*/ 900333 h 2987041"/>
              <a:gd name="connsiteX2" fmla="*/ 335279 w 574430"/>
              <a:gd name="connsiteY2" fmla="*/ 2672862 h 2987041"/>
              <a:gd name="connsiteX3" fmla="*/ 419685 w 574430"/>
              <a:gd name="connsiteY3" fmla="*/ 2785404 h 2987041"/>
              <a:gd name="connsiteX4" fmla="*/ 405618 w 574430"/>
              <a:gd name="connsiteY4" fmla="*/ 2785404 h 298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30" h="2987041">
                <a:moveTo>
                  <a:pt x="574430" y="0"/>
                </a:moveTo>
                <a:cubicBezTo>
                  <a:pt x="327073" y="227428"/>
                  <a:pt x="79717" y="454856"/>
                  <a:pt x="39858" y="900333"/>
                </a:cubicBezTo>
                <a:cubicBezTo>
                  <a:pt x="0" y="1345810"/>
                  <a:pt x="271975" y="2358684"/>
                  <a:pt x="335279" y="2672862"/>
                </a:cubicBezTo>
                <a:cubicBezTo>
                  <a:pt x="398584" y="2987041"/>
                  <a:pt x="407962" y="2766647"/>
                  <a:pt x="419685" y="2785404"/>
                </a:cubicBezTo>
                <a:cubicBezTo>
                  <a:pt x="431408" y="2804161"/>
                  <a:pt x="418513" y="2794782"/>
                  <a:pt x="405618" y="2785404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rgbClr val="00B050"/>
                </a:solidFill>
              </a:ln>
            </a:endParaRPr>
          </a:p>
        </p:txBody>
      </p:sp>
      <p:pic>
        <p:nvPicPr>
          <p:cNvPr id="17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5342237"/>
            <a:ext cx="5616624" cy="1515763"/>
          </a:xfrm>
          <a:prstGeom prst="rect">
            <a:avLst/>
          </a:prstGeom>
          <a:noFill/>
        </p:spPr>
      </p:pic>
      <p:pic>
        <p:nvPicPr>
          <p:cNvPr id="18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29822"/>
            <a:ext cx="5292080" cy="1428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552728" cy="5620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Выполняйте задания на лепестках ромашки</a:t>
            </a:r>
            <a:endParaRPr lang="ru-RU" sz="2400" b="1" dirty="0"/>
          </a:p>
        </p:txBody>
      </p:sp>
      <p:grpSp>
        <p:nvGrpSpPr>
          <p:cNvPr id="3" name="Группа 12"/>
          <p:cNvGrpSpPr/>
          <p:nvPr/>
        </p:nvGrpSpPr>
        <p:grpSpPr>
          <a:xfrm>
            <a:off x="2339753" y="1268760"/>
            <a:ext cx="4032447" cy="3744416"/>
            <a:chOff x="2339753" y="1268760"/>
            <a:chExt cx="4032447" cy="3744416"/>
          </a:xfrm>
        </p:grpSpPr>
        <p:sp>
          <p:nvSpPr>
            <p:cNvPr id="4" name="Овал 3"/>
            <p:cNvSpPr/>
            <p:nvPr/>
          </p:nvSpPr>
          <p:spPr>
            <a:xfrm>
              <a:off x="4067944" y="126876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частушки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2700000">
              <a:off x="4971532" y="1576495"/>
              <a:ext cx="584140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ребусы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5400000">
              <a:off x="5422894" y="2434094"/>
              <a:ext cx="530459" cy="1368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загадки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8100000">
              <a:off x="4997871" y="3379142"/>
              <a:ext cx="576064" cy="1239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хозяюшка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4067944" y="378904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100" b="1" dirty="0" smtClean="0">
                  <a:solidFill>
                    <a:sysClr val="windowText" lastClr="000000"/>
                  </a:solidFill>
                </a:rPr>
                <a:t>аппликация</a:t>
              </a:r>
              <a:endParaRPr lang="ru-RU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3500000">
              <a:off x="3107157" y="3367214"/>
              <a:ext cx="557329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антонимы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6200000">
              <a:off x="2739212" y="2453476"/>
              <a:ext cx="530459" cy="13293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анаграммы</a:t>
              </a:r>
              <a:endParaRPr lang="ru-RU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8900000">
              <a:off x="3090408" y="1581191"/>
              <a:ext cx="576064" cy="1308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000" b="1" dirty="0" smtClean="0">
                  <a:solidFill>
                    <a:sysClr val="windowText" lastClr="000000"/>
                  </a:solidFill>
                </a:rPr>
                <a:t>Музыкальный привет</a:t>
              </a:r>
            </a:p>
          </p:txBody>
        </p:sp>
      </p:grpSp>
      <p:sp>
        <p:nvSpPr>
          <p:cNvPr id="12" name="Овал 11"/>
          <p:cNvSpPr/>
          <p:nvPr/>
        </p:nvSpPr>
        <p:spPr>
          <a:xfrm>
            <a:off x="3707904" y="2492896"/>
            <a:ext cx="1296144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7765765">
            <a:off x="3361951" y="704453"/>
            <a:ext cx="388240" cy="115212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0" y="4869160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43784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Придумайте поздравительные частушки на 8 марта</a:t>
            </a:r>
            <a:br>
              <a:rPr lang="ru-RU" sz="3200" dirty="0" smtClean="0"/>
            </a:br>
            <a:r>
              <a:rPr lang="ru-RU" sz="3200" dirty="0" smtClean="0"/>
              <a:t>и исполните их нам.</a:t>
            </a:r>
            <a:endParaRPr lang="ru-RU" sz="32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836712"/>
            <a:ext cx="3843266" cy="5324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-частушки-минус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411760" y="4293096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Исполните частушки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4038600" cy="381642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Ой, весна, весна, весна,</a:t>
            </a:r>
            <a:br>
              <a:rPr lang="ru-RU" sz="2000" b="1" dirty="0" smtClean="0"/>
            </a:br>
            <a:r>
              <a:rPr lang="ru-RU" sz="2000" b="1" dirty="0" smtClean="0"/>
              <a:t>Будь с девчонками честна:</a:t>
            </a:r>
            <a:br>
              <a:rPr lang="ru-RU" sz="2000" b="1" dirty="0" smtClean="0"/>
            </a:br>
            <a:r>
              <a:rPr lang="ru-RU" sz="2000" b="1" dirty="0" smtClean="0"/>
              <a:t>Всем раздай свои веснушки,</a:t>
            </a:r>
            <a:br>
              <a:rPr lang="ru-RU" sz="2000" b="1" dirty="0" smtClean="0"/>
            </a:br>
            <a:r>
              <a:rPr lang="ru-RU" sz="2000" b="1" dirty="0" smtClean="0"/>
              <a:t>Пропоём тебе частушки!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ВЫ ТАНЦУЕТЕ, ПОЕТЕ,</a:t>
            </a:r>
            <a:br>
              <a:rPr lang="ru-RU" sz="2000" b="1" dirty="0" smtClean="0"/>
            </a:br>
            <a:r>
              <a:rPr lang="ru-RU" sz="2000" b="1" dirty="0" smtClean="0"/>
              <a:t>КНИЖКИ ЛЮБИТЕ ЧИТАТЬ.</a:t>
            </a:r>
            <a:br>
              <a:rPr lang="ru-RU" sz="2000" b="1" dirty="0" smtClean="0"/>
            </a:br>
            <a:r>
              <a:rPr lang="ru-RU" sz="2000" b="1" dirty="0" smtClean="0"/>
              <a:t>НЕ ЗАБУДЬТЕ НА УРОКАХ</a:t>
            </a:r>
            <a:br>
              <a:rPr lang="ru-RU" sz="2000" b="1" dirty="0" smtClean="0"/>
            </a:br>
            <a:r>
              <a:rPr lang="ru-RU" sz="2000" b="1" dirty="0" smtClean="0"/>
              <a:t> ХОТЬ бы ЧТО-ТО РАССКАЗАТЬ!</a:t>
            </a:r>
          </a:p>
          <a:p>
            <a:pPr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41297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Ой, беда, беда, беда!</a:t>
            </a:r>
            <a:br>
              <a:rPr lang="ru-RU" sz="2000" b="1" dirty="0" smtClean="0"/>
            </a:br>
            <a:r>
              <a:rPr lang="ru-RU" sz="2000" b="1" dirty="0" smtClean="0"/>
              <a:t>В нашей школе чехарда,</a:t>
            </a:r>
            <a:br>
              <a:rPr lang="ru-RU" sz="2000" b="1" dirty="0" smtClean="0"/>
            </a:br>
            <a:r>
              <a:rPr lang="ru-RU" sz="2000" b="1" dirty="0" smtClean="0"/>
              <a:t>За подарками мальчишки</a:t>
            </a:r>
            <a:br>
              <a:rPr lang="ru-RU" sz="2000" b="1" dirty="0" smtClean="0"/>
            </a:br>
            <a:r>
              <a:rPr lang="ru-RU" sz="2000" b="1" dirty="0" smtClean="0"/>
              <a:t>Разбежались кто куда!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У частушки есть начало,</a:t>
            </a:r>
            <a:br>
              <a:rPr lang="ru-RU" sz="2000" b="1" dirty="0" smtClean="0"/>
            </a:br>
            <a:r>
              <a:rPr lang="ru-RU" sz="2000" b="1" dirty="0" smtClean="0"/>
              <a:t>У частушки есть конец.</a:t>
            </a:r>
            <a:br>
              <a:rPr lang="ru-RU" sz="2000" b="1" dirty="0" smtClean="0"/>
            </a:br>
            <a:r>
              <a:rPr lang="ru-RU" sz="2000" b="1" dirty="0" smtClean="0"/>
              <a:t>Кто частушки наши слушал,</a:t>
            </a:r>
            <a:br>
              <a:rPr lang="ru-RU" sz="2000" b="1" dirty="0" smtClean="0"/>
            </a:br>
            <a:r>
              <a:rPr lang="ru-RU" sz="2000" b="1" dirty="0" smtClean="0"/>
              <a:t>Прямо скажем - молодец</a:t>
            </a:r>
            <a:endParaRPr lang="ru-RU" sz="20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67544" y="6093296"/>
            <a:ext cx="1152128" cy="5040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8e445ecb81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81128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40152" y="188640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Задание для </a:t>
            </a:r>
            <a:r>
              <a:rPr lang="ru-RU" sz="1000" dirty="0" err="1" smtClean="0"/>
              <a:t>кл</a:t>
            </a:r>
            <a:r>
              <a:rPr lang="ru-RU" sz="1000" dirty="0" smtClean="0"/>
              <a:t>. руководителей или мам, бабушек</a:t>
            </a:r>
            <a:endParaRPr lang="ru-RU" sz="1000" dirty="0"/>
          </a:p>
        </p:txBody>
      </p:sp>
      <p:pic>
        <p:nvPicPr>
          <p:cNvPr id="9" name="-частушки-минус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1720" y="1412776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3635895" y="3727938"/>
            <a:ext cx="429667" cy="2987041"/>
          </a:xfrm>
          <a:custGeom>
            <a:avLst/>
            <a:gdLst>
              <a:gd name="connsiteX0" fmla="*/ 574430 w 574430"/>
              <a:gd name="connsiteY0" fmla="*/ 0 h 2987041"/>
              <a:gd name="connsiteX1" fmla="*/ 39858 w 574430"/>
              <a:gd name="connsiteY1" fmla="*/ 900333 h 2987041"/>
              <a:gd name="connsiteX2" fmla="*/ 335279 w 574430"/>
              <a:gd name="connsiteY2" fmla="*/ 2672862 h 2987041"/>
              <a:gd name="connsiteX3" fmla="*/ 419685 w 574430"/>
              <a:gd name="connsiteY3" fmla="*/ 2785404 h 2987041"/>
              <a:gd name="connsiteX4" fmla="*/ 405618 w 574430"/>
              <a:gd name="connsiteY4" fmla="*/ 2785404 h 298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30" h="2987041">
                <a:moveTo>
                  <a:pt x="574430" y="0"/>
                </a:moveTo>
                <a:cubicBezTo>
                  <a:pt x="327073" y="227428"/>
                  <a:pt x="79717" y="454856"/>
                  <a:pt x="39858" y="900333"/>
                </a:cubicBezTo>
                <a:cubicBezTo>
                  <a:pt x="0" y="1345810"/>
                  <a:pt x="271975" y="2358684"/>
                  <a:pt x="335279" y="2672862"/>
                </a:cubicBezTo>
                <a:cubicBezTo>
                  <a:pt x="398584" y="2987041"/>
                  <a:pt x="407962" y="2766647"/>
                  <a:pt x="419685" y="2785404"/>
                </a:cubicBezTo>
                <a:cubicBezTo>
                  <a:pt x="431408" y="2804161"/>
                  <a:pt x="418513" y="2794782"/>
                  <a:pt x="405618" y="2785404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rgbClr val="00B050"/>
                </a:solidFill>
              </a:ln>
            </a:endParaRPr>
          </a:p>
        </p:txBody>
      </p:sp>
      <p:pic>
        <p:nvPicPr>
          <p:cNvPr id="17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5342237"/>
            <a:ext cx="5616624" cy="1515763"/>
          </a:xfrm>
          <a:prstGeom prst="rect">
            <a:avLst/>
          </a:prstGeom>
          <a:noFill/>
        </p:spPr>
      </p:pic>
      <p:pic>
        <p:nvPicPr>
          <p:cNvPr id="18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29822"/>
            <a:ext cx="5292080" cy="1428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552728" cy="5620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Выполняйте задания на лепестках ромашки</a:t>
            </a:r>
            <a:endParaRPr lang="ru-RU" sz="2400" b="1" dirty="0"/>
          </a:p>
        </p:txBody>
      </p:sp>
      <p:grpSp>
        <p:nvGrpSpPr>
          <p:cNvPr id="3" name="Группа 12"/>
          <p:cNvGrpSpPr/>
          <p:nvPr/>
        </p:nvGrpSpPr>
        <p:grpSpPr>
          <a:xfrm>
            <a:off x="2339753" y="1268760"/>
            <a:ext cx="4032447" cy="3744416"/>
            <a:chOff x="2339753" y="1268760"/>
            <a:chExt cx="4032447" cy="3744416"/>
          </a:xfrm>
        </p:grpSpPr>
        <p:sp>
          <p:nvSpPr>
            <p:cNvPr id="4" name="Овал 3"/>
            <p:cNvSpPr/>
            <p:nvPr/>
          </p:nvSpPr>
          <p:spPr>
            <a:xfrm>
              <a:off x="4067944" y="126876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частушки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2700000">
              <a:off x="4971532" y="1576495"/>
              <a:ext cx="584140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ребусы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5400000">
              <a:off x="5422894" y="2434094"/>
              <a:ext cx="530459" cy="1368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загадки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8100000">
              <a:off x="4997871" y="3379142"/>
              <a:ext cx="576064" cy="1239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хозяюшка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4067944" y="378904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100" b="1" dirty="0" smtClean="0">
                  <a:solidFill>
                    <a:sysClr val="windowText" lastClr="000000"/>
                  </a:solidFill>
                </a:rPr>
                <a:t>аппликация</a:t>
              </a:r>
              <a:endParaRPr lang="ru-RU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3500000">
              <a:off x="3107157" y="3367214"/>
              <a:ext cx="557329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антонимы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6200000">
              <a:off x="2739212" y="2453476"/>
              <a:ext cx="530459" cy="13293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сюрприз</a:t>
              </a:r>
              <a:endParaRPr lang="ru-RU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8900000">
              <a:off x="3090408" y="1581191"/>
              <a:ext cx="576064" cy="1308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000" b="1" dirty="0" smtClean="0">
                  <a:solidFill>
                    <a:sysClr val="windowText" lastClr="000000"/>
                  </a:solidFill>
                </a:rPr>
                <a:t>Музыкальный привет</a:t>
              </a:r>
            </a:p>
          </p:txBody>
        </p:sp>
      </p:grpSp>
      <p:sp>
        <p:nvSpPr>
          <p:cNvPr id="12" name="Овал 11"/>
          <p:cNvSpPr/>
          <p:nvPr/>
        </p:nvSpPr>
        <p:spPr>
          <a:xfrm>
            <a:off x="3707904" y="2492896"/>
            <a:ext cx="1296144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20772669">
            <a:off x="5280178" y="4463417"/>
            <a:ext cx="360040" cy="115212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0" y="4869160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3635895" y="3727938"/>
            <a:ext cx="429667" cy="2987041"/>
          </a:xfrm>
          <a:custGeom>
            <a:avLst/>
            <a:gdLst>
              <a:gd name="connsiteX0" fmla="*/ 574430 w 574430"/>
              <a:gd name="connsiteY0" fmla="*/ 0 h 2987041"/>
              <a:gd name="connsiteX1" fmla="*/ 39858 w 574430"/>
              <a:gd name="connsiteY1" fmla="*/ 900333 h 2987041"/>
              <a:gd name="connsiteX2" fmla="*/ 335279 w 574430"/>
              <a:gd name="connsiteY2" fmla="*/ 2672862 h 2987041"/>
              <a:gd name="connsiteX3" fmla="*/ 419685 w 574430"/>
              <a:gd name="connsiteY3" fmla="*/ 2785404 h 2987041"/>
              <a:gd name="connsiteX4" fmla="*/ 405618 w 574430"/>
              <a:gd name="connsiteY4" fmla="*/ 2785404 h 298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30" h="2987041">
                <a:moveTo>
                  <a:pt x="574430" y="0"/>
                </a:moveTo>
                <a:cubicBezTo>
                  <a:pt x="327073" y="227428"/>
                  <a:pt x="79717" y="454856"/>
                  <a:pt x="39858" y="900333"/>
                </a:cubicBezTo>
                <a:cubicBezTo>
                  <a:pt x="0" y="1345810"/>
                  <a:pt x="271975" y="2358684"/>
                  <a:pt x="335279" y="2672862"/>
                </a:cubicBezTo>
                <a:cubicBezTo>
                  <a:pt x="398584" y="2987041"/>
                  <a:pt x="407962" y="2766647"/>
                  <a:pt x="419685" y="2785404"/>
                </a:cubicBezTo>
                <a:cubicBezTo>
                  <a:pt x="431408" y="2804161"/>
                  <a:pt x="418513" y="2794782"/>
                  <a:pt x="405618" y="2785404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rgbClr val="00B050"/>
                </a:solidFill>
              </a:ln>
            </a:endParaRPr>
          </a:p>
        </p:txBody>
      </p:sp>
      <p:pic>
        <p:nvPicPr>
          <p:cNvPr id="17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5342237"/>
            <a:ext cx="5616624" cy="1515763"/>
          </a:xfrm>
          <a:prstGeom prst="rect">
            <a:avLst/>
          </a:prstGeom>
          <a:noFill/>
        </p:spPr>
      </p:pic>
      <p:pic>
        <p:nvPicPr>
          <p:cNvPr id="18" name="Picture 4" descr="http://s_165.edu54.ru/images/grass_lady_bi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429822"/>
            <a:ext cx="5292080" cy="1428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552728" cy="5620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Выполняйте задания на лепестках ромашки</a:t>
            </a:r>
            <a:endParaRPr lang="ru-RU" sz="2400" b="1" dirty="0"/>
          </a:p>
        </p:txBody>
      </p:sp>
      <p:grpSp>
        <p:nvGrpSpPr>
          <p:cNvPr id="3" name="Группа 12"/>
          <p:cNvGrpSpPr/>
          <p:nvPr/>
        </p:nvGrpSpPr>
        <p:grpSpPr>
          <a:xfrm>
            <a:off x="2339753" y="1268760"/>
            <a:ext cx="4032447" cy="3744416"/>
            <a:chOff x="2339753" y="1268760"/>
            <a:chExt cx="4032447" cy="3744416"/>
          </a:xfrm>
        </p:grpSpPr>
        <p:sp>
          <p:nvSpPr>
            <p:cNvPr id="4" name="Овал 3"/>
            <p:cNvSpPr/>
            <p:nvPr/>
          </p:nvSpPr>
          <p:spPr>
            <a:xfrm>
              <a:off x="4067944" y="126876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частушки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2700000">
              <a:off x="4971532" y="1576495"/>
              <a:ext cx="584140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ребусы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5400000">
              <a:off x="5422894" y="2434094"/>
              <a:ext cx="530459" cy="1368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ysClr val="windowText" lastClr="000000"/>
                  </a:solidFill>
                </a:rPr>
                <a:t>загадки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8100000">
              <a:off x="4997871" y="3379142"/>
              <a:ext cx="576064" cy="1239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хозяюшка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4067944" y="3789040"/>
              <a:ext cx="57606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100" b="1" dirty="0" smtClean="0">
                  <a:solidFill>
                    <a:sysClr val="windowText" lastClr="000000"/>
                  </a:solidFill>
                </a:rPr>
                <a:t>аппликация</a:t>
              </a:r>
              <a:endParaRPr lang="ru-RU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3500000">
              <a:off x="3107157" y="3367214"/>
              <a:ext cx="557329" cy="12756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400" b="1" dirty="0" smtClean="0">
                  <a:solidFill>
                    <a:sysClr val="windowText" lastClr="000000"/>
                  </a:solidFill>
                </a:rPr>
                <a:t>антонимы</a:t>
              </a:r>
              <a:endParaRPr lang="ru-RU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6200000">
              <a:off x="2739212" y="2453476"/>
              <a:ext cx="530459" cy="13293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200" b="1" dirty="0" smtClean="0">
                  <a:solidFill>
                    <a:sysClr val="windowText" lastClr="000000"/>
                  </a:solidFill>
                </a:rPr>
                <a:t>сюрприз</a:t>
              </a:r>
              <a:endParaRPr lang="ru-RU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8900000">
              <a:off x="3090408" y="1581191"/>
              <a:ext cx="576064" cy="1308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000" b="1" dirty="0" smtClean="0">
                  <a:solidFill>
                    <a:sysClr val="windowText" lastClr="000000"/>
                  </a:solidFill>
                </a:rPr>
                <a:t>Музыкальный привет</a:t>
              </a:r>
              <a:endParaRPr lang="ru-RU" sz="10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3707904" y="2492896"/>
            <a:ext cx="1296144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18549623">
            <a:off x="6459436" y="3150929"/>
            <a:ext cx="387517" cy="115212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0" y="4869160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Хозяюшка  сварила щи и напекла блинов. </a:t>
            </a:r>
            <a:br>
              <a:rPr lang="ru-RU" sz="2800" dirty="0" smtClean="0"/>
            </a:br>
            <a:r>
              <a:rPr lang="ru-RU" sz="2800" dirty="0" smtClean="0"/>
              <a:t>Какие ингредиенты нужны для приготовления  щей и  выпечки блинов?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9792" y="1916832"/>
            <a:ext cx="2880320" cy="39933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Мясо</a:t>
            </a:r>
          </a:p>
          <a:p>
            <a:r>
              <a:rPr lang="ru-RU" dirty="0" smtClean="0"/>
              <a:t>Рыба</a:t>
            </a:r>
          </a:p>
          <a:p>
            <a:r>
              <a:rPr lang="ru-RU" dirty="0" smtClean="0"/>
              <a:t>Капуста</a:t>
            </a:r>
          </a:p>
          <a:p>
            <a:r>
              <a:rPr lang="ru-RU" dirty="0" smtClean="0"/>
              <a:t>Морковь</a:t>
            </a:r>
          </a:p>
          <a:p>
            <a:r>
              <a:rPr lang="ru-RU" dirty="0" smtClean="0"/>
              <a:t>Яйца </a:t>
            </a:r>
          </a:p>
          <a:p>
            <a:r>
              <a:rPr lang="ru-RU" dirty="0" smtClean="0"/>
              <a:t>Вода </a:t>
            </a:r>
          </a:p>
          <a:p>
            <a:r>
              <a:rPr lang="ru-RU" dirty="0" smtClean="0"/>
              <a:t>Лук</a:t>
            </a:r>
          </a:p>
          <a:p>
            <a:r>
              <a:rPr lang="ru-RU" dirty="0" smtClean="0"/>
              <a:t>Томат (томатная паста)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80112" y="1916832"/>
            <a:ext cx="3174504" cy="39933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Перец </a:t>
            </a:r>
          </a:p>
          <a:p>
            <a:r>
              <a:rPr lang="ru-RU" dirty="0" smtClean="0"/>
              <a:t>Сахар </a:t>
            </a:r>
          </a:p>
          <a:p>
            <a:r>
              <a:rPr lang="ru-RU" dirty="0" smtClean="0"/>
              <a:t>Мука </a:t>
            </a:r>
          </a:p>
          <a:p>
            <a:r>
              <a:rPr lang="ru-RU" dirty="0" smtClean="0"/>
              <a:t>Картофель </a:t>
            </a:r>
          </a:p>
          <a:p>
            <a:r>
              <a:rPr lang="ru-RU" dirty="0" smtClean="0"/>
              <a:t>Молоко </a:t>
            </a:r>
          </a:p>
          <a:p>
            <a:r>
              <a:rPr lang="ru-RU" dirty="0" smtClean="0"/>
              <a:t>Соль </a:t>
            </a:r>
          </a:p>
          <a:p>
            <a:r>
              <a:rPr lang="ru-RU" dirty="0" smtClean="0"/>
              <a:t>Лавровый лист</a:t>
            </a:r>
          </a:p>
          <a:p>
            <a:r>
              <a:rPr lang="ru-RU" dirty="0" smtClean="0"/>
              <a:t>Дрожжи (разрыхлитель для теста)</a:t>
            </a:r>
          </a:p>
          <a:p>
            <a:endParaRPr lang="ru-RU" dirty="0"/>
          </a:p>
        </p:txBody>
      </p:sp>
      <p:pic>
        <p:nvPicPr>
          <p:cNvPr id="6" name="Рисунок 5" descr="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5589240"/>
            <a:ext cx="1319807" cy="989855"/>
          </a:xfrm>
          <a:prstGeom prst="rect">
            <a:avLst/>
          </a:prstGeom>
        </p:spPr>
      </p:pic>
      <p:pic>
        <p:nvPicPr>
          <p:cNvPr id="7" name="Рисунок 6" descr="2286_Kak_borotsya_s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5661248"/>
            <a:ext cx="1248342" cy="937248"/>
          </a:xfrm>
          <a:prstGeom prst="rect">
            <a:avLst/>
          </a:prstGeom>
        </p:spPr>
      </p:pic>
      <p:pic>
        <p:nvPicPr>
          <p:cNvPr id="8" name="Рисунок 7" descr="153965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2996952"/>
            <a:ext cx="997513" cy="720080"/>
          </a:xfrm>
          <a:prstGeom prst="rect">
            <a:avLst/>
          </a:prstGeom>
        </p:spPr>
      </p:pic>
      <p:pic>
        <p:nvPicPr>
          <p:cNvPr id="9" name="Рисунок 8" descr="48810882_luk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5805264"/>
            <a:ext cx="988549" cy="741412"/>
          </a:xfrm>
          <a:prstGeom prst="rect">
            <a:avLst/>
          </a:prstGeom>
        </p:spPr>
      </p:pic>
      <p:pic>
        <p:nvPicPr>
          <p:cNvPr id="10" name="Рисунок 9" descr="dieta_baja_calorias_canc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5661248"/>
            <a:ext cx="1260020" cy="945676"/>
          </a:xfrm>
          <a:prstGeom prst="rect">
            <a:avLst/>
          </a:prstGeom>
        </p:spPr>
      </p:pic>
      <p:pic>
        <p:nvPicPr>
          <p:cNvPr id="11" name="Рисунок 10" descr="0f32bd9346b0.png"/>
          <p:cNvPicPr>
            <a:picLocks noChangeAspect="1"/>
          </p:cNvPicPr>
          <p:nvPr/>
        </p:nvPicPr>
        <p:blipFill>
          <a:blip r:embed="rId8" cstate="print"/>
          <a:srcRect r="48937"/>
          <a:stretch>
            <a:fillRect/>
          </a:stretch>
        </p:blipFill>
        <p:spPr>
          <a:xfrm>
            <a:off x="539552" y="1484784"/>
            <a:ext cx="2165237" cy="4293096"/>
          </a:xfrm>
          <a:prstGeom prst="rect">
            <a:avLst/>
          </a:prstGeom>
        </p:spPr>
      </p:pic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2160240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ответ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Хозяюшка  сварила щи и напекла блинов. </a:t>
            </a:r>
            <a:br>
              <a:rPr lang="ru-RU" sz="2800" dirty="0" smtClean="0"/>
            </a:br>
            <a:r>
              <a:rPr lang="ru-RU" sz="2800" dirty="0" smtClean="0"/>
              <a:t>Какие ингредиенты нужны для приготовления  щей и  выпечки блинов?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9792" y="1988840"/>
            <a:ext cx="2880320" cy="4608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Мясо</a:t>
            </a:r>
          </a:p>
          <a:p>
            <a:r>
              <a:rPr lang="ru-RU" dirty="0" smtClean="0"/>
              <a:t>Капуста</a:t>
            </a:r>
          </a:p>
          <a:p>
            <a:r>
              <a:rPr lang="ru-RU" dirty="0" smtClean="0"/>
              <a:t>Морковь</a:t>
            </a:r>
          </a:p>
          <a:p>
            <a:r>
              <a:rPr lang="ru-RU" dirty="0" smtClean="0"/>
              <a:t>Перец</a:t>
            </a:r>
          </a:p>
          <a:p>
            <a:r>
              <a:rPr lang="ru-RU" dirty="0" smtClean="0"/>
              <a:t>Соль </a:t>
            </a:r>
          </a:p>
          <a:p>
            <a:r>
              <a:rPr lang="ru-RU" dirty="0" smtClean="0"/>
              <a:t>Картофель </a:t>
            </a:r>
          </a:p>
          <a:p>
            <a:r>
              <a:rPr lang="ru-RU" dirty="0" smtClean="0"/>
              <a:t>Вода </a:t>
            </a:r>
          </a:p>
          <a:p>
            <a:r>
              <a:rPr lang="ru-RU" dirty="0" smtClean="0"/>
              <a:t>Лук</a:t>
            </a:r>
          </a:p>
          <a:p>
            <a:r>
              <a:rPr lang="ru-RU" dirty="0" smtClean="0"/>
              <a:t>Томат (томатная паста)</a:t>
            </a:r>
          </a:p>
          <a:p>
            <a:r>
              <a:rPr lang="ru-RU" dirty="0" smtClean="0"/>
              <a:t>Лавровый лист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436096" y="2276872"/>
            <a:ext cx="3318520" cy="40324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Сахар </a:t>
            </a:r>
          </a:p>
          <a:p>
            <a:r>
              <a:rPr lang="ru-RU" dirty="0" smtClean="0"/>
              <a:t>Мука </a:t>
            </a:r>
          </a:p>
          <a:p>
            <a:r>
              <a:rPr lang="ru-RU" dirty="0" smtClean="0"/>
              <a:t>Яйца</a:t>
            </a:r>
          </a:p>
          <a:p>
            <a:r>
              <a:rPr lang="ru-RU" dirty="0" smtClean="0"/>
              <a:t>Молоко </a:t>
            </a:r>
          </a:p>
          <a:p>
            <a:r>
              <a:rPr lang="ru-RU" dirty="0" smtClean="0"/>
              <a:t>Вода</a:t>
            </a:r>
          </a:p>
          <a:p>
            <a:r>
              <a:rPr lang="ru-RU" dirty="0" smtClean="0"/>
              <a:t>Соль </a:t>
            </a:r>
          </a:p>
          <a:p>
            <a:r>
              <a:rPr lang="ru-RU" dirty="0" smtClean="0"/>
              <a:t>Дрожжи (разрыхлитель для теста)</a:t>
            </a:r>
          </a:p>
          <a:p>
            <a:endParaRPr lang="ru-RU" dirty="0"/>
          </a:p>
        </p:txBody>
      </p:sp>
      <p:pic>
        <p:nvPicPr>
          <p:cNvPr id="6" name="Рисунок 5" descr="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1319807" cy="989855"/>
          </a:xfrm>
          <a:prstGeom prst="rect">
            <a:avLst/>
          </a:prstGeom>
        </p:spPr>
      </p:pic>
      <p:pic>
        <p:nvPicPr>
          <p:cNvPr id="7" name="Рисунок 6" descr="2286_Kak_borotsya_s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420888"/>
            <a:ext cx="1248342" cy="937248"/>
          </a:xfrm>
          <a:prstGeom prst="rect">
            <a:avLst/>
          </a:prstGeom>
        </p:spPr>
      </p:pic>
      <p:pic>
        <p:nvPicPr>
          <p:cNvPr id="8" name="Рисунок 7" descr="153965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653136"/>
            <a:ext cx="997513" cy="720080"/>
          </a:xfrm>
          <a:prstGeom prst="rect">
            <a:avLst/>
          </a:prstGeom>
        </p:spPr>
      </p:pic>
      <p:pic>
        <p:nvPicPr>
          <p:cNvPr id="9" name="Рисунок 8" descr="48810882_luk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4581128"/>
            <a:ext cx="988549" cy="741412"/>
          </a:xfrm>
          <a:prstGeom prst="rect">
            <a:avLst/>
          </a:prstGeom>
        </p:spPr>
      </p:pic>
      <p:pic>
        <p:nvPicPr>
          <p:cNvPr id="10" name="Рисунок 9" descr="dieta_baja_calorias_canc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501008"/>
            <a:ext cx="1260020" cy="945676"/>
          </a:xfrm>
          <a:prstGeom prst="rect">
            <a:avLst/>
          </a:prstGeom>
        </p:spPr>
      </p:pic>
      <p:pic>
        <p:nvPicPr>
          <p:cNvPr id="11" name="Рисунок 10" descr="0f32bd9346b0.png"/>
          <p:cNvPicPr>
            <a:picLocks noChangeAspect="1"/>
          </p:cNvPicPr>
          <p:nvPr/>
        </p:nvPicPr>
        <p:blipFill>
          <a:blip r:embed="rId8" cstate="print"/>
          <a:srcRect r="48937"/>
          <a:stretch>
            <a:fillRect/>
          </a:stretch>
        </p:blipFill>
        <p:spPr>
          <a:xfrm flipH="1">
            <a:off x="6732240" y="980728"/>
            <a:ext cx="2165237" cy="4293096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323528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 праздником!</a:t>
            </a:r>
            <a:br>
              <a:rPr lang="ru-RU" sz="2400" b="1" dirty="0" smtClean="0"/>
            </a:br>
            <a:r>
              <a:rPr lang="ru-RU" sz="2400" b="1" dirty="0" smtClean="0"/>
              <a:t>Спасибо за то, что были сегодня с нами и до новых встреч!</a:t>
            </a:r>
            <a:endParaRPr lang="ru-RU" sz="2400" b="1" dirty="0"/>
          </a:p>
        </p:txBody>
      </p:sp>
      <p:pic>
        <p:nvPicPr>
          <p:cNvPr id="3" name="Рисунок 2" descr="125348_1680_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876256" cy="4297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8460432" y="6237312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 материал: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 smtClean="0">
                <a:hlinkClick r:id="rId2"/>
              </a:rPr>
              <a:t>http://pozdravok.ru/scenarii/konkursy/zagadki-prazdnik/8-marta/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https://ru.wikipedia.org/wiki/</a:t>
            </a:r>
            <a:r>
              <a:rPr lang="ru-RU" dirty="0" smtClean="0">
                <a:hlinkClick r:id="rId3"/>
              </a:rPr>
              <a:t>Ребус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https://ru.wikipedia.org/wiki/</a:t>
            </a:r>
            <a:r>
              <a:rPr lang="ru-RU" dirty="0" smtClean="0">
                <a:hlinkClick r:id="rId4"/>
              </a:rPr>
              <a:t>Антонимы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http://nochdobra.com/wp-content/uploads/2016/02/1.jpg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http://cdn01.ru/files/users/images/aa/e6/aae68d8750f2d6ac817f422e30fb263d.jpg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http://svitppt.com.ua/images/40/39535/960/img11.jpg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https://ru.wikipedia.org/wiki/</a:t>
            </a:r>
            <a:r>
              <a:rPr lang="ru-RU" dirty="0" smtClean="0">
                <a:hlinkClick r:id="rId8"/>
              </a:rPr>
              <a:t>Анаграмма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http://5klass.net/datas/russkij-jazyk/Pervaja-bukva/0015-015-Anagrammy.jpg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http://2becomegu.ru/ykizayof/2720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https://im0-tub-ru.yandex.net/i?id=b6677e3b8f2123a68a2b11faeef7cbf3-l&amp;n=13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http://www.baby-flash.com/wordpress/wp-content/uploads/2014/11/creazioni_collage/creazioni_collage22.jpg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https://youtu.be/4wKB1dKYgz0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https://youtu.be/WWZ3EXEIyZg</a:t>
            </a:r>
            <a:endParaRPr lang="ru-RU" dirty="0" smtClean="0"/>
          </a:p>
          <a:p>
            <a:r>
              <a:rPr lang="ru-RU" dirty="0" smtClean="0"/>
              <a:t>Музыкальное сопровождение </a:t>
            </a:r>
            <a:r>
              <a:rPr lang="ru-RU" dirty="0" smtClean="0"/>
              <a:t>презентации: </a:t>
            </a:r>
            <a:r>
              <a:rPr lang="en-US" dirty="0" smtClean="0">
                <a:hlinkClick r:id="rId15"/>
              </a:rPr>
              <a:t>http://www.proshkolu.ru/user/galimai/file/6360380/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5194920" cy="2664296"/>
          </a:xfrm>
        </p:spPr>
        <p:txBody>
          <a:bodyPr/>
          <a:lstStyle/>
          <a:p>
            <a:r>
              <a:rPr lang="ru-RU" dirty="0" smtClean="0"/>
              <a:t>Настроенье поднимают,</a:t>
            </a:r>
            <a:br>
              <a:rPr lang="ru-RU" dirty="0" smtClean="0"/>
            </a:br>
            <a:r>
              <a:rPr lang="ru-RU" dirty="0" smtClean="0"/>
              <a:t>Их все дамы обожают,</a:t>
            </a:r>
            <a:br>
              <a:rPr lang="ru-RU" dirty="0" smtClean="0"/>
            </a:br>
            <a:r>
              <a:rPr lang="ru-RU" dirty="0" smtClean="0"/>
              <a:t>Радуют всегда они,</a:t>
            </a:r>
            <a:br>
              <a:rPr lang="ru-RU" dirty="0" smtClean="0"/>
            </a:br>
            <a:r>
              <a:rPr lang="ru-RU" dirty="0" smtClean="0"/>
              <a:t>Счастьем наполняют дни!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717032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Right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action="ppaction://hlinksldjump"/>
              </a:rPr>
              <a:t>ответ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764704"/>
            <a:ext cx="2386608" cy="1143000"/>
          </a:xfrm>
        </p:spPr>
        <p:txBody>
          <a:bodyPr/>
          <a:lstStyle/>
          <a:p>
            <a:r>
              <a:rPr lang="ru-RU" dirty="0" smtClean="0"/>
              <a:t>Цветы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5194920" cy="2664296"/>
          </a:xfrm>
        </p:spPr>
        <p:txBody>
          <a:bodyPr/>
          <a:lstStyle/>
          <a:p>
            <a:r>
              <a:rPr lang="ru-RU" dirty="0" smtClean="0"/>
              <a:t>Настроенье поднимают,</a:t>
            </a:r>
            <a:br>
              <a:rPr lang="ru-RU" dirty="0" smtClean="0"/>
            </a:br>
            <a:r>
              <a:rPr lang="ru-RU" dirty="0" smtClean="0"/>
              <a:t>Их все дамы обожают,</a:t>
            </a:r>
            <a:br>
              <a:rPr lang="ru-RU" dirty="0" smtClean="0"/>
            </a:br>
            <a:r>
              <a:rPr lang="ru-RU" dirty="0" smtClean="0"/>
              <a:t>Радуют всегда они,</a:t>
            </a:r>
            <a:br>
              <a:rPr lang="ru-RU" dirty="0" smtClean="0"/>
            </a:br>
            <a:r>
              <a:rPr lang="ru-RU" dirty="0" smtClean="0"/>
              <a:t>Счастьем наполняют дни!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8-marta-starye-otkrytki-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492896"/>
            <a:ext cx="5524084" cy="3873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7"/>
            <a:ext cx="5112568" cy="2592288"/>
          </a:xfrm>
        </p:spPr>
        <p:txBody>
          <a:bodyPr/>
          <a:lstStyle/>
          <a:p>
            <a:r>
              <a:rPr lang="ru-RU" dirty="0" smtClean="0"/>
              <a:t>Расцветает он весной —</a:t>
            </a:r>
            <a:br>
              <a:rPr lang="ru-RU" dirty="0" smtClean="0"/>
            </a:br>
            <a:r>
              <a:rPr lang="ru-RU" dirty="0" smtClean="0"/>
              <a:t>Самой радостной порой,</a:t>
            </a:r>
            <a:br>
              <a:rPr lang="ru-RU" dirty="0" smtClean="0"/>
            </a:br>
            <a:r>
              <a:rPr lang="ru-RU" dirty="0" smtClean="0"/>
              <a:t>Не найти в цветке изъян,</a:t>
            </a:r>
            <a:br>
              <a:rPr lang="ru-RU" dirty="0" smtClean="0"/>
            </a:br>
            <a:r>
              <a:rPr lang="ru-RU" dirty="0" smtClean="0"/>
              <a:t>Так прекрасен наш...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789040"/>
            <a:ext cx="25202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4000" b="1" dirty="0" smtClean="0">
                <a:hlinkClick r:id="rId3" action="ppaction://hlinksldjump"/>
              </a:rPr>
              <a:t>ответ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620688"/>
            <a:ext cx="2973016" cy="1143000"/>
          </a:xfrm>
        </p:spPr>
        <p:txBody>
          <a:bodyPr/>
          <a:lstStyle/>
          <a:p>
            <a:r>
              <a:rPr lang="ru-RU" dirty="0" smtClean="0"/>
              <a:t>тюльпан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7"/>
            <a:ext cx="5112568" cy="2592288"/>
          </a:xfrm>
        </p:spPr>
        <p:txBody>
          <a:bodyPr/>
          <a:lstStyle/>
          <a:p>
            <a:r>
              <a:rPr lang="ru-RU" dirty="0" smtClean="0"/>
              <a:t>Расцветает он весной —</a:t>
            </a:r>
            <a:br>
              <a:rPr lang="ru-RU" dirty="0" smtClean="0"/>
            </a:br>
            <a:r>
              <a:rPr lang="ru-RU" dirty="0" smtClean="0"/>
              <a:t>Самой радостной порой,</a:t>
            </a:r>
            <a:br>
              <a:rPr lang="ru-RU" dirty="0" smtClean="0"/>
            </a:br>
            <a:r>
              <a:rPr lang="ru-RU" dirty="0" smtClean="0"/>
              <a:t>Не найти в цветке изъян,</a:t>
            </a:r>
            <a:br>
              <a:rPr lang="ru-RU" dirty="0" smtClean="0"/>
            </a:br>
            <a:r>
              <a:rPr lang="ru-RU" dirty="0" smtClean="0"/>
              <a:t>Так прекрасен наш...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_avat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34888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5194920" cy="2764904"/>
          </a:xfrm>
        </p:spPr>
        <p:txBody>
          <a:bodyPr/>
          <a:lstStyle/>
          <a:p>
            <a:r>
              <a:rPr lang="ru-RU" dirty="0" smtClean="0"/>
              <a:t>Маме с бабушкой вручу,</a:t>
            </a:r>
            <a:br>
              <a:rPr lang="ru-RU" dirty="0" smtClean="0"/>
            </a:br>
            <a:r>
              <a:rPr lang="ru-RU" dirty="0" smtClean="0"/>
              <a:t>Настроенье подниму,</a:t>
            </a:r>
            <a:br>
              <a:rPr lang="ru-RU" dirty="0" smtClean="0"/>
            </a:br>
            <a:r>
              <a:rPr lang="ru-RU" dirty="0" smtClean="0"/>
              <a:t>Нарисую от руки.</a:t>
            </a:r>
            <a:br>
              <a:rPr lang="ru-RU" dirty="0" smtClean="0"/>
            </a:br>
            <a:r>
              <a:rPr lang="ru-RU" dirty="0" smtClean="0"/>
              <a:t>И туда впишу стихи!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501008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 action="ppaction://hlinksldjump"/>
              </a:rPr>
              <a:t>ответ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76672"/>
            <a:ext cx="3693096" cy="1143000"/>
          </a:xfrm>
        </p:spPr>
        <p:txBody>
          <a:bodyPr/>
          <a:lstStyle/>
          <a:p>
            <a:r>
              <a:rPr lang="ru-RU" dirty="0" smtClean="0"/>
              <a:t>Открытка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5194920" cy="2764904"/>
          </a:xfrm>
        </p:spPr>
        <p:txBody>
          <a:bodyPr/>
          <a:lstStyle/>
          <a:p>
            <a:r>
              <a:rPr lang="ru-RU" dirty="0" smtClean="0"/>
              <a:t>Маме с бабушкой вручу,</a:t>
            </a:r>
            <a:br>
              <a:rPr lang="ru-RU" dirty="0" smtClean="0"/>
            </a:br>
            <a:r>
              <a:rPr lang="ru-RU" dirty="0" smtClean="0"/>
              <a:t>Настроенье подниму,</a:t>
            </a:r>
            <a:br>
              <a:rPr lang="ru-RU" dirty="0" smtClean="0"/>
            </a:br>
            <a:r>
              <a:rPr lang="ru-RU" dirty="0" smtClean="0"/>
              <a:t>Нарисую от руки.</a:t>
            </a:r>
            <a:br>
              <a:rPr lang="ru-RU" dirty="0" smtClean="0"/>
            </a:br>
            <a:r>
              <a:rPr lang="ru-RU" dirty="0" smtClean="0"/>
              <a:t>И туда впишу стихи!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5805264"/>
            <a:ext cx="1512168" cy="7200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0b0ab591885d00eaa611a89a916a1d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3608834" cy="5157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43131___8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43131___8_</Template>
  <TotalTime>549</TotalTime>
  <Words>849</Words>
  <Application>Microsoft Office PowerPoint</Application>
  <PresentationFormat>Экран (4:3)</PresentationFormat>
  <Paragraphs>234</Paragraphs>
  <Slides>33</Slides>
  <Notes>23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43131___8_</vt:lpstr>
      <vt:lpstr>Творческая игра «Ромашка на 8 марта»</vt:lpstr>
      <vt:lpstr>Слайд 2</vt:lpstr>
      <vt:lpstr>Выполняйте задания на лепестках ромашки</vt:lpstr>
      <vt:lpstr>Слайд 4</vt:lpstr>
      <vt:lpstr>Цветы</vt:lpstr>
      <vt:lpstr>Слайд 6</vt:lpstr>
      <vt:lpstr>тюльпан</vt:lpstr>
      <vt:lpstr>Слайд 8</vt:lpstr>
      <vt:lpstr>Открытка</vt:lpstr>
      <vt:lpstr>Слайд 10</vt:lpstr>
      <vt:lpstr>Подснежники</vt:lpstr>
      <vt:lpstr>Слайд 12</vt:lpstr>
      <vt:lpstr>Букет</vt:lpstr>
      <vt:lpstr>Выполняйте задания на лепестках ромашки</vt:lpstr>
      <vt:lpstr>Примите  поздравление!</vt:lpstr>
      <vt:lpstr>Выполняйте задания на лепестках ромашки</vt:lpstr>
      <vt:lpstr>Анто́нимы — это слова одной части речи, различные по звучанию и написанию, имеющие прямо противоположные лексические значения, например: «правда» — «ложь», «добрый» — «злой», «говорить» — «молчать».</vt:lpstr>
      <vt:lpstr>Анто́нимы — это слова одной части речи, различные по звучанию и написанию, имеющие прямо противоположные лексические значения, например: «правда» — «ложь», «добрый» — «злой», «говорить» — «молчать».</vt:lpstr>
      <vt:lpstr>Выполняйте задания на лепестках ромашки</vt:lpstr>
      <vt:lpstr>Ре́бус — загадка, в которой разгадываемые слова даны в виде рисунков в сочетании с буквами и другими знаками..</vt:lpstr>
      <vt:lpstr>Ре́бус — загадка, в которой разгадываемые слова даны в виде рисунков в сочетании с буквами и другими знаками..</vt:lpstr>
      <vt:lpstr>Выполняйте задания на лепестках ромашки</vt:lpstr>
      <vt:lpstr>Из  подручных  материалов  создайте поздравительную  аппликацию  к  празднику.</vt:lpstr>
      <vt:lpstr>Выполняйте задания на лепестках ромашки</vt:lpstr>
      <vt:lpstr>Музыкальный  привет!</vt:lpstr>
      <vt:lpstr>Выполняйте задания на лепестках ромашки</vt:lpstr>
      <vt:lpstr>Придумайте поздравительные частушки на 8 марта и исполните их нам.</vt:lpstr>
      <vt:lpstr>Исполните частушки</vt:lpstr>
      <vt:lpstr>Выполняйте задания на лепестках ромашки</vt:lpstr>
      <vt:lpstr>Хозяюшка  сварила щи и напекла блинов.  Какие ингредиенты нужны для приготовления  щей и  выпечки блинов?</vt:lpstr>
      <vt:lpstr>Хозяюшка  сварила щи и напекла блинов.  Какие ингредиенты нужны для приготовления  щей и  выпечки блинов?</vt:lpstr>
      <vt:lpstr>С праздником! Спасибо за то, что были сегодня с нами и до новых встреч!</vt:lpstr>
      <vt:lpstr>Использован материал: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игра «Ромашка на 8 марта»</dc:title>
  <dc:creator>Педагог-организатор</dc:creator>
  <cp:lastModifiedBy>shoole-4</cp:lastModifiedBy>
  <cp:revision>27</cp:revision>
  <dcterms:created xsi:type="dcterms:W3CDTF">2017-03-05T13:58:08Z</dcterms:created>
  <dcterms:modified xsi:type="dcterms:W3CDTF">2017-03-10T05:28:24Z</dcterms:modified>
</cp:coreProperties>
</file>