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58" r:id="rId3"/>
    <p:sldId id="263" r:id="rId4"/>
    <p:sldId id="259" r:id="rId5"/>
    <p:sldId id="271" r:id="rId6"/>
    <p:sldId id="261" r:id="rId7"/>
    <p:sldId id="272" r:id="rId8"/>
    <p:sldId id="269" r:id="rId9"/>
    <p:sldId id="273" r:id="rId10"/>
    <p:sldId id="276" r:id="rId11"/>
    <p:sldId id="260" r:id="rId12"/>
    <p:sldId id="266" r:id="rId13"/>
    <p:sldId id="275" r:id="rId14"/>
    <p:sldId id="267" r:id="rId15"/>
    <p:sldId id="279" r:id="rId16"/>
    <p:sldId id="281" r:id="rId17"/>
    <p:sldId id="282" r:id="rId18"/>
    <p:sldId id="277" r:id="rId19"/>
    <p:sldId id="265" r:id="rId20"/>
    <p:sldId id="283" r:id="rId21"/>
    <p:sldId id="278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8634-DC9A-4E0D-BA9F-9E2A0BE4D94E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6666-FF79-41EE-A261-BFC4939B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7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Урок СБО в 9 классе.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 Российская семья. Условия создания семьи, основы семейных отношений»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4857760"/>
            <a:ext cx="48765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</a:rPr>
              <a:t>Учитель: </a:t>
            </a:r>
            <a:r>
              <a:rPr lang="ru-RU" sz="3200" b="1" dirty="0" err="1" smtClean="0">
                <a:ln w="50800"/>
              </a:rPr>
              <a:t>Мотузникова</a:t>
            </a:r>
            <a:r>
              <a:rPr lang="ru-RU" sz="3200" b="1" dirty="0" smtClean="0">
                <a:ln w="50800"/>
              </a:rPr>
              <a:t> </a:t>
            </a:r>
          </a:p>
          <a:p>
            <a:pPr algn="ctr"/>
            <a:r>
              <a:rPr lang="ru-RU" sz="3200" b="1" dirty="0" smtClean="0">
                <a:ln w="50800"/>
              </a:rPr>
              <a:t>Татьяна Сергеевна</a:t>
            </a:r>
            <a:endParaRPr lang="ru-RU" sz="3200" b="1" cap="none" spc="0" dirty="0">
              <a:ln w="50800"/>
              <a:effectLst/>
            </a:endParaRPr>
          </a:p>
        </p:txBody>
      </p:sp>
      <p:pic>
        <p:nvPicPr>
          <p:cNvPr id="5" name="Picture 22" descr="Edctn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2571768" cy="40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Edu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096" y="1502339"/>
            <a:ext cx="4814300" cy="33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начальник\Рабочий стол\паспорт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85926"/>
            <a:ext cx="270598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Подача заявления в ЗАГС. Заявление подается за 1 месяц до предполагаемой свадьбы (до проверки чувств) при  обязательном наличии паспортов.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Регистрация брака проводится: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органах ЗАГСА (Запись Актов Гражданского Состояния) по месту жительства.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 Дворцах Бракосочетания;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сельской местности – в администрации села.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Подписи в книге актов гражданского состояния. В знак верности и любви молодожены  обмениваются кольцами.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Отметка в паспорте.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Выдача свидетельства о браке.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79438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Юридическое оформление брака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KINGSTON\паспорт\img9719_Rossiya_kartinka.gif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5500694" y="214290"/>
            <a:ext cx="3420413" cy="284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icture 1" descr="C:\Users\Home\Desktop\семья\NaphkRKPV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124325" cy="5753100"/>
          </a:xfrm>
          <a:prstGeom prst="rect">
            <a:avLst/>
          </a:prstGeom>
          <a:noFill/>
        </p:spPr>
      </p:pic>
      <p:pic>
        <p:nvPicPr>
          <p:cNvPr id="14338" name="Picture 2" descr="C:\Users\Home\Desktop\семья\22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4285668" cy="32163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214422"/>
            <a:ext cx="8362950" cy="3929090"/>
          </a:xfrm>
        </p:spPr>
        <p:txBody>
          <a:bodyPr/>
          <a:lstStyle/>
          <a:p>
            <a:pPr algn="l" eaLnBrk="1" hangingPunct="1"/>
            <a:r>
              <a:rPr lang="ru-RU" sz="4400" b="1" i="1" dirty="0" smtClean="0">
                <a:solidFill>
                  <a:srgbClr val="000099"/>
                </a:solidFill>
                <a:latin typeface="+mn-lt"/>
              </a:rPr>
              <a:t>Семья́ — группа людей, которые связаны брачными или родственными отношениями, взаимной помощью и ответственностью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C:\Users\Home\Desktop\семья\ромашки\5247_html_m5f95c4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028821" cy="23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семья\0009-009-5.Semejnoe-prav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32252" b="12676"/>
          <a:stretch>
            <a:fillRect/>
          </a:stretch>
        </p:blipFill>
        <p:spPr bwMode="auto">
          <a:xfrm>
            <a:off x="214282" y="214290"/>
            <a:ext cx="6500858" cy="6429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Home\Desktop\семья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2898">
            <a:off x="6617297" y="294917"/>
            <a:ext cx="2085134" cy="292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Соблюдай правила: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 bwMode="auto">
          <a:xfrm>
            <a:off x="457200" y="1785926"/>
            <a:ext cx="8229600" cy="4340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Старайся строить отношения в семье на доверии и взаимопонимании.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Делись с членами семьи своими огорчениями и радостями.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Не причиняй боли родному человеку.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Помогай родителям.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Уважай старость.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Дари радость членам своей семьи.</a:t>
            </a:r>
          </a:p>
          <a:p>
            <a:pPr>
              <a:buFontTx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проверим  себя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72518" cy="550072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3400" b="1" dirty="0" smtClean="0">
                <a:solidFill>
                  <a:srgbClr val="002060"/>
                </a:solidFill>
              </a:rPr>
              <a:t>В»- крепкая семья основана на экономическом расчёте.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«Б» - крепкая семья основана на любви и уважении.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«Р» - основной возраст вступления в брак наступает с 18 лет.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«Л» - основной возраст вступления в брак наступает с 14 лет.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«А» - супруги имеют равные права и обязанности.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«О» - права и обязанности супругов регулируются трудовым кодексом.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«К» - родители обязаны воспитывать своих детей.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«И» - венчание совершается по прихоти невесты или жениха.</a:t>
            </a:r>
          </a:p>
          <a:p>
            <a:pPr>
              <a:buNone/>
            </a:pPr>
            <a:r>
              <a:rPr lang="ru-RU" sz="3400" b="1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Home\Desktop\семья\ромашки\natali30.jpg"/>
          <p:cNvPicPr>
            <a:picLocks noChangeAspect="1" noChangeArrowheads="1"/>
          </p:cNvPicPr>
          <p:nvPr/>
        </p:nvPicPr>
        <p:blipFill>
          <a:blip r:embed="rId2" cstate="print"/>
          <a:srcRect l="22605" t="9688" r="19267" b="7965"/>
          <a:stretch>
            <a:fillRect/>
          </a:stretch>
        </p:blipFill>
        <p:spPr bwMode="auto">
          <a:xfrm>
            <a:off x="7429520" y="5214950"/>
            <a:ext cx="1500198" cy="141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500042"/>
            <a:ext cx="7658128" cy="5808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Ключевое слово - «БРАК».</a:t>
            </a:r>
          </a:p>
          <a:p>
            <a:endParaRPr lang="ru-RU" sz="8800" dirty="0"/>
          </a:p>
        </p:txBody>
      </p:sp>
      <p:pic>
        <p:nvPicPr>
          <p:cNvPr id="4" name="Рисунок 8" descr="semya_5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86124"/>
            <a:ext cx="33578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Тест:  «Российская семья. Условия создания семьи, основы семейных  отношений»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     Семья  __+___;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Перечислите условия вступления в брак.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Взаимное согласие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+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Достижение брачного возраста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+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 Где   регистрируется брак?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ЗАГСе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администрации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села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4. Выберите законы, на основании которых строятся отношения в семье: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Кодекс о браке и семье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+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Home\Desktop\семья\ромашки\91593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643182"/>
            <a:ext cx="2580955" cy="258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Функции семьи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8329642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  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-Репродуктивная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 семья обеспечивает продолжение человеческого рода (рождение детей);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    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образовательно-воспитательная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воспитание детей. Родители передают детям жизненный опыт, правила и традиции, прививают манеры поведения, закрепленные в обществе;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хозяйственно         экономическая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- ведение общего хозяйства, общий бюджет семьи;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духовно – нравственная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забота о малолетних и престарелых членах семьи.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3" y="274638"/>
            <a:ext cx="8072494" cy="11382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4000" b="1" i="1" dirty="0" smtClean="0">
                <a:solidFill>
                  <a:srgbClr val="000099"/>
                </a:solidFill>
                <a:latin typeface="+mn-lt"/>
              </a:rPr>
              <a:t>8 июля - День семьи, любви, верности</a:t>
            </a:r>
            <a:r>
              <a:rPr lang="ru-RU" sz="4000" dirty="0" smtClean="0">
                <a:latin typeface="+mn-lt"/>
              </a:rPr>
              <a:t>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500034" y="1071546"/>
            <a:ext cx="44418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3504" y="3571876"/>
            <a:ext cx="32861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ЛЮБОВЬ</a:t>
            </a:r>
          </a:p>
          <a:p>
            <a:pPr>
              <a:buFontTx/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ПРОЩЕНИЕ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ТЕРПЕНИЕ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39367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Что нужно, чтобы семья была дружной?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Чтобы наш урок  начать, надо ребус отгадать!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28794" y="1643050"/>
            <a:ext cx="4038600" cy="14258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7Я</a:t>
            </a:r>
          </a:p>
        </p:txBody>
      </p:sp>
      <p:pic>
        <p:nvPicPr>
          <p:cNvPr id="2050" name="Picture 2" descr="C:\Users\Home\Desktop\паспорт\паспорт\загруженное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92919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4916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Home\Desktop\паспорт\паспорт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86214" cy="45005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0622" r="7057"/>
          <a:stretch>
            <a:fillRect/>
          </a:stretch>
        </p:blipFill>
        <p:spPr bwMode="auto">
          <a:xfrm>
            <a:off x="428596" y="357166"/>
            <a:ext cx="8358246" cy="622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Выберите подходящий вариант ответа</a:t>
            </a:r>
            <a:endParaRPr lang="ru-RU" sz="48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857364"/>
            <a:ext cx="3257544" cy="7508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Desktop\семья\ромашки\2-196x30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928934"/>
            <a:ext cx="18669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esktop\семья\ромашки\1591554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2977"/>
          <a:stretch>
            <a:fillRect/>
          </a:stretch>
        </p:blipFill>
        <p:spPr bwMode="auto">
          <a:xfrm>
            <a:off x="1142976" y="2857496"/>
            <a:ext cx="2287730" cy="237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715008" y="221455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доволен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\Анимации Голуби на сайте Odvas·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2490791" cy="1428760"/>
          </a:xfrm>
          <a:prstGeom prst="rect">
            <a:avLst/>
          </a:prstGeom>
          <a:noFill/>
        </p:spPr>
      </p:pic>
      <p:pic>
        <p:nvPicPr>
          <p:cNvPr id="1028" name="Picture 4" descr="D:\Downloads\Анимации Голуби на сайте Odvas·ru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857652" cy="3929090"/>
          </a:xfrm>
          <a:prstGeom prst="rect">
            <a:avLst/>
          </a:prstGeom>
          <a:noFill/>
        </p:spPr>
      </p:pic>
      <p:pic>
        <p:nvPicPr>
          <p:cNvPr id="1029" name="Picture 5" descr="D:\Downloads\Анимации Голуби на сайте Odvas·ru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357694"/>
            <a:ext cx="2571752" cy="233362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14678" y="1857364"/>
            <a:ext cx="5786478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РАБОТУ!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4357694"/>
            <a:ext cx="4929222" cy="107157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МОЛОДЦЫ!!!</a:t>
            </a:r>
          </a:p>
        </p:txBody>
      </p:sp>
    </p:spTree>
    <p:extLst>
      <p:ext uri="{BB962C8B-B14F-4D97-AF65-F5344CB8AC3E}">
        <p14:creationId xmlns:p14="http://schemas.microsoft.com/office/powerpoint/2010/main" xmlns="" val="6318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12"/>
          <p:cNvSpPr>
            <a:spLocks noChangeArrowheads="1"/>
          </p:cNvSpPr>
          <p:nvPr/>
        </p:nvSpPr>
        <p:spPr bwMode="auto">
          <a:xfrm rot="2131469">
            <a:off x="2051050" y="1125538"/>
            <a:ext cx="2184400" cy="600075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15" name="Oval 11"/>
          <p:cNvSpPr>
            <a:spLocks noChangeArrowheads="1"/>
          </p:cNvSpPr>
          <p:nvPr/>
        </p:nvSpPr>
        <p:spPr bwMode="auto">
          <a:xfrm rot="777749">
            <a:off x="1403350" y="1628775"/>
            <a:ext cx="2160588" cy="665163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16" name="Oval 10"/>
          <p:cNvSpPr>
            <a:spLocks noChangeArrowheads="1"/>
          </p:cNvSpPr>
          <p:nvPr/>
        </p:nvSpPr>
        <p:spPr bwMode="auto">
          <a:xfrm>
            <a:off x="1476375" y="2349500"/>
            <a:ext cx="2085975" cy="639763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17" name="Oval 9"/>
          <p:cNvSpPr>
            <a:spLocks noChangeArrowheads="1"/>
          </p:cNvSpPr>
          <p:nvPr/>
        </p:nvSpPr>
        <p:spPr bwMode="auto">
          <a:xfrm rot="3476204">
            <a:off x="3080543" y="1031082"/>
            <a:ext cx="2087563" cy="546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 b="1"/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 rot="2989857">
            <a:off x="4198938" y="4089400"/>
            <a:ext cx="2303462" cy="6937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 rot="-551315">
            <a:off x="5940425" y="2276475"/>
            <a:ext cx="2201863" cy="5715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0" name="Oval 6"/>
          <p:cNvSpPr>
            <a:spLocks noChangeArrowheads="1"/>
          </p:cNvSpPr>
          <p:nvPr/>
        </p:nvSpPr>
        <p:spPr bwMode="auto">
          <a:xfrm rot="-288735">
            <a:off x="1979613" y="2924175"/>
            <a:ext cx="2022475" cy="62865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1" name="Oval 5"/>
          <p:cNvSpPr>
            <a:spLocks noChangeArrowheads="1"/>
          </p:cNvSpPr>
          <p:nvPr/>
        </p:nvSpPr>
        <p:spPr bwMode="auto">
          <a:xfrm rot="2425963">
            <a:off x="5076825" y="4005263"/>
            <a:ext cx="2346325" cy="644525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2" name="Oval 4"/>
          <p:cNvSpPr>
            <a:spLocks noChangeArrowheads="1"/>
          </p:cNvSpPr>
          <p:nvPr/>
        </p:nvSpPr>
        <p:spPr bwMode="auto">
          <a:xfrm rot="1242425">
            <a:off x="3208786" y="2146633"/>
            <a:ext cx="3093194" cy="1339939"/>
          </a:xfrm>
          <a:prstGeom prst="ellipse">
            <a:avLst/>
          </a:prstGeom>
          <a:solidFill>
            <a:srgbClr val="FFC000"/>
          </a:solidFill>
          <a:ln w="12700">
            <a:solidFill>
              <a:srgbClr val="622423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rgbClr val="663300"/>
                </a:solidFill>
                <a:cs typeface="Times New Roman" pitchFamily="18" charset="0"/>
              </a:rPr>
              <a:t>семья</a:t>
            </a:r>
            <a:endParaRPr lang="ru-RU" sz="5400" b="1" dirty="0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250825" y="195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24" name="Freeform 24"/>
          <p:cNvSpPr>
            <a:spLocks/>
          </p:cNvSpPr>
          <p:nvPr/>
        </p:nvSpPr>
        <p:spPr bwMode="auto">
          <a:xfrm>
            <a:off x="4067175" y="3429000"/>
            <a:ext cx="576263" cy="2592388"/>
          </a:xfrm>
          <a:custGeom>
            <a:avLst/>
            <a:gdLst>
              <a:gd name="T0" fmla="*/ 576263 w 363"/>
              <a:gd name="T1" fmla="*/ 0 h 1633"/>
              <a:gd name="T2" fmla="*/ 360363 w 363"/>
              <a:gd name="T3" fmla="*/ 431800 h 1633"/>
              <a:gd name="T4" fmla="*/ 503238 w 363"/>
              <a:gd name="T5" fmla="*/ 1439862 h 1633"/>
              <a:gd name="T6" fmla="*/ 0 w 363"/>
              <a:gd name="T7" fmla="*/ 2592387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1633"/>
              <a:gd name="T14" fmla="*/ 363 w 363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1633">
                <a:moveTo>
                  <a:pt x="363" y="0"/>
                </a:moveTo>
                <a:cubicBezTo>
                  <a:pt x="299" y="60"/>
                  <a:pt x="235" y="121"/>
                  <a:pt x="227" y="272"/>
                </a:cubicBezTo>
                <a:cubicBezTo>
                  <a:pt x="219" y="423"/>
                  <a:pt x="355" y="680"/>
                  <a:pt x="317" y="907"/>
                </a:cubicBezTo>
                <a:cubicBezTo>
                  <a:pt x="279" y="1134"/>
                  <a:pt x="53" y="1512"/>
                  <a:pt x="0" y="1633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8925" name="Freeform 25"/>
          <p:cNvSpPr>
            <a:spLocks/>
          </p:cNvSpPr>
          <p:nvPr/>
        </p:nvSpPr>
        <p:spPr bwMode="auto">
          <a:xfrm>
            <a:off x="4427538" y="4868863"/>
            <a:ext cx="1057275" cy="396875"/>
          </a:xfrm>
          <a:custGeom>
            <a:avLst/>
            <a:gdLst>
              <a:gd name="T0" fmla="*/ 12700 w 666"/>
              <a:gd name="T1" fmla="*/ 360363 h 250"/>
              <a:gd name="T2" fmla="*/ 373062 w 666"/>
              <a:gd name="T3" fmla="*/ 73025 h 250"/>
              <a:gd name="T4" fmla="*/ 661987 w 666"/>
              <a:gd name="T5" fmla="*/ 0 h 250"/>
              <a:gd name="T6" fmla="*/ 517525 w 666"/>
              <a:gd name="T7" fmla="*/ 73025 h 250"/>
              <a:gd name="T8" fmla="*/ 1020763 w 666"/>
              <a:gd name="T9" fmla="*/ 73025 h 250"/>
              <a:gd name="T10" fmla="*/ 733425 w 666"/>
              <a:gd name="T11" fmla="*/ 73025 h 250"/>
              <a:gd name="T12" fmla="*/ 877888 w 666"/>
              <a:gd name="T13" fmla="*/ 144463 h 250"/>
              <a:gd name="T14" fmla="*/ 733425 w 666"/>
              <a:gd name="T15" fmla="*/ 144463 h 250"/>
              <a:gd name="T16" fmla="*/ 588962 w 666"/>
              <a:gd name="T17" fmla="*/ 144463 h 250"/>
              <a:gd name="T18" fmla="*/ 733425 w 666"/>
              <a:gd name="T19" fmla="*/ 144463 h 250"/>
              <a:gd name="T20" fmla="*/ 301625 w 666"/>
              <a:gd name="T21" fmla="*/ 288925 h 250"/>
              <a:gd name="T22" fmla="*/ 446088 w 666"/>
              <a:gd name="T23" fmla="*/ 288925 h 250"/>
              <a:gd name="T24" fmla="*/ 12700 w 666"/>
              <a:gd name="T25" fmla="*/ 360363 h 2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6"/>
              <a:gd name="T40" fmla="*/ 0 h 250"/>
              <a:gd name="T41" fmla="*/ 666 w 666"/>
              <a:gd name="T42" fmla="*/ 250 h 2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6" h="250">
                <a:moveTo>
                  <a:pt x="8" y="227"/>
                </a:moveTo>
                <a:cubicBezTo>
                  <a:pt x="0" y="204"/>
                  <a:pt x="167" y="84"/>
                  <a:pt x="235" y="46"/>
                </a:cubicBezTo>
                <a:cubicBezTo>
                  <a:pt x="303" y="8"/>
                  <a:pt x="402" y="0"/>
                  <a:pt x="417" y="0"/>
                </a:cubicBezTo>
                <a:cubicBezTo>
                  <a:pt x="432" y="0"/>
                  <a:pt x="288" y="38"/>
                  <a:pt x="326" y="46"/>
                </a:cubicBezTo>
                <a:cubicBezTo>
                  <a:pt x="364" y="54"/>
                  <a:pt x="620" y="46"/>
                  <a:pt x="643" y="46"/>
                </a:cubicBezTo>
                <a:cubicBezTo>
                  <a:pt x="666" y="46"/>
                  <a:pt x="477" y="39"/>
                  <a:pt x="462" y="46"/>
                </a:cubicBezTo>
                <a:cubicBezTo>
                  <a:pt x="447" y="53"/>
                  <a:pt x="553" y="84"/>
                  <a:pt x="553" y="91"/>
                </a:cubicBezTo>
                <a:cubicBezTo>
                  <a:pt x="553" y="98"/>
                  <a:pt x="492" y="91"/>
                  <a:pt x="462" y="91"/>
                </a:cubicBezTo>
                <a:cubicBezTo>
                  <a:pt x="432" y="91"/>
                  <a:pt x="371" y="91"/>
                  <a:pt x="371" y="91"/>
                </a:cubicBezTo>
                <a:cubicBezTo>
                  <a:pt x="371" y="91"/>
                  <a:pt x="492" y="76"/>
                  <a:pt x="462" y="91"/>
                </a:cubicBezTo>
                <a:cubicBezTo>
                  <a:pt x="432" y="106"/>
                  <a:pt x="220" y="167"/>
                  <a:pt x="190" y="182"/>
                </a:cubicBezTo>
                <a:cubicBezTo>
                  <a:pt x="160" y="197"/>
                  <a:pt x="311" y="167"/>
                  <a:pt x="281" y="182"/>
                </a:cubicBezTo>
                <a:cubicBezTo>
                  <a:pt x="251" y="197"/>
                  <a:pt x="16" y="250"/>
                  <a:pt x="8" y="227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8926" name="Oval 10"/>
          <p:cNvSpPr>
            <a:spLocks noChangeArrowheads="1"/>
          </p:cNvSpPr>
          <p:nvPr/>
        </p:nvSpPr>
        <p:spPr bwMode="auto">
          <a:xfrm rot="-1366907">
            <a:off x="2555875" y="3500438"/>
            <a:ext cx="2085975" cy="639762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7" name="Oval 10"/>
          <p:cNvSpPr>
            <a:spLocks noChangeArrowheads="1"/>
          </p:cNvSpPr>
          <p:nvPr/>
        </p:nvSpPr>
        <p:spPr bwMode="auto">
          <a:xfrm rot="1180329">
            <a:off x="6156325" y="3068638"/>
            <a:ext cx="2085975" cy="639762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8" name="Oval 10"/>
          <p:cNvSpPr>
            <a:spLocks noChangeArrowheads="1"/>
          </p:cNvSpPr>
          <p:nvPr/>
        </p:nvSpPr>
        <p:spPr bwMode="auto">
          <a:xfrm rot="1688264">
            <a:off x="5885474" y="3668747"/>
            <a:ext cx="2085975" cy="639763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29" name="Oval 9"/>
          <p:cNvSpPr>
            <a:spLocks noChangeArrowheads="1"/>
          </p:cNvSpPr>
          <p:nvPr/>
        </p:nvSpPr>
        <p:spPr bwMode="auto">
          <a:xfrm rot="5400000">
            <a:off x="3872706" y="770731"/>
            <a:ext cx="2087563" cy="546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/>
          </a:p>
        </p:txBody>
      </p:sp>
      <p:sp>
        <p:nvSpPr>
          <p:cNvPr id="38930" name="Oval 9"/>
          <p:cNvSpPr>
            <a:spLocks noChangeArrowheads="1"/>
          </p:cNvSpPr>
          <p:nvPr/>
        </p:nvSpPr>
        <p:spPr bwMode="auto">
          <a:xfrm rot="19776238">
            <a:off x="5495380" y="1633580"/>
            <a:ext cx="2087563" cy="546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 b="1"/>
          </a:p>
        </p:txBody>
      </p:sp>
      <p:sp>
        <p:nvSpPr>
          <p:cNvPr id="19" name="Прямоугольник 18"/>
          <p:cNvSpPr/>
          <p:nvPr/>
        </p:nvSpPr>
        <p:spPr>
          <a:xfrm rot="1201842">
            <a:off x="3378156" y="3149571"/>
            <a:ext cx="282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 rot="18988524">
            <a:off x="4901710" y="1143792"/>
            <a:ext cx="2087563" cy="546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 b="1"/>
          </a:p>
        </p:txBody>
      </p:sp>
      <p:pic>
        <p:nvPicPr>
          <p:cNvPr id="21" name="Picture 2" descr="C:\Users\Home\Desktop\паспорт\паспор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643306" y="4714884"/>
            <a:ext cx="521497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Семья – это святое слово, </a:t>
            </a:r>
            <a:endParaRPr lang="ru-RU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 обижать его нельзя!</a:t>
            </a:r>
            <a:b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 нем наши корни, наша сила,</a:t>
            </a:r>
            <a:b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Наши заветные слова! </a:t>
            </a:r>
            <a:endParaRPr lang="ru-RU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428868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семья. Условия создания семьи, основы семейных отношений.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me\Desktop\семья\ornament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9001156" cy="224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начальник\Рабочий стол\паспорт\загруженное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214686"/>
            <a:ext cx="2170924" cy="326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начальник\Рабочий стол\паспорт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Как появляется семья в жизни человека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начальник\Рабочий стол\паспор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43512"/>
            <a:ext cx="2197457" cy="155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4127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Итак, все начинается с любви…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Documents and Settings\начальник\Рабочий стол\паспорт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500174"/>
            <a:ext cx="3188574" cy="251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начальник\Рабочий стол\паспорт\загруженное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836712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3929066"/>
            <a:ext cx="51125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Вступление в законный брак;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Счастливое ожидание появления ребенка на свет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Что такое семья?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5472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endParaRPr lang="ru-RU" dirty="0" smtClean="0"/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1.</a:t>
            </a:r>
            <a:r>
              <a:rPr lang="ru-RU" sz="3000" dirty="0" smtClean="0"/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Это группа живущих вместе близких родственников;</a:t>
            </a:r>
          </a:p>
          <a:p>
            <a:pPr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2. </a:t>
            </a:r>
            <a:r>
              <a:rPr lang="ru-RU" sz="3200" b="1" dirty="0" smtClean="0">
                <a:solidFill>
                  <a:srgbClr val="002060"/>
                </a:solidFill>
              </a:rPr>
              <a:t>Семья – это не просто родственники, которые живут вместе, это люди, которые сплочены чувствами, интересами, отношением к жизни, бытом. </a:t>
            </a:r>
          </a:p>
          <a:p>
            <a:pPr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3. </a:t>
            </a:r>
            <a:r>
              <a:rPr lang="ru-RU" sz="3000" b="1" dirty="0" smtClean="0">
                <a:solidFill>
                  <a:srgbClr val="002060"/>
                </a:solidFill>
              </a:rPr>
              <a:t>Объединение людей, сплочённых общими интересами.</a:t>
            </a:r>
          </a:p>
          <a:p>
            <a:pPr algn="r">
              <a:buFontTx/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что  дает человеку семья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714348" y="1214422"/>
            <a:ext cx="2143140" cy="178595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3643306" y="1285860"/>
            <a:ext cx="1857388" cy="16430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6858016" y="4929198"/>
            <a:ext cx="2071702" cy="16430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786578" y="3286124"/>
            <a:ext cx="2071702" cy="16430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6643702" y="1357298"/>
            <a:ext cx="2286016" cy="178595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178592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Любовь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0259" y="158827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забота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164305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Понимание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21495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Потомство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71475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Поддержка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285720" y="4071942"/>
            <a:ext cx="2786082" cy="2286016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8662" y="4660459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Общие ценности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2928926" y="2357430"/>
            <a:ext cx="3929090" cy="41434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9058" y="3429000"/>
            <a:ext cx="2143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Эти   ценности объединяют   семью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774680"/>
            <a:ext cx="4071966" cy="608332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i="1" dirty="0" smtClean="0">
                <a:solidFill>
                  <a:srgbClr val="000099"/>
                </a:solidFill>
                <a:latin typeface="+mn-lt"/>
              </a:rPr>
              <a:t>Брак - добровольный союз мужчины и женщины, целью которого является создание семьи.</a:t>
            </a:r>
            <a:r>
              <a:rPr lang="ru-RU" dirty="0" smtClean="0">
                <a:latin typeface="+mn-lt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08" y="214290"/>
            <a:ext cx="6500858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Условия создания семьи: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Слово «брак» произошло от древнерусского слова «</a:t>
            </a:r>
            <a:r>
              <a:rPr lang="ru-RU" sz="3600" b="1" dirty="0" err="1" smtClean="0">
                <a:solidFill>
                  <a:srgbClr val="FF0000"/>
                </a:solidFill>
              </a:rPr>
              <a:t>брачити</a:t>
            </a:r>
            <a:r>
              <a:rPr lang="ru-RU" sz="3600" b="1" dirty="0" smtClean="0">
                <a:solidFill>
                  <a:srgbClr val="FF0000"/>
                </a:solidFill>
              </a:rPr>
              <a:t>», имеющего значение «отбирать», «выбирать»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семья\201360_lar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6849" t="11688"/>
          <a:stretch>
            <a:fillRect/>
          </a:stretch>
        </p:blipFill>
        <p:spPr bwMode="auto">
          <a:xfrm>
            <a:off x="5214942" y="571480"/>
            <a:ext cx="3714778" cy="460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Home\Desktop\семья\image416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4714908" cy="555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865</TotalTime>
  <Words>365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Урок СБО в 9 классе.  « Российская семья. Условия создания семьи, основы семейных отношений»</vt:lpstr>
      <vt:lpstr>Чтобы наш урок  начать, надо ребус отгадать!  </vt:lpstr>
      <vt:lpstr>Слайд 3</vt:lpstr>
      <vt:lpstr>Слайд 4</vt:lpstr>
      <vt:lpstr>Как появляется семья в жизни человека </vt:lpstr>
      <vt:lpstr>Что такое семья?</vt:lpstr>
      <vt:lpstr> что  дает человеку семья</vt:lpstr>
      <vt:lpstr>Брак - добровольный союз мужчины и женщины, целью которого является создание семьи. </vt:lpstr>
      <vt:lpstr>Слайд 9</vt:lpstr>
      <vt:lpstr>Юридическое оформление брака</vt:lpstr>
      <vt:lpstr>Слайд 11</vt:lpstr>
      <vt:lpstr>Семья́ — группа людей, которые связаны брачными или родственными отношениями, взаимной помощью и ответственностью.</vt:lpstr>
      <vt:lpstr>Слайд 13</vt:lpstr>
      <vt:lpstr>Соблюдай правила:</vt:lpstr>
      <vt:lpstr> проверим  себя </vt:lpstr>
      <vt:lpstr>Слайд 16</vt:lpstr>
      <vt:lpstr>Слайд 17</vt:lpstr>
      <vt:lpstr>Функции семьи</vt:lpstr>
      <vt:lpstr>8 июля - День семьи, любви, верности </vt:lpstr>
      <vt:lpstr>Слайд 20</vt:lpstr>
      <vt:lpstr>Выберите подходящий вариант ответа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СБО в 9 классе.  « Российская семья. Условия создания семьи, основы семейных отношений»</dc:title>
  <dc:creator>Home</dc:creator>
  <cp:lastModifiedBy>Home</cp:lastModifiedBy>
  <cp:revision>99</cp:revision>
  <dcterms:created xsi:type="dcterms:W3CDTF">2015-11-21T12:23:17Z</dcterms:created>
  <dcterms:modified xsi:type="dcterms:W3CDTF">2016-03-12T12:34:19Z</dcterms:modified>
</cp:coreProperties>
</file>