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7" r:id="rId4"/>
    <p:sldMasterId id="2147483733" r:id="rId5"/>
    <p:sldMasterId id="2147483745" r:id="rId6"/>
    <p:sldMasterId id="2147483757" r:id="rId7"/>
  </p:sldMasterIdLst>
  <p:notesMasterIdLst>
    <p:notesMasterId r:id="rId46"/>
  </p:notesMasterIdLst>
  <p:sldIdLst>
    <p:sldId id="256" r:id="rId8"/>
    <p:sldId id="284" r:id="rId9"/>
    <p:sldId id="290" r:id="rId10"/>
    <p:sldId id="285" r:id="rId11"/>
    <p:sldId id="288" r:id="rId12"/>
    <p:sldId id="286" r:id="rId13"/>
    <p:sldId id="293" r:id="rId14"/>
    <p:sldId id="295" r:id="rId15"/>
    <p:sldId id="296" r:id="rId16"/>
    <p:sldId id="298" r:id="rId17"/>
    <p:sldId id="316" r:id="rId18"/>
    <p:sldId id="297" r:id="rId19"/>
    <p:sldId id="317" r:id="rId20"/>
    <p:sldId id="299" r:id="rId21"/>
    <p:sldId id="318" r:id="rId22"/>
    <p:sldId id="300" r:id="rId23"/>
    <p:sldId id="319" r:id="rId24"/>
    <p:sldId id="301" r:id="rId25"/>
    <p:sldId id="320" r:id="rId26"/>
    <p:sldId id="306" r:id="rId27"/>
    <p:sldId id="307" r:id="rId28"/>
    <p:sldId id="321" r:id="rId29"/>
    <p:sldId id="322" r:id="rId30"/>
    <p:sldId id="283" r:id="rId31"/>
    <p:sldId id="302" r:id="rId32"/>
    <p:sldId id="308" r:id="rId33"/>
    <p:sldId id="312" r:id="rId34"/>
    <p:sldId id="309" r:id="rId35"/>
    <p:sldId id="311" r:id="rId36"/>
    <p:sldId id="313" r:id="rId37"/>
    <p:sldId id="314" r:id="rId38"/>
    <p:sldId id="269" r:id="rId39"/>
    <p:sldId id="267" r:id="rId40"/>
    <p:sldId id="272" r:id="rId41"/>
    <p:sldId id="294" r:id="rId42"/>
    <p:sldId id="275" r:id="rId43"/>
    <p:sldId id="315" r:id="rId44"/>
    <p:sldId id="2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BD6"/>
    <a:srgbClr val="00660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0" autoAdjust="0"/>
    <p:restoredTop sz="96082" autoAdjust="0"/>
  </p:normalViewPr>
  <p:slideViewPr>
    <p:cSldViewPr>
      <p:cViewPr>
        <p:scale>
          <a:sx n="66" d="100"/>
          <a:sy n="66" d="100"/>
        </p:scale>
        <p:origin x="-15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8EC8B-90A8-48A2-9BBD-6948294DA17D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9EE1A-FF0C-4CC2-BBF8-123B66178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6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B1B9-ECB7-4E51-AB14-98083331D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F2E6-8835-4F19-B5C4-E5880CE0E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3063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651A-E9C2-4E43-B268-49AE857DFF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2D71-82F9-461E-8560-A1ECF9398C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2963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EDE0-A43B-4E0E-8637-CAE2FFA51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30-CD4E-4E80-9293-3E9CF6567A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96657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1950-B7CC-4B5B-BD87-81BA9F01E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5C32-8B9C-44F9-80B2-8BF0505A4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841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DBB2-53ED-43A5-AA91-CE875D2D75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8611-27B7-4878-A083-AE7087C670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7666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8D55-FE6E-4103-AB36-4513202B41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CD56-A91F-4900-91B3-988A7E4DD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2869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298E-602B-498B-B135-84401F25F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EFDC-BD61-4CE1-96C9-C5EF60EE10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2487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DF3E-65D4-41C4-92A4-62BB9EDAB0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C8D8-6F03-4A20-B1FA-5372D6B85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86112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4BF8-6E89-4456-8682-B10E58F57D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43C5-38E0-4985-8AD7-1AB88FE25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0251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1F5D-8A9B-471C-BEFF-B2409F302B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DEE-1236-4B99-A36A-ECABE2110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3030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2F68-86D0-44CA-8FB9-3791DAD2F1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B381-4C62-41BA-B0FB-6AB3C543D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9674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B1B9-ECB7-4E51-AB14-98083331DC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F2E6-8835-4F19-B5C4-E5880CE0E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12050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651A-E9C2-4E43-B268-49AE857DFF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2D71-82F9-461E-8560-A1ECF9398C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64531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EDE0-A43B-4E0E-8637-CAE2FFA51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30-CD4E-4E80-9293-3E9CF6567A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4322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1950-B7CC-4B5B-BD87-81BA9F01E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5C32-8B9C-44F9-80B2-8BF0505A4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0969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DBB2-53ED-43A5-AA91-CE875D2D75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8611-27B7-4878-A083-AE7087C670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8526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8D55-FE6E-4103-AB36-4513202B41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CD56-A91F-4900-91B3-988A7E4DD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44577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298E-602B-498B-B135-84401F25F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EFDC-BD61-4CE1-96C9-C5EF60EE10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08494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DF3E-65D4-41C4-92A4-62BB9EDAB0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C8D8-6F03-4A20-B1FA-5372D6B85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09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4BF8-6E89-4456-8682-B10E58F57D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43C5-38E0-4985-8AD7-1AB88FE25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78672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1F5D-8A9B-471C-BEFF-B2409F302B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DEE-1236-4B99-A36A-ECABE2110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3758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2F68-86D0-44CA-8FB9-3791DAD2F1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B381-4C62-41BA-B0FB-6AB3C543D5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77128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6D45-5135-4B92-83E5-DDF71943A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8C5-5AAD-446F-8A2C-8D59AD82A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1028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F9CA-43F8-4A6C-B882-43240B956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391B-380C-48DB-9C14-58F7D9E7A6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9920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3BCE-BFBB-42B4-903A-AFF9FC5B53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5907-A4C9-4F5A-9862-F9F234BD6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7210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7ECB-2BE2-4BD8-839D-25BA511542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7968-721B-4717-9853-6F1C77C35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662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9F2F-E8BF-4FD2-8633-9D05C1032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C31E-57C7-462F-B488-2295959AA3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9984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BFB9-4DB5-4548-9E55-6E15CF92C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3E1D-9F7A-486A-A742-F80D013A2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685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23B-7BC7-4D02-9F48-B6CA24422C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CCC3-2507-41D0-82AD-183A1828B3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5747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2807-EA1F-429B-86FA-31CEDCEE52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1777-C4FF-4921-B60F-F393007A2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2744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8DEF-F478-4CAC-B0FD-A19F70EBD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C366-A2CC-4754-AB66-C758A47320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0061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9F94-802B-4503-BC9D-2523BA4A26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8A1D-EEFB-4429-A206-653A60777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0076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8B46-4003-46EB-AB48-9318DCDEA1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35DF-AC54-4EE8-BAB3-839D545348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8355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6D45-5135-4B92-83E5-DDF71943A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8C5-5AAD-446F-8A2C-8D59AD82A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1028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F9CA-43F8-4A6C-B882-43240B956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391B-380C-48DB-9C14-58F7D9E7A6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9920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3BCE-BFBB-42B4-903A-AFF9FC5B53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5907-A4C9-4F5A-9862-F9F234BD6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721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7ECB-2BE2-4BD8-839D-25BA511542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7968-721B-4717-9853-6F1C77C35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6625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9F2F-E8BF-4FD2-8633-9D05C1032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C31E-57C7-462F-B488-2295959AA3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99845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BFB9-4DB5-4548-9E55-6E15CF92C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3E1D-9F7A-486A-A742-F80D013A2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685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23B-7BC7-4D02-9F48-B6CA24422C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CCC3-2507-41D0-82AD-183A1828B3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5747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2807-EA1F-429B-86FA-31CEDCEE52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1777-C4FF-4921-B60F-F393007A2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2744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8DEF-F478-4CAC-B0FD-A19F70EBD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C366-A2CC-4754-AB66-C758A47320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0061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9F94-802B-4503-BC9D-2523BA4A26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8A1D-EEFB-4429-A206-653A60777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0076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8B46-4003-46EB-AB48-9318DCDEA1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35DF-AC54-4EE8-BAB3-839D545348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8355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6D45-5135-4B92-83E5-DDF71943A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8C5-5AAD-446F-8A2C-8D59AD82A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1028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F9CA-43F8-4A6C-B882-43240B956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391B-380C-48DB-9C14-58F7D9E7A6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992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39552" y="659735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Lsivceva@mail.ru</a:t>
            </a:r>
            <a:endParaRPr lang="ru-RU" sz="11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3BCE-BFBB-42B4-903A-AFF9FC5B53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5907-A4C9-4F5A-9862-F9F234BD69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7210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7ECB-2BE2-4BD8-839D-25BA511542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7968-721B-4717-9853-6F1C77C353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6625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9F2F-E8BF-4FD2-8633-9D05C1032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C31E-57C7-462F-B488-2295959AA3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99845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BFB9-4DB5-4548-9E55-6E15CF92C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3E1D-9F7A-486A-A742-F80D013A2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3685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23B-7BC7-4D02-9F48-B6CA24422C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CCC3-2507-41D0-82AD-183A1828B3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5747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2807-EA1F-429B-86FA-31CEDCEE52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1777-C4FF-4921-B60F-F393007A2F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2744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8DEF-F478-4CAC-B0FD-A19F70EBD2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C366-A2CC-4754-AB66-C758A47320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0061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9F94-802B-4503-BC9D-2523BA4A26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8A1D-EEFB-4429-A206-653A60777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0076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8B46-4003-46EB-AB48-9318DCDEA1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35DF-AC54-4EE8-BAB3-839D545348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835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кольн дос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0457" y="260648"/>
            <a:ext cx="8470015" cy="6336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F1FD-FEAF-48BE-AD9E-2DC56CE4B2E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A64D-16B2-422B-B967-31DA5FD77F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Сов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7545" y="548680"/>
            <a:ext cx="1440159" cy="1415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659735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Lsivceva@mail.ru</a:t>
            </a:r>
            <a:endParaRPr lang="ru-R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FCDF-F9F2-4EDC-83B6-990F71709DEA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7804-4EC9-4DC9-A113-669E656F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2B3D21-07C5-435D-A3E0-AD2B7D914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C2B41-3461-42D1-B3A6-7980B4CF2E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2B3D21-07C5-435D-A3E0-AD2B7D914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C2B41-3461-42D1-B3A6-7980B4CF2E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5C64-4B37-45FE-8F4E-27A3E9B11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699E0-8870-499F-B714-D51952E99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5C64-4B37-45FE-8F4E-27A3E9B11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699E0-8870-499F-B714-D51952E99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B9B8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E5C64-4B37-45FE-8F4E-27A3E9B11C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699E0-8870-499F-B714-D51952E99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u.ru/" TargetMode="External"/><Relationship Id="rId2" Type="http://schemas.openxmlformats.org/officeDocument/2006/relationships/hyperlink" Target="http://dayoflife.ru/sed/?contr=rez&amp;qu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02624" cy="2304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> </a:t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0352" y="476672"/>
            <a:ext cx="648072" cy="3024336"/>
          </a:xfrm>
        </p:spPr>
        <p:txBody>
          <a:bodyPr>
            <a:normAutofit fontScale="25000" lnSpcReduction="20000"/>
          </a:bodyPr>
          <a:lstStyle/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                </a:t>
            </a: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</a:t>
            </a: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                     </a:t>
            </a: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                  </a:t>
            </a: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5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r>
              <a:rPr lang="ru-RU" sz="5000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90872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      Урок русского языка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                    2 </a:t>
            </a:r>
            <a:r>
              <a:rPr lang="ru-RU" sz="4000" dirty="0">
                <a:solidFill>
                  <a:srgbClr val="92D050"/>
                </a:solidFill>
              </a:rPr>
              <a:t>«</a:t>
            </a:r>
            <a:r>
              <a:rPr lang="ru-RU" sz="4000" err="1">
                <a:solidFill>
                  <a:srgbClr val="92D050"/>
                </a:solidFill>
              </a:rPr>
              <a:t>А</a:t>
            </a:r>
            <a:r>
              <a:rPr lang="ru-RU" sz="4000" smtClean="0">
                <a:solidFill>
                  <a:srgbClr val="92D050"/>
                </a:solidFill>
              </a:rPr>
              <a:t>» класс</a:t>
            </a:r>
            <a:r>
              <a:rPr lang="ru-RU" sz="4000" dirty="0" smtClean="0">
                <a:solidFill>
                  <a:srgbClr val="92D050"/>
                </a:solidFill>
              </a:rPr>
              <a:t/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                               </a:t>
            </a:r>
            <a:endParaRPr lang="ru-RU" sz="2400" dirty="0" smtClean="0">
              <a:solidFill>
                <a:srgbClr val="92D050"/>
              </a:solidFill>
            </a:endParaRPr>
          </a:p>
          <a:p>
            <a:r>
              <a:rPr lang="ru-RU" sz="4000" dirty="0" smtClean="0">
                <a:solidFill>
                  <a:srgbClr val="92D050"/>
                </a:solidFill>
              </a:rPr>
              <a:t>                  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54760"/>
            <a:ext cx="7772400" cy="1362075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rgbClr val="00B050"/>
                </a:solidFill>
              </a:rPr>
              <a:t>й</a:t>
            </a:r>
            <a:r>
              <a:rPr lang="ru-RU" sz="4400" dirty="0" smtClean="0"/>
              <a:t>огурт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500187"/>
          </a:xfrm>
        </p:spPr>
        <p:txBody>
          <a:bodyPr/>
          <a:lstStyle/>
          <a:p>
            <a:pPr lvl="0" algn="ctr"/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>
                <a:solidFill>
                  <a:prstClr val="black"/>
                </a:solidFill>
              </a:rPr>
              <a:t>од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731434"/>
            <a:ext cx="4947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solidFill>
                  <a:srgbClr val="00B050"/>
                </a:solidFill>
                <a:ea typeface="+mj-ea"/>
                <a:cs typeface="+mj-cs"/>
              </a:rPr>
              <a:t>й</a:t>
            </a:r>
            <a:r>
              <a:rPr lang="ru-RU" sz="4400" b="1" cap="all" dirty="0" smtClean="0">
                <a:solidFill>
                  <a:prstClr val="black"/>
                </a:solidFill>
                <a:ea typeface="+mj-ea"/>
                <a:cs typeface="+mj-cs"/>
              </a:rPr>
              <a:t>ог</a:t>
            </a:r>
            <a:endParaRPr lang="ru-RU" sz="4400" dirty="0"/>
          </a:p>
        </p:txBody>
      </p:sp>
      <p:pic>
        <p:nvPicPr>
          <p:cNvPr id="2050" name="Picture 2" descr="F:\картинки\jdQ9s4QPJWnJRtB2LDXs3I3eSw1xv68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222765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картинки\original-13183211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r="15690"/>
          <a:stretch/>
        </p:blipFill>
        <p:spPr bwMode="auto">
          <a:xfrm>
            <a:off x="4355976" y="2418812"/>
            <a:ext cx="2452915" cy="21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артинки\9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46" y="4477258"/>
            <a:ext cx="1933193" cy="2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749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340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772400" cy="1362075"/>
          </a:xfrm>
        </p:spPr>
        <p:txBody>
          <a:bodyPr/>
          <a:lstStyle/>
          <a:p>
            <a:pPr algn="r"/>
            <a:r>
              <a:rPr lang="ru-RU" dirty="0" smtClean="0"/>
              <a:t>ле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8"/>
            <a:ext cx="7772400" cy="1500187"/>
          </a:xfr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Угадайте предметы и определите положение звука [Й] в слове.</a:t>
            </a:r>
          </a:p>
        </p:txBody>
      </p:sp>
      <p:pic>
        <p:nvPicPr>
          <p:cNvPr id="4098" name="Picture 2" descr="F:\картинки\20130425054503s_115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793604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52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311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42" y="5085184"/>
            <a:ext cx="7772400" cy="1362075"/>
          </a:xfrm>
        </p:spPr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трамва</a:t>
            </a:r>
            <a:r>
              <a:rPr lang="ru-RU" sz="4400" dirty="0" smtClean="0">
                <a:solidFill>
                  <a:srgbClr val="00B050"/>
                </a:solidFill>
              </a:rPr>
              <a:t>й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342" y="116632"/>
            <a:ext cx="7772400" cy="1500187"/>
          </a:xfr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Угадайте предметы и определите положение звука [Й] в слове.</a:t>
            </a:r>
          </a:p>
        </p:txBody>
      </p:sp>
      <p:pic>
        <p:nvPicPr>
          <p:cNvPr id="5122" name="Picture 2" descr="F:\картинки\6a6c430a8e3afc2fa623d2e58093b5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905644" cy="3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7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82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06" y="522920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ча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1500187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Угадайте предметы и определите положение звука [Й] в слове.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204864"/>
            <a:ext cx="3461209" cy="296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7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82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йод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293" y="116632"/>
            <a:ext cx="7772400" cy="1500187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Угадайте предметы и определите положение звука [Й] в слове.</a:t>
            </a:r>
          </a:p>
        </p:txBody>
      </p:sp>
      <p:pic>
        <p:nvPicPr>
          <p:cNvPr id="7170" name="Picture 2" descr="F:\картинки\7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5306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7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82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7301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210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9492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4913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   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15" y="116632"/>
            <a:ext cx="9319515" cy="544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9669" y="717957"/>
            <a:ext cx="5164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29 ноября.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Классная работа.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Измените слова так, чтобы в них появился звук [Й].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мыть -    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стая -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аллея - 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скамья -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семья -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</a:rPr>
              <a:t>шея -</a:t>
            </a:r>
          </a:p>
        </p:txBody>
      </p:sp>
    </p:spTree>
    <p:extLst>
      <p:ext uri="{BB962C8B-B14F-4D97-AF65-F5344CB8AC3E}">
        <p14:creationId xmlns:p14="http://schemas.microsoft.com/office/powerpoint/2010/main" val="9643772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Измените слова так, чтобы в них появился звук [Й].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47248" cy="5040560"/>
          </a:xfrm>
        </p:spPr>
        <p:txBody>
          <a:bodyPr/>
          <a:lstStyle/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мыть     -   мо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 </a:t>
            </a:r>
            <a:endParaRPr lang="ru-RU" sz="4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стая       -   ста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аллея    -   алле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скамья - скаме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семья   -  семе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4400" b="1" dirty="0" smtClean="0">
                <a:solidFill>
                  <a:prstClr val="black"/>
                </a:solidFill>
              </a:rPr>
              <a:t>        шея       -  ше</a:t>
            </a:r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82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82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352928" cy="6336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>
            <a:grpSpLocks noGrp="1"/>
          </p:cNvGrpSpPr>
          <p:nvPr/>
        </p:nvGrpSpPr>
        <p:grpSpPr bwMode="auto">
          <a:xfrm>
            <a:off x="899592" y="620688"/>
            <a:ext cx="2376264" cy="2088232"/>
            <a:chOff x="571472" y="4071942"/>
            <a:chExt cx="2865257" cy="2719167"/>
          </a:xfrm>
        </p:grpSpPr>
        <p:grpSp>
          <p:nvGrpSpPr>
            <p:cNvPr id="4" name="Группа 55"/>
            <p:cNvGrpSpPr>
              <a:grpSpLocks/>
            </p:cNvGrpSpPr>
            <p:nvPr/>
          </p:nvGrpSpPr>
          <p:grpSpPr bwMode="auto">
            <a:xfrm>
              <a:off x="571472" y="4071942"/>
              <a:ext cx="2865257" cy="2553791"/>
              <a:chOff x="428596" y="4071942"/>
              <a:chExt cx="2865257" cy="2553791"/>
            </a:xfrm>
          </p:grpSpPr>
          <p:sp>
            <p:nvSpPr>
              <p:cNvPr id="11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7290" y="5072074"/>
                <a:ext cx="576427" cy="10014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6000" b="1" i="1" kern="10" dirty="0" err="1"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latin typeface="Arial"/>
                    <a:cs typeface="Arial"/>
                  </a:rPr>
                  <a:t>й</a:t>
                </a:r>
                <a:endParaRPr lang="ru-RU" sz="6000" b="1" i="1" kern="10" dirty="0"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857547" y="4071942"/>
                <a:ext cx="1642077" cy="1284846"/>
              </a:xfrm>
              <a:custGeom>
                <a:avLst/>
                <a:gdLst>
                  <a:gd name="connsiteX0" fmla="*/ 1290145 w 1810408"/>
                  <a:gd name="connsiteY0" fmla="*/ 331076 h 1366345"/>
                  <a:gd name="connsiteX1" fmla="*/ 1211317 w 1810408"/>
                  <a:gd name="connsiteY1" fmla="*/ 126124 h 1366345"/>
                  <a:gd name="connsiteX2" fmla="*/ 1100959 w 1810408"/>
                  <a:gd name="connsiteY2" fmla="*/ 31531 h 1366345"/>
                  <a:gd name="connsiteX3" fmla="*/ 896007 w 1810408"/>
                  <a:gd name="connsiteY3" fmla="*/ 0 h 1366345"/>
                  <a:gd name="connsiteX4" fmla="*/ 738352 w 1810408"/>
                  <a:gd name="connsiteY4" fmla="*/ 31531 h 1366345"/>
                  <a:gd name="connsiteX5" fmla="*/ 612228 w 1810408"/>
                  <a:gd name="connsiteY5" fmla="*/ 126124 h 1366345"/>
                  <a:gd name="connsiteX6" fmla="*/ 517635 w 1810408"/>
                  <a:gd name="connsiteY6" fmla="*/ 331076 h 1366345"/>
                  <a:gd name="connsiteX7" fmla="*/ 454573 w 1810408"/>
                  <a:gd name="connsiteY7" fmla="*/ 583324 h 1366345"/>
                  <a:gd name="connsiteX8" fmla="*/ 296917 w 1810408"/>
                  <a:gd name="connsiteY8" fmla="*/ 819807 h 1366345"/>
                  <a:gd name="connsiteX9" fmla="*/ 44669 w 1810408"/>
                  <a:gd name="connsiteY9" fmla="*/ 1056290 h 1366345"/>
                  <a:gd name="connsiteX10" fmla="*/ 28904 w 1810408"/>
                  <a:gd name="connsiteY10" fmla="*/ 1166648 h 1366345"/>
                  <a:gd name="connsiteX11" fmla="*/ 155028 w 1810408"/>
                  <a:gd name="connsiteY11" fmla="*/ 1355835 h 1366345"/>
                  <a:gd name="connsiteX12" fmla="*/ 312683 w 1810408"/>
                  <a:gd name="connsiteY12" fmla="*/ 1103586 h 1366345"/>
                  <a:gd name="connsiteX13" fmla="*/ 596462 w 1810408"/>
                  <a:gd name="connsiteY13" fmla="*/ 945931 h 1366345"/>
                  <a:gd name="connsiteX14" fmla="*/ 959069 w 1810408"/>
                  <a:gd name="connsiteY14" fmla="*/ 914400 h 1366345"/>
                  <a:gd name="connsiteX15" fmla="*/ 1132490 w 1810408"/>
                  <a:gd name="connsiteY15" fmla="*/ 914400 h 1366345"/>
                  <a:gd name="connsiteX16" fmla="*/ 1368973 w 1810408"/>
                  <a:gd name="connsiteY16" fmla="*/ 1024759 h 1366345"/>
                  <a:gd name="connsiteX17" fmla="*/ 1573924 w 1810408"/>
                  <a:gd name="connsiteY17" fmla="*/ 1229711 h 1366345"/>
                  <a:gd name="connsiteX18" fmla="*/ 1668517 w 1810408"/>
                  <a:gd name="connsiteY18" fmla="*/ 1324304 h 1366345"/>
                  <a:gd name="connsiteX19" fmla="*/ 1778876 w 1810408"/>
                  <a:gd name="connsiteY19" fmla="*/ 1229711 h 1366345"/>
                  <a:gd name="connsiteX20" fmla="*/ 1763111 w 1810408"/>
                  <a:gd name="connsiteY20" fmla="*/ 1119352 h 1366345"/>
                  <a:gd name="connsiteX21" fmla="*/ 1495097 w 1810408"/>
                  <a:gd name="connsiteY21" fmla="*/ 788276 h 1366345"/>
                  <a:gd name="connsiteX22" fmla="*/ 1384738 w 1810408"/>
                  <a:gd name="connsiteY22" fmla="*/ 567559 h 1366345"/>
                  <a:gd name="connsiteX23" fmla="*/ 1290145 w 1810408"/>
                  <a:gd name="connsiteY23" fmla="*/ 331076 h 136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0408" h="1366345">
                    <a:moveTo>
                      <a:pt x="1290145" y="331076"/>
                    </a:moveTo>
                    <a:cubicBezTo>
                      <a:pt x="1261242" y="257504"/>
                      <a:pt x="1242848" y="176048"/>
                      <a:pt x="1211317" y="126124"/>
                    </a:cubicBezTo>
                    <a:cubicBezTo>
                      <a:pt x="1179786" y="76200"/>
                      <a:pt x="1153511" y="52552"/>
                      <a:pt x="1100959" y="31531"/>
                    </a:cubicBezTo>
                    <a:cubicBezTo>
                      <a:pt x="1048407" y="10510"/>
                      <a:pt x="956441" y="0"/>
                      <a:pt x="896007" y="0"/>
                    </a:cubicBezTo>
                    <a:cubicBezTo>
                      <a:pt x="835573" y="0"/>
                      <a:pt x="785648" y="10510"/>
                      <a:pt x="738352" y="31531"/>
                    </a:cubicBezTo>
                    <a:cubicBezTo>
                      <a:pt x="691056" y="52552"/>
                      <a:pt x="649014" y="76200"/>
                      <a:pt x="612228" y="126124"/>
                    </a:cubicBezTo>
                    <a:cubicBezTo>
                      <a:pt x="575442" y="176048"/>
                      <a:pt x="543911" y="254876"/>
                      <a:pt x="517635" y="331076"/>
                    </a:cubicBezTo>
                    <a:cubicBezTo>
                      <a:pt x="491359" y="407276"/>
                      <a:pt x="491359" y="501869"/>
                      <a:pt x="454573" y="583324"/>
                    </a:cubicBezTo>
                    <a:cubicBezTo>
                      <a:pt x="417787" y="664779"/>
                      <a:pt x="365234" y="740979"/>
                      <a:pt x="296917" y="819807"/>
                    </a:cubicBezTo>
                    <a:cubicBezTo>
                      <a:pt x="228600" y="898635"/>
                      <a:pt x="89338" y="998483"/>
                      <a:pt x="44669" y="1056290"/>
                    </a:cubicBezTo>
                    <a:cubicBezTo>
                      <a:pt x="0" y="1114097"/>
                      <a:pt x="10511" y="1116724"/>
                      <a:pt x="28904" y="1166648"/>
                    </a:cubicBezTo>
                    <a:cubicBezTo>
                      <a:pt x="47297" y="1216572"/>
                      <a:pt x="107732" y="1366345"/>
                      <a:pt x="155028" y="1355835"/>
                    </a:cubicBezTo>
                    <a:cubicBezTo>
                      <a:pt x="202324" y="1345325"/>
                      <a:pt x="239111" y="1171903"/>
                      <a:pt x="312683" y="1103586"/>
                    </a:cubicBezTo>
                    <a:cubicBezTo>
                      <a:pt x="386255" y="1035269"/>
                      <a:pt x="488731" y="977462"/>
                      <a:pt x="596462" y="945931"/>
                    </a:cubicBezTo>
                    <a:cubicBezTo>
                      <a:pt x="704193" y="914400"/>
                      <a:pt x="869731" y="919655"/>
                      <a:pt x="959069" y="914400"/>
                    </a:cubicBezTo>
                    <a:cubicBezTo>
                      <a:pt x="1048407" y="909145"/>
                      <a:pt x="1064173" y="896007"/>
                      <a:pt x="1132490" y="914400"/>
                    </a:cubicBezTo>
                    <a:cubicBezTo>
                      <a:pt x="1200807" y="932793"/>
                      <a:pt x="1295401" y="972207"/>
                      <a:pt x="1368973" y="1024759"/>
                    </a:cubicBezTo>
                    <a:cubicBezTo>
                      <a:pt x="1442545" y="1077311"/>
                      <a:pt x="1573924" y="1229711"/>
                      <a:pt x="1573924" y="1229711"/>
                    </a:cubicBezTo>
                    <a:cubicBezTo>
                      <a:pt x="1623848" y="1279635"/>
                      <a:pt x="1634358" y="1324304"/>
                      <a:pt x="1668517" y="1324304"/>
                    </a:cubicBezTo>
                    <a:cubicBezTo>
                      <a:pt x="1702676" y="1324304"/>
                      <a:pt x="1763110" y="1263870"/>
                      <a:pt x="1778876" y="1229711"/>
                    </a:cubicBezTo>
                    <a:cubicBezTo>
                      <a:pt x="1794642" y="1195552"/>
                      <a:pt x="1810408" y="1192925"/>
                      <a:pt x="1763111" y="1119352"/>
                    </a:cubicBezTo>
                    <a:cubicBezTo>
                      <a:pt x="1715814" y="1045779"/>
                      <a:pt x="1558159" y="880241"/>
                      <a:pt x="1495097" y="788276"/>
                    </a:cubicBezTo>
                    <a:cubicBezTo>
                      <a:pt x="1432035" y="696311"/>
                      <a:pt x="1418897" y="646386"/>
                      <a:pt x="1384738" y="567559"/>
                    </a:cubicBezTo>
                    <a:cubicBezTo>
                      <a:pt x="1350579" y="488732"/>
                      <a:pt x="1319048" y="404648"/>
                      <a:pt x="1290145" y="331076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927921" y="4929036"/>
                <a:ext cx="1451060" cy="1313469"/>
              </a:xfrm>
              <a:prstGeom prst="flowChartConnector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57150">
                    <a:solidFill>
                      <a:schemeClr val="bg1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389035" y="4816135"/>
                <a:ext cx="789203" cy="803028"/>
              </a:xfrm>
              <a:custGeom>
                <a:avLst/>
                <a:gdLst>
                  <a:gd name="connsiteX0" fmla="*/ 0 w 788276"/>
                  <a:gd name="connsiteY0" fmla="*/ 804042 h 804042"/>
                  <a:gd name="connsiteX1" fmla="*/ 409904 w 788276"/>
                  <a:gd name="connsiteY1" fmla="*/ 599090 h 804042"/>
                  <a:gd name="connsiteX2" fmla="*/ 788276 w 788276"/>
                  <a:gd name="connsiteY2" fmla="*/ 0 h 804042"/>
                  <a:gd name="connsiteX3" fmla="*/ 788276 w 788276"/>
                  <a:gd name="connsiteY3" fmla="*/ 0 h 80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76" h="804042">
                    <a:moveTo>
                      <a:pt x="0" y="804042"/>
                    </a:moveTo>
                    <a:cubicBezTo>
                      <a:pt x="139262" y="768569"/>
                      <a:pt x="278525" y="733097"/>
                      <a:pt x="409904" y="599090"/>
                    </a:cubicBezTo>
                    <a:cubicBezTo>
                      <a:pt x="541283" y="465083"/>
                      <a:pt x="788276" y="0"/>
                      <a:pt x="788276" y="0"/>
                    </a:cubicBezTo>
                    <a:lnTo>
                      <a:pt x="788276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71022" y="5643016"/>
                <a:ext cx="363602" cy="709210"/>
              </a:xfrm>
              <a:custGeom>
                <a:avLst/>
                <a:gdLst>
                  <a:gd name="connsiteX0" fmla="*/ 362607 w 362607"/>
                  <a:gd name="connsiteY0" fmla="*/ 0 h 709448"/>
                  <a:gd name="connsiteX1" fmla="*/ 141890 w 362607"/>
                  <a:gd name="connsiteY1" fmla="*/ 236482 h 709448"/>
                  <a:gd name="connsiteX2" fmla="*/ 0 w 362607"/>
                  <a:gd name="connsiteY2" fmla="*/ 709448 h 7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607" h="709448">
                    <a:moveTo>
                      <a:pt x="362607" y="0"/>
                    </a:moveTo>
                    <a:cubicBezTo>
                      <a:pt x="282466" y="59120"/>
                      <a:pt x="202325" y="118241"/>
                      <a:pt x="141890" y="236482"/>
                    </a:cubicBezTo>
                    <a:cubicBezTo>
                      <a:pt x="81456" y="354723"/>
                      <a:pt x="40728" y="532085"/>
                      <a:pt x="0" y="709448"/>
                    </a:cubicBez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3071000" y="4642808"/>
                <a:ext cx="222853" cy="236934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428596" y="6286520"/>
                <a:ext cx="222051" cy="236329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  <a:scene3d>
                <a:camera prst="orthographicFront">
                  <a:rot lat="0" lon="0" rev="113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061969" y="6218653"/>
                <a:ext cx="341820" cy="407080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785918" y="6215082"/>
                <a:ext cx="341587" cy="407276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Хорда 8"/>
            <p:cNvSpPr/>
            <p:nvPr/>
          </p:nvSpPr>
          <p:spPr>
            <a:xfrm rot="6614313">
              <a:off x="1096925" y="6260803"/>
              <a:ext cx="380048" cy="62331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Хорда 9"/>
            <p:cNvSpPr/>
            <p:nvPr/>
          </p:nvSpPr>
          <p:spPr>
            <a:xfrm rot="4561332" flipV="1">
              <a:off x="1989620" y="6273951"/>
              <a:ext cx="427753" cy="606563"/>
            </a:xfrm>
            <a:prstGeom prst="chord">
              <a:avLst>
                <a:gd name="adj1" fmla="val 3748785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3786188" y="260648"/>
            <a:ext cx="4242196" cy="2232248"/>
          </a:xfrm>
          <a:prstGeom prst="cloudCallout">
            <a:avLst>
              <a:gd name="adj1" fmla="val -77981"/>
              <a:gd name="adj2" fmla="val 353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5004048" y="4005064"/>
            <a:ext cx="3672408" cy="2633861"/>
            <a:chOff x="5000628" y="4572008"/>
            <a:chExt cx="2579505" cy="2066611"/>
          </a:xfrm>
        </p:grpSpPr>
        <p:grpSp>
          <p:nvGrpSpPr>
            <p:cNvPr id="7" name="Группа 51"/>
            <p:cNvGrpSpPr>
              <a:grpSpLocks/>
            </p:cNvGrpSpPr>
            <p:nvPr/>
          </p:nvGrpSpPr>
          <p:grpSpPr bwMode="auto">
            <a:xfrm>
              <a:off x="5000628" y="4572008"/>
              <a:ext cx="2579505" cy="2066611"/>
              <a:chOff x="2000232" y="4214818"/>
              <a:chExt cx="2579505" cy="2066611"/>
            </a:xfrm>
          </p:grpSpPr>
          <p:grpSp>
            <p:nvGrpSpPr>
              <p:cNvPr id="8" name="Группа 42"/>
              <p:cNvGrpSpPr>
                <a:grpSpLocks/>
              </p:cNvGrpSpPr>
              <p:nvPr/>
            </p:nvGrpSpPr>
            <p:grpSpPr bwMode="auto">
              <a:xfrm>
                <a:off x="2000232" y="4214818"/>
                <a:ext cx="2579505" cy="1907885"/>
                <a:chOff x="2928926" y="4500570"/>
                <a:chExt cx="2579505" cy="1907885"/>
              </a:xfrm>
            </p:grpSpPr>
            <p:sp>
              <p:nvSpPr>
                <p:cNvPr id="27" name="Блок-схема: узел 26"/>
                <p:cNvSpPr/>
                <p:nvPr/>
              </p:nvSpPr>
              <p:spPr>
                <a:xfrm>
                  <a:off x="3500386" y="4714850"/>
                  <a:ext cx="1449285" cy="1314250"/>
                </a:xfrm>
                <a:prstGeom prst="flowChartConnector">
                  <a:avLst/>
                </a:prstGeom>
                <a:noFill/>
                <a:ln w="76200"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n w="57150">
                      <a:solidFill>
                        <a:schemeClr val="bg1">
                          <a:lumMod val="7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2928926" y="4500570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0" lon="99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286380" y="6000768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204291" lon="11983164" rev="102355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3714683" y="6000530"/>
                  <a:ext cx="341289" cy="407925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4357686" y="6000768"/>
                  <a:ext cx="341587" cy="407276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3071791" y="4643423"/>
                  <a:ext cx="409546" cy="852358"/>
                </a:xfrm>
                <a:custGeom>
                  <a:avLst/>
                  <a:gdLst>
                    <a:gd name="connsiteX0" fmla="*/ 409904 w 409904"/>
                    <a:gd name="connsiteY0" fmla="*/ 851338 h 851338"/>
                    <a:gd name="connsiteX1" fmla="*/ 110359 w 409904"/>
                    <a:gd name="connsiteY1" fmla="*/ 646386 h 851338"/>
                    <a:gd name="connsiteX2" fmla="*/ 0 w 409904"/>
                    <a:gd name="connsiteY2" fmla="*/ 0 h 851338"/>
                    <a:gd name="connsiteX3" fmla="*/ 0 w 409904"/>
                    <a:gd name="connsiteY3" fmla="*/ 0 h 85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904" h="851338">
                      <a:moveTo>
                        <a:pt x="409904" y="851338"/>
                      </a:moveTo>
                      <a:cubicBezTo>
                        <a:pt x="294290" y="819807"/>
                        <a:pt x="178676" y="788276"/>
                        <a:pt x="110359" y="646386"/>
                      </a:cubicBezTo>
                      <a:cubicBezTo>
                        <a:pt x="42042" y="504496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4949670" y="5338643"/>
                  <a:ext cx="404784" cy="684109"/>
                </a:xfrm>
                <a:custGeom>
                  <a:avLst/>
                  <a:gdLst>
                    <a:gd name="connsiteX0" fmla="*/ 0 w 404649"/>
                    <a:gd name="connsiteY0" fmla="*/ 36786 h 683173"/>
                    <a:gd name="connsiteX1" fmla="*/ 220718 w 404649"/>
                    <a:gd name="connsiteY1" fmla="*/ 84083 h 683173"/>
                    <a:gd name="connsiteX2" fmla="*/ 378373 w 404649"/>
                    <a:gd name="connsiteY2" fmla="*/ 541283 h 683173"/>
                    <a:gd name="connsiteX3" fmla="*/ 378373 w 404649"/>
                    <a:gd name="connsiteY3" fmla="*/ 683173 h 68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4649" h="683173">
                      <a:moveTo>
                        <a:pt x="0" y="36786"/>
                      </a:moveTo>
                      <a:cubicBezTo>
                        <a:pt x="78828" y="18393"/>
                        <a:pt x="157656" y="0"/>
                        <a:pt x="220718" y="84083"/>
                      </a:cubicBezTo>
                      <a:cubicBezTo>
                        <a:pt x="283780" y="168166"/>
                        <a:pt x="352097" y="441435"/>
                        <a:pt x="378373" y="541283"/>
                      </a:cubicBezTo>
                      <a:cubicBezTo>
                        <a:pt x="404649" y="641131"/>
                        <a:pt x="391511" y="662152"/>
                        <a:pt x="378373" y="683173"/>
                      </a:cubicBez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25" name="Хорда 24"/>
              <p:cNvSpPr/>
              <p:nvPr/>
            </p:nvSpPr>
            <p:spPr>
              <a:xfrm rot="4561332" flipV="1">
                <a:off x="3489219" y="5763958"/>
                <a:ext cx="428560" cy="606382"/>
              </a:xfrm>
              <a:prstGeom prst="chord">
                <a:avLst>
                  <a:gd name="adj1" fmla="val 3748785"/>
                  <a:gd name="adj2" fmla="val 162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614313">
                <a:off x="2668538" y="5760783"/>
                <a:ext cx="379354" cy="623843"/>
              </a:xfrm>
              <a:prstGeom prst="chor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000760" y="5143512"/>
              <a:ext cx="576427" cy="787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000" b="1" i="1" kern="10" dirty="0"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и</a:t>
              </a:r>
            </a:p>
          </p:txBody>
        </p:sp>
      </p:grp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1619672" y="4077072"/>
            <a:ext cx="3672408" cy="2160240"/>
          </a:xfrm>
          <a:prstGeom prst="cloudCallout">
            <a:avLst>
              <a:gd name="adj1" fmla="val 73995"/>
              <a:gd name="adj2" fmla="val 21792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285293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Й </a:t>
            </a:r>
            <a:r>
              <a:rPr lang="ru-RU" sz="6000" b="1" dirty="0" err="1" smtClean="0">
                <a:solidFill>
                  <a:srgbClr val="00B050"/>
                </a:solidFill>
              </a:rPr>
              <a:t>й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56176" y="285293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 </a:t>
            </a:r>
            <a:r>
              <a:rPr lang="ru-RU" sz="5400" b="1" dirty="0" err="1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38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261" y="192415"/>
            <a:ext cx="8352928" cy="6336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>
            <a:grpSpLocks noGrp="1"/>
          </p:cNvGrpSpPr>
          <p:nvPr/>
        </p:nvGrpSpPr>
        <p:grpSpPr bwMode="auto">
          <a:xfrm>
            <a:off x="899592" y="620688"/>
            <a:ext cx="2376264" cy="2088232"/>
            <a:chOff x="571472" y="4071942"/>
            <a:chExt cx="2865257" cy="2719167"/>
          </a:xfrm>
        </p:grpSpPr>
        <p:grpSp>
          <p:nvGrpSpPr>
            <p:cNvPr id="4" name="Группа 55"/>
            <p:cNvGrpSpPr>
              <a:grpSpLocks/>
            </p:cNvGrpSpPr>
            <p:nvPr/>
          </p:nvGrpSpPr>
          <p:grpSpPr bwMode="auto">
            <a:xfrm>
              <a:off x="571472" y="4071942"/>
              <a:ext cx="2865257" cy="2553791"/>
              <a:chOff x="428596" y="4071942"/>
              <a:chExt cx="2865257" cy="2553791"/>
            </a:xfrm>
          </p:grpSpPr>
          <p:sp>
            <p:nvSpPr>
              <p:cNvPr id="11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7290" y="5072074"/>
                <a:ext cx="576427" cy="10014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6000" b="1" i="1" kern="10" dirty="0"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latin typeface="Arial"/>
                    <a:cs typeface="Arial"/>
                  </a:rPr>
                  <a:t>й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857547" y="4071942"/>
                <a:ext cx="1642077" cy="1284846"/>
              </a:xfrm>
              <a:custGeom>
                <a:avLst/>
                <a:gdLst>
                  <a:gd name="connsiteX0" fmla="*/ 1290145 w 1810408"/>
                  <a:gd name="connsiteY0" fmla="*/ 331076 h 1366345"/>
                  <a:gd name="connsiteX1" fmla="*/ 1211317 w 1810408"/>
                  <a:gd name="connsiteY1" fmla="*/ 126124 h 1366345"/>
                  <a:gd name="connsiteX2" fmla="*/ 1100959 w 1810408"/>
                  <a:gd name="connsiteY2" fmla="*/ 31531 h 1366345"/>
                  <a:gd name="connsiteX3" fmla="*/ 896007 w 1810408"/>
                  <a:gd name="connsiteY3" fmla="*/ 0 h 1366345"/>
                  <a:gd name="connsiteX4" fmla="*/ 738352 w 1810408"/>
                  <a:gd name="connsiteY4" fmla="*/ 31531 h 1366345"/>
                  <a:gd name="connsiteX5" fmla="*/ 612228 w 1810408"/>
                  <a:gd name="connsiteY5" fmla="*/ 126124 h 1366345"/>
                  <a:gd name="connsiteX6" fmla="*/ 517635 w 1810408"/>
                  <a:gd name="connsiteY6" fmla="*/ 331076 h 1366345"/>
                  <a:gd name="connsiteX7" fmla="*/ 454573 w 1810408"/>
                  <a:gd name="connsiteY7" fmla="*/ 583324 h 1366345"/>
                  <a:gd name="connsiteX8" fmla="*/ 296917 w 1810408"/>
                  <a:gd name="connsiteY8" fmla="*/ 819807 h 1366345"/>
                  <a:gd name="connsiteX9" fmla="*/ 44669 w 1810408"/>
                  <a:gd name="connsiteY9" fmla="*/ 1056290 h 1366345"/>
                  <a:gd name="connsiteX10" fmla="*/ 28904 w 1810408"/>
                  <a:gd name="connsiteY10" fmla="*/ 1166648 h 1366345"/>
                  <a:gd name="connsiteX11" fmla="*/ 155028 w 1810408"/>
                  <a:gd name="connsiteY11" fmla="*/ 1355835 h 1366345"/>
                  <a:gd name="connsiteX12" fmla="*/ 312683 w 1810408"/>
                  <a:gd name="connsiteY12" fmla="*/ 1103586 h 1366345"/>
                  <a:gd name="connsiteX13" fmla="*/ 596462 w 1810408"/>
                  <a:gd name="connsiteY13" fmla="*/ 945931 h 1366345"/>
                  <a:gd name="connsiteX14" fmla="*/ 959069 w 1810408"/>
                  <a:gd name="connsiteY14" fmla="*/ 914400 h 1366345"/>
                  <a:gd name="connsiteX15" fmla="*/ 1132490 w 1810408"/>
                  <a:gd name="connsiteY15" fmla="*/ 914400 h 1366345"/>
                  <a:gd name="connsiteX16" fmla="*/ 1368973 w 1810408"/>
                  <a:gd name="connsiteY16" fmla="*/ 1024759 h 1366345"/>
                  <a:gd name="connsiteX17" fmla="*/ 1573924 w 1810408"/>
                  <a:gd name="connsiteY17" fmla="*/ 1229711 h 1366345"/>
                  <a:gd name="connsiteX18" fmla="*/ 1668517 w 1810408"/>
                  <a:gd name="connsiteY18" fmla="*/ 1324304 h 1366345"/>
                  <a:gd name="connsiteX19" fmla="*/ 1778876 w 1810408"/>
                  <a:gd name="connsiteY19" fmla="*/ 1229711 h 1366345"/>
                  <a:gd name="connsiteX20" fmla="*/ 1763111 w 1810408"/>
                  <a:gd name="connsiteY20" fmla="*/ 1119352 h 1366345"/>
                  <a:gd name="connsiteX21" fmla="*/ 1495097 w 1810408"/>
                  <a:gd name="connsiteY21" fmla="*/ 788276 h 1366345"/>
                  <a:gd name="connsiteX22" fmla="*/ 1384738 w 1810408"/>
                  <a:gd name="connsiteY22" fmla="*/ 567559 h 1366345"/>
                  <a:gd name="connsiteX23" fmla="*/ 1290145 w 1810408"/>
                  <a:gd name="connsiteY23" fmla="*/ 331076 h 136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0408" h="1366345">
                    <a:moveTo>
                      <a:pt x="1290145" y="331076"/>
                    </a:moveTo>
                    <a:cubicBezTo>
                      <a:pt x="1261242" y="257504"/>
                      <a:pt x="1242848" y="176048"/>
                      <a:pt x="1211317" y="126124"/>
                    </a:cubicBezTo>
                    <a:cubicBezTo>
                      <a:pt x="1179786" y="76200"/>
                      <a:pt x="1153511" y="52552"/>
                      <a:pt x="1100959" y="31531"/>
                    </a:cubicBezTo>
                    <a:cubicBezTo>
                      <a:pt x="1048407" y="10510"/>
                      <a:pt x="956441" y="0"/>
                      <a:pt x="896007" y="0"/>
                    </a:cubicBezTo>
                    <a:cubicBezTo>
                      <a:pt x="835573" y="0"/>
                      <a:pt x="785648" y="10510"/>
                      <a:pt x="738352" y="31531"/>
                    </a:cubicBezTo>
                    <a:cubicBezTo>
                      <a:pt x="691056" y="52552"/>
                      <a:pt x="649014" y="76200"/>
                      <a:pt x="612228" y="126124"/>
                    </a:cubicBezTo>
                    <a:cubicBezTo>
                      <a:pt x="575442" y="176048"/>
                      <a:pt x="543911" y="254876"/>
                      <a:pt x="517635" y="331076"/>
                    </a:cubicBezTo>
                    <a:cubicBezTo>
                      <a:pt x="491359" y="407276"/>
                      <a:pt x="491359" y="501869"/>
                      <a:pt x="454573" y="583324"/>
                    </a:cubicBezTo>
                    <a:cubicBezTo>
                      <a:pt x="417787" y="664779"/>
                      <a:pt x="365234" y="740979"/>
                      <a:pt x="296917" y="819807"/>
                    </a:cubicBezTo>
                    <a:cubicBezTo>
                      <a:pt x="228600" y="898635"/>
                      <a:pt x="89338" y="998483"/>
                      <a:pt x="44669" y="1056290"/>
                    </a:cubicBezTo>
                    <a:cubicBezTo>
                      <a:pt x="0" y="1114097"/>
                      <a:pt x="10511" y="1116724"/>
                      <a:pt x="28904" y="1166648"/>
                    </a:cubicBezTo>
                    <a:cubicBezTo>
                      <a:pt x="47297" y="1216572"/>
                      <a:pt x="107732" y="1366345"/>
                      <a:pt x="155028" y="1355835"/>
                    </a:cubicBezTo>
                    <a:cubicBezTo>
                      <a:pt x="202324" y="1345325"/>
                      <a:pt x="239111" y="1171903"/>
                      <a:pt x="312683" y="1103586"/>
                    </a:cubicBezTo>
                    <a:cubicBezTo>
                      <a:pt x="386255" y="1035269"/>
                      <a:pt x="488731" y="977462"/>
                      <a:pt x="596462" y="945931"/>
                    </a:cubicBezTo>
                    <a:cubicBezTo>
                      <a:pt x="704193" y="914400"/>
                      <a:pt x="869731" y="919655"/>
                      <a:pt x="959069" y="914400"/>
                    </a:cubicBezTo>
                    <a:cubicBezTo>
                      <a:pt x="1048407" y="909145"/>
                      <a:pt x="1064173" y="896007"/>
                      <a:pt x="1132490" y="914400"/>
                    </a:cubicBezTo>
                    <a:cubicBezTo>
                      <a:pt x="1200807" y="932793"/>
                      <a:pt x="1295401" y="972207"/>
                      <a:pt x="1368973" y="1024759"/>
                    </a:cubicBezTo>
                    <a:cubicBezTo>
                      <a:pt x="1442545" y="1077311"/>
                      <a:pt x="1573924" y="1229711"/>
                      <a:pt x="1573924" y="1229711"/>
                    </a:cubicBezTo>
                    <a:cubicBezTo>
                      <a:pt x="1623848" y="1279635"/>
                      <a:pt x="1634358" y="1324304"/>
                      <a:pt x="1668517" y="1324304"/>
                    </a:cubicBezTo>
                    <a:cubicBezTo>
                      <a:pt x="1702676" y="1324304"/>
                      <a:pt x="1763110" y="1263870"/>
                      <a:pt x="1778876" y="1229711"/>
                    </a:cubicBezTo>
                    <a:cubicBezTo>
                      <a:pt x="1794642" y="1195552"/>
                      <a:pt x="1810408" y="1192925"/>
                      <a:pt x="1763111" y="1119352"/>
                    </a:cubicBezTo>
                    <a:cubicBezTo>
                      <a:pt x="1715814" y="1045779"/>
                      <a:pt x="1558159" y="880241"/>
                      <a:pt x="1495097" y="788276"/>
                    </a:cubicBezTo>
                    <a:cubicBezTo>
                      <a:pt x="1432035" y="696311"/>
                      <a:pt x="1418897" y="646386"/>
                      <a:pt x="1384738" y="567559"/>
                    </a:cubicBezTo>
                    <a:cubicBezTo>
                      <a:pt x="1350579" y="488732"/>
                      <a:pt x="1319048" y="404648"/>
                      <a:pt x="1290145" y="331076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927921" y="4929036"/>
                <a:ext cx="1451060" cy="1313469"/>
              </a:xfrm>
              <a:prstGeom prst="flowChartConnector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57150">
                    <a:solidFill>
                      <a:schemeClr val="bg1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389035" y="4816135"/>
                <a:ext cx="789203" cy="803028"/>
              </a:xfrm>
              <a:custGeom>
                <a:avLst/>
                <a:gdLst>
                  <a:gd name="connsiteX0" fmla="*/ 0 w 788276"/>
                  <a:gd name="connsiteY0" fmla="*/ 804042 h 804042"/>
                  <a:gd name="connsiteX1" fmla="*/ 409904 w 788276"/>
                  <a:gd name="connsiteY1" fmla="*/ 599090 h 804042"/>
                  <a:gd name="connsiteX2" fmla="*/ 788276 w 788276"/>
                  <a:gd name="connsiteY2" fmla="*/ 0 h 804042"/>
                  <a:gd name="connsiteX3" fmla="*/ 788276 w 788276"/>
                  <a:gd name="connsiteY3" fmla="*/ 0 h 80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76" h="804042">
                    <a:moveTo>
                      <a:pt x="0" y="804042"/>
                    </a:moveTo>
                    <a:cubicBezTo>
                      <a:pt x="139262" y="768569"/>
                      <a:pt x="278525" y="733097"/>
                      <a:pt x="409904" y="599090"/>
                    </a:cubicBezTo>
                    <a:cubicBezTo>
                      <a:pt x="541283" y="465083"/>
                      <a:pt x="788276" y="0"/>
                      <a:pt x="788276" y="0"/>
                    </a:cubicBezTo>
                    <a:lnTo>
                      <a:pt x="788276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71022" y="5643016"/>
                <a:ext cx="363602" cy="709210"/>
              </a:xfrm>
              <a:custGeom>
                <a:avLst/>
                <a:gdLst>
                  <a:gd name="connsiteX0" fmla="*/ 362607 w 362607"/>
                  <a:gd name="connsiteY0" fmla="*/ 0 h 709448"/>
                  <a:gd name="connsiteX1" fmla="*/ 141890 w 362607"/>
                  <a:gd name="connsiteY1" fmla="*/ 236482 h 709448"/>
                  <a:gd name="connsiteX2" fmla="*/ 0 w 362607"/>
                  <a:gd name="connsiteY2" fmla="*/ 709448 h 7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607" h="709448">
                    <a:moveTo>
                      <a:pt x="362607" y="0"/>
                    </a:moveTo>
                    <a:cubicBezTo>
                      <a:pt x="282466" y="59120"/>
                      <a:pt x="202325" y="118241"/>
                      <a:pt x="141890" y="236482"/>
                    </a:cubicBezTo>
                    <a:cubicBezTo>
                      <a:pt x="81456" y="354723"/>
                      <a:pt x="40728" y="532085"/>
                      <a:pt x="0" y="709448"/>
                    </a:cubicBez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3071000" y="4642808"/>
                <a:ext cx="222853" cy="236934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428596" y="6286520"/>
                <a:ext cx="222051" cy="236329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  <a:scene3d>
                <a:camera prst="orthographicFront">
                  <a:rot lat="0" lon="0" rev="113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061969" y="6218653"/>
                <a:ext cx="341820" cy="407080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785918" y="6215082"/>
                <a:ext cx="341587" cy="407276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Хорда 8"/>
            <p:cNvSpPr/>
            <p:nvPr/>
          </p:nvSpPr>
          <p:spPr>
            <a:xfrm rot="6614313">
              <a:off x="1096925" y="6260803"/>
              <a:ext cx="380048" cy="62331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Хорда 9"/>
            <p:cNvSpPr/>
            <p:nvPr/>
          </p:nvSpPr>
          <p:spPr>
            <a:xfrm rot="4561332" flipV="1">
              <a:off x="1989620" y="6273951"/>
              <a:ext cx="427753" cy="606563"/>
            </a:xfrm>
            <a:prstGeom prst="chord">
              <a:avLst>
                <a:gd name="adj1" fmla="val 3748785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3491673" y="711098"/>
            <a:ext cx="4242196" cy="2232248"/>
          </a:xfrm>
          <a:prstGeom prst="cloudCallout">
            <a:avLst>
              <a:gd name="adj1" fmla="val -77981"/>
              <a:gd name="adj2" fmla="val 353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с</a:t>
            </a:r>
            <a:r>
              <a:rPr lang="ru-RU" sz="2800" dirty="0" smtClean="0">
                <a:latin typeface="Arial Black" pitchFamily="34" charset="0"/>
              </a:rPr>
              <a:t>огласный</a:t>
            </a:r>
            <a:endParaRPr lang="ru-RU" sz="28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з</a:t>
            </a:r>
            <a:r>
              <a:rPr lang="ru-RU" sz="2800" dirty="0" smtClean="0">
                <a:latin typeface="Arial Black" pitchFamily="34" charset="0"/>
              </a:rPr>
              <a:t>вонкий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непарный</a:t>
            </a:r>
            <a:endParaRPr lang="ru-RU" sz="2800" dirty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м</a:t>
            </a:r>
            <a:r>
              <a:rPr lang="ru-RU" sz="2800" dirty="0" smtClean="0">
                <a:latin typeface="Arial Black" pitchFamily="34" charset="0"/>
              </a:rPr>
              <a:t>ягкий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4891559" y="3731968"/>
            <a:ext cx="3672408" cy="2633861"/>
            <a:chOff x="5000628" y="4572008"/>
            <a:chExt cx="2579505" cy="2066611"/>
          </a:xfrm>
        </p:grpSpPr>
        <p:grpSp>
          <p:nvGrpSpPr>
            <p:cNvPr id="7" name="Группа 51"/>
            <p:cNvGrpSpPr>
              <a:grpSpLocks/>
            </p:cNvGrpSpPr>
            <p:nvPr/>
          </p:nvGrpSpPr>
          <p:grpSpPr bwMode="auto">
            <a:xfrm>
              <a:off x="5000628" y="4572008"/>
              <a:ext cx="2579505" cy="2066611"/>
              <a:chOff x="2000232" y="4214818"/>
              <a:chExt cx="2579505" cy="2066611"/>
            </a:xfrm>
          </p:grpSpPr>
          <p:grpSp>
            <p:nvGrpSpPr>
              <p:cNvPr id="8" name="Группа 42"/>
              <p:cNvGrpSpPr>
                <a:grpSpLocks/>
              </p:cNvGrpSpPr>
              <p:nvPr/>
            </p:nvGrpSpPr>
            <p:grpSpPr bwMode="auto">
              <a:xfrm>
                <a:off x="2000232" y="4214818"/>
                <a:ext cx="2579505" cy="1907885"/>
                <a:chOff x="2928926" y="4500570"/>
                <a:chExt cx="2579505" cy="1907885"/>
              </a:xfrm>
            </p:grpSpPr>
            <p:sp>
              <p:nvSpPr>
                <p:cNvPr id="27" name="Блок-схема: узел 26"/>
                <p:cNvSpPr/>
                <p:nvPr/>
              </p:nvSpPr>
              <p:spPr>
                <a:xfrm>
                  <a:off x="3500386" y="4714850"/>
                  <a:ext cx="1449285" cy="1314250"/>
                </a:xfrm>
                <a:prstGeom prst="flowChartConnector">
                  <a:avLst/>
                </a:prstGeom>
                <a:noFill/>
                <a:ln w="76200"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n w="57150">
                      <a:solidFill>
                        <a:schemeClr val="bg1">
                          <a:lumMod val="7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2928926" y="4500570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0" lon="99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286380" y="6000768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204291" lon="11983164" rev="102355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3714683" y="6000530"/>
                  <a:ext cx="341289" cy="407925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4357686" y="6000768"/>
                  <a:ext cx="341587" cy="407276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3071791" y="4643423"/>
                  <a:ext cx="409546" cy="852358"/>
                </a:xfrm>
                <a:custGeom>
                  <a:avLst/>
                  <a:gdLst>
                    <a:gd name="connsiteX0" fmla="*/ 409904 w 409904"/>
                    <a:gd name="connsiteY0" fmla="*/ 851338 h 851338"/>
                    <a:gd name="connsiteX1" fmla="*/ 110359 w 409904"/>
                    <a:gd name="connsiteY1" fmla="*/ 646386 h 851338"/>
                    <a:gd name="connsiteX2" fmla="*/ 0 w 409904"/>
                    <a:gd name="connsiteY2" fmla="*/ 0 h 851338"/>
                    <a:gd name="connsiteX3" fmla="*/ 0 w 409904"/>
                    <a:gd name="connsiteY3" fmla="*/ 0 h 85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904" h="851338">
                      <a:moveTo>
                        <a:pt x="409904" y="851338"/>
                      </a:moveTo>
                      <a:cubicBezTo>
                        <a:pt x="294290" y="819807"/>
                        <a:pt x="178676" y="788276"/>
                        <a:pt x="110359" y="646386"/>
                      </a:cubicBezTo>
                      <a:cubicBezTo>
                        <a:pt x="42042" y="504496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4949670" y="5338643"/>
                  <a:ext cx="404784" cy="684109"/>
                </a:xfrm>
                <a:custGeom>
                  <a:avLst/>
                  <a:gdLst>
                    <a:gd name="connsiteX0" fmla="*/ 0 w 404649"/>
                    <a:gd name="connsiteY0" fmla="*/ 36786 h 683173"/>
                    <a:gd name="connsiteX1" fmla="*/ 220718 w 404649"/>
                    <a:gd name="connsiteY1" fmla="*/ 84083 h 683173"/>
                    <a:gd name="connsiteX2" fmla="*/ 378373 w 404649"/>
                    <a:gd name="connsiteY2" fmla="*/ 541283 h 683173"/>
                    <a:gd name="connsiteX3" fmla="*/ 378373 w 404649"/>
                    <a:gd name="connsiteY3" fmla="*/ 683173 h 68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4649" h="683173">
                      <a:moveTo>
                        <a:pt x="0" y="36786"/>
                      </a:moveTo>
                      <a:cubicBezTo>
                        <a:pt x="78828" y="18393"/>
                        <a:pt x="157656" y="0"/>
                        <a:pt x="220718" y="84083"/>
                      </a:cubicBezTo>
                      <a:cubicBezTo>
                        <a:pt x="283780" y="168166"/>
                        <a:pt x="352097" y="441435"/>
                        <a:pt x="378373" y="541283"/>
                      </a:cubicBezTo>
                      <a:cubicBezTo>
                        <a:pt x="404649" y="641131"/>
                        <a:pt x="391511" y="662152"/>
                        <a:pt x="378373" y="683173"/>
                      </a:cubicBez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25" name="Хорда 24"/>
              <p:cNvSpPr/>
              <p:nvPr/>
            </p:nvSpPr>
            <p:spPr>
              <a:xfrm rot="4561332" flipV="1">
                <a:off x="3489219" y="5763958"/>
                <a:ext cx="428560" cy="606382"/>
              </a:xfrm>
              <a:prstGeom prst="chord">
                <a:avLst>
                  <a:gd name="adj1" fmla="val 3748785"/>
                  <a:gd name="adj2" fmla="val 162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614313">
                <a:off x="2668538" y="5760783"/>
                <a:ext cx="379354" cy="623843"/>
              </a:xfrm>
              <a:prstGeom prst="chor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000760" y="5143512"/>
              <a:ext cx="576427" cy="787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000" b="1" i="1" kern="10" dirty="0"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и</a:t>
              </a:r>
            </a:p>
          </p:txBody>
        </p:sp>
      </p:grp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1462676" y="4077072"/>
            <a:ext cx="3672408" cy="2160240"/>
          </a:xfrm>
          <a:prstGeom prst="cloudCallout">
            <a:avLst>
              <a:gd name="adj1" fmla="val 73995"/>
              <a:gd name="adj2" fmla="val 21792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ласный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285293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Й </a:t>
            </a:r>
            <a:r>
              <a:rPr lang="ru-RU" sz="6000" b="1" dirty="0" err="1" smtClean="0">
                <a:solidFill>
                  <a:srgbClr val="00B050"/>
                </a:solidFill>
              </a:rPr>
              <a:t>й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56176" y="285293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 </a:t>
            </a:r>
            <a:r>
              <a:rPr lang="ru-RU" sz="5400" b="1" dirty="0" err="1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" y="260648"/>
            <a:ext cx="9036496" cy="936104"/>
          </a:xfr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Разделите пары слов на слоги: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574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Бои      - бой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Мои     - мой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Свои    - свой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Герои   - герой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Сараи   - сарай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</a:rPr>
              <a:t>Музеи  - музей</a:t>
            </a:r>
          </a:p>
        </p:txBody>
      </p:sp>
    </p:spTree>
    <p:extLst>
      <p:ext uri="{BB962C8B-B14F-4D97-AF65-F5344CB8AC3E}">
        <p14:creationId xmlns:p14="http://schemas.microsoft.com/office/powerpoint/2010/main" val="380197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Разделите пары слов на слоги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err="1" smtClean="0"/>
              <a:t>Бо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    -  бой</a:t>
            </a:r>
          </a:p>
          <a:p>
            <a:pPr marL="0" indent="0">
              <a:buNone/>
            </a:pPr>
            <a:r>
              <a:rPr lang="ru-RU" sz="4400" b="1" dirty="0" smtClean="0"/>
              <a:t>Мо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   -  мой</a:t>
            </a:r>
          </a:p>
          <a:p>
            <a:pPr marL="0" indent="0">
              <a:buNone/>
            </a:pPr>
            <a:r>
              <a:rPr lang="ru-RU" sz="4400" b="1" dirty="0" err="1" smtClean="0"/>
              <a:t>Сво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  -  свой</a:t>
            </a:r>
            <a:endParaRPr lang="en-US" sz="4400" b="1" dirty="0" smtClean="0"/>
          </a:p>
          <a:p>
            <a:pPr marL="0" indent="0">
              <a:buNone/>
            </a:pPr>
            <a:r>
              <a:rPr lang="ru-RU" sz="4400" b="1" dirty="0" err="1" smtClean="0"/>
              <a:t>Ге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err="1" smtClean="0"/>
              <a:t>ро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 -  </a:t>
            </a:r>
            <a:r>
              <a:rPr lang="ru-RU" sz="4400" b="1" dirty="0" err="1" smtClean="0"/>
              <a:t>ге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рой</a:t>
            </a:r>
          </a:p>
          <a:p>
            <a:pPr marL="0" indent="0">
              <a:buNone/>
            </a:pPr>
            <a:r>
              <a:rPr lang="ru-RU" sz="4400" b="1" dirty="0" err="1" smtClean="0"/>
              <a:t>Са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err="1" smtClean="0"/>
              <a:t>ра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 -  </a:t>
            </a:r>
            <a:r>
              <a:rPr lang="ru-RU" sz="4400" b="1" dirty="0" err="1" smtClean="0"/>
              <a:t>са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рай</a:t>
            </a:r>
          </a:p>
          <a:p>
            <a:pPr marL="0" indent="0">
              <a:buNone/>
            </a:pPr>
            <a:r>
              <a:rPr lang="ru-RU" sz="4400" b="1" dirty="0" err="1" smtClean="0"/>
              <a:t>Му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err="1" smtClean="0"/>
              <a:t>зе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smtClean="0"/>
              <a:t>и  -  </a:t>
            </a:r>
            <a:r>
              <a:rPr lang="ru-RU" sz="4400" b="1" dirty="0" err="1" smtClean="0"/>
              <a:t>му</a:t>
            </a:r>
            <a:r>
              <a:rPr lang="en-US" sz="4400" b="1" dirty="0" smtClean="0">
                <a:solidFill>
                  <a:srgbClr val="FF0000"/>
                </a:solidFill>
              </a:rPr>
              <a:t>|</a:t>
            </a:r>
            <a:r>
              <a:rPr lang="ru-RU" sz="4400" b="1" dirty="0" err="1" smtClean="0"/>
              <a:t>зей</a:t>
            </a:r>
            <a:endParaRPr lang="ru-RU" sz="44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31576" y="260648"/>
            <a:ext cx="9036496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Разделите пары слов на слоги: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0113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Рассмотрим варианты переноса слов.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400" b="1" cap="all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4400" b="1" cap="all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b="1" cap="all" dirty="0" smtClean="0">
                <a:ea typeface="+mj-ea"/>
                <a:cs typeface="+mj-cs"/>
              </a:rPr>
              <a:t>да</a:t>
            </a:r>
            <a:r>
              <a:rPr lang="ru-RU" sz="48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800" b="1" cap="all" dirty="0" smtClean="0">
                <a:ea typeface="+mj-ea"/>
                <a:cs typeface="+mj-cs"/>
              </a:rPr>
              <a:t>, </a:t>
            </a:r>
            <a:r>
              <a:rPr lang="en-US" sz="4800" b="1" cap="all" dirty="0" smtClean="0">
                <a:ea typeface="+mj-ea"/>
                <a:cs typeface="+mj-cs"/>
              </a:rPr>
              <a:t>  </a:t>
            </a:r>
            <a:r>
              <a:rPr lang="ru-RU" sz="4800" b="1" cap="all" dirty="0" smtClean="0">
                <a:ea typeface="+mj-ea"/>
                <a:cs typeface="+mj-cs"/>
              </a:rPr>
              <a:t>ма</a:t>
            </a:r>
            <a:r>
              <a:rPr lang="ru-RU" sz="48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800" b="1" cap="all" dirty="0" smtClean="0">
                <a:ea typeface="+mj-ea"/>
                <a:cs typeface="+mj-cs"/>
              </a:rPr>
              <a:t>,</a:t>
            </a:r>
            <a:r>
              <a:rPr lang="en-US" sz="4800" b="1" cap="all" dirty="0" smtClean="0">
                <a:ea typeface="+mj-ea"/>
                <a:cs typeface="+mj-cs"/>
              </a:rPr>
              <a:t>   </a:t>
            </a:r>
            <a:r>
              <a:rPr lang="ru-RU" sz="4800" b="1" cap="all" dirty="0" smtClean="0">
                <a:ea typeface="+mj-ea"/>
                <a:cs typeface="+mj-cs"/>
              </a:rPr>
              <a:t> ла</a:t>
            </a:r>
            <a:r>
              <a:rPr lang="ru-RU" sz="48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800" b="1" cap="all" dirty="0" smtClean="0">
                <a:ea typeface="+mj-ea"/>
                <a:cs typeface="+mj-cs"/>
              </a:rPr>
              <a:t>, </a:t>
            </a:r>
            <a:r>
              <a:rPr lang="en-US" sz="4800" b="1" cap="all" dirty="0" smtClean="0">
                <a:ea typeface="+mj-ea"/>
                <a:cs typeface="+mj-cs"/>
              </a:rPr>
              <a:t>   </a:t>
            </a:r>
            <a:r>
              <a:rPr lang="ru-RU" sz="4800" b="1" cap="all" dirty="0" smtClean="0">
                <a:ea typeface="+mj-ea"/>
                <a:cs typeface="+mj-cs"/>
              </a:rPr>
              <a:t>по</a:t>
            </a:r>
            <a:r>
              <a:rPr lang="ru-RU" sz="48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endParaRPr lang="ru-RU" sz="4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1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Рассмотрим варианты переноса слов.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ru-RU" sz="4400" b="1" cap="all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400" b="1" cap="all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400" b="1" cap="all" dirty="0" smtClean="0">
                <a:ea typeface="+mj-ea"/>
                <a:cs typeface="+mj-cs"/>
              </a:rPr>
              <a:t>Ча</a:t>
            </a:r>
            <a:r>
              <a:rPr lang="ru-RU" sz="44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400" b="1" cap="all" dirty="0" smtClean="0">
                <a:ea typeface="+mj-ea"/>
                <a:cs typeface="+mj-cs"/>
              </a:rPr>
              <a:t>ка</a:t>
            </a:r>
            <a:r>
              <a:rPr lang="ru-RU" sz="4400" b="1" cap="all" dirty="0">
                <a:ea typeface="+mj-ea"/>
                <a:cs typeface="+mj-cs"/>
              </a:rPr>
              <a:t>, ма</a:t>
            </a:r>
            <a:r>
              <a:rPr lang="ru-RU" sz="4400" b="1" cap="all" dirty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400" b="1" cap="all" dirty="0">
                <a:ea typeface="+mj-ea"/>
                <a:cs typeface="+mj-cs"/>
              </a:rPr>
              <a:t>ка, </a:t>
            </a:r>
            <a:r>
              <a:rPr lang="ru-RU" sz="4400" b="1" cap="all" dirty="0" smtClean="0">
                <a:ea typeface="+mj-ea"/>
                <a:cs typeface="+mj-cs"/>
              </a:rPr>
              <a:t>ла</a:t>
            </a:r>
            <a:r>
              <a:rPr lang="ru-RU" sz="44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400" b="1" cap="all" dirty="0" smtClean="0">
                <a:ea typeface="+mj-ea"/>
                <a:cs typeface="+mj-cs"/>
              </a:rPr>
              <a:t>ка, стро</a:t>
            </a:r>
            <a:r>
              <a:rPr lang="ru-RU" sz="44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400" b="1" cap="all" dirty="0" smtClean="0">
                <a:ea typeface="+mj-ea"/>
                <a:cs typeface="+mj-cs"/>
              </a:rPr>
              <a:t>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4226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Рассмотрим варианты переноса слов.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ru-RU" sz="4000" b="1" cap="all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Ча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solidFill>
                  <a:srgbClr val="FF0000"/>
                </a:solidFill>
                <a:ea typeface="+mj-ea"/>
                <a:cs typeface="+mj-cs"/>
              </a:rPr>
              <a:t>-</a:t>
            </a:r>
            <a:r>
              <a:rPr lang="ru-RU" sz="4000" b="1" cap="all" dirty="0" smtClean="0">
                <a:ea typeface="+mj-ea"/>
                <a:cs typeface="+mj-cs"/>
              </a:rPr>
              <a:t>ка, ма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solidFill>
                  <a:srgbClr val="FF0000"/>
                </a:solidFill>
                <a:ea typeface="+mj-ea"/>
                <a:cs typeface="+mj-cs"/>
              </a:rPr>
              <a:t>-</a:t>
            </a:r>
            <a:r>
              <a:rPr lang="ru-RU" sz="4000" b="1" cap="all" dirty="0" smtClean="0">
                <a:ea typeface="+mj-ea"/>
                <a:cs typeface="+mj-cs"/>
              </a:rPr>
              <a:t>ка, ла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solidFill>
                  <a:srgbClr val="FF0000"/>
                </a:solidFill>
                <a:ea typeface="+mj-ea"/>
                <a:cs typeface="+mj-cs"/>
              </a:rPr>
              <a:t>-</a:t>
            </a:r>
            <a:r>
              <a:rPr lang="ru-RU" sz="4000" b="1" cap="all" dirty="0" smtClean="0">
                <a:ea typeface="+mj-ea"/>
                <a:cs typeface="+mj-cs"/>
              </a:rPr>
              <a:t>ка, стро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solidFill>
                  <a:srgbClr val="FF0000"/>
                </a:solidFill>
                <a:ea typeface="+mj-ea"/>
                <a:cs typeface="+mj-cs"/>
              </a:rPr>
              <a:t>-</a:t>
            </a:r>
            <a:r>
              <a:rPr lang="ru-RU" sz="4000" b="1" cap="all" dirty="0" smtClean="0">
                <a:ea typeface="+mj-ea"/>
                <a:cs typeface="+mj-cs"/>
              </a:rPr>
              <a:t>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19791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142875"/>
            <a:ext cx="7429500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Book Antiqua" pitchFamily="18" charset="0"/>
              </a:rPr>
              <a:t>Угадай слово: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2489" y="1261173"/>
            <a:ext cx="55721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Что мы ели, угадай?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Кара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Что нам пели, угадай?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 Баю-…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 Что за месяц, угадай?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 Месяц…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 Что в стакане, угадай?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3600" dirty="0" smtClean="0">
                <a:solidFill>
                  <a:prstClr val="black"/>
                </a:solidFill>
              </a:rPr>
              <a:t> Сладкий…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3600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 descr="C:\Documents and Settings\Администратор\Local Settings\Temporary Internet Files\Content.IE5\B1638563\MCj0437763000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143375"/>
            <a:ext cx="1357313" cy="207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Documents and Settings\Администратор\Local Settings\Temporary Internet Files\Content.IE5\GHIJKLMN\MCj0430053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143125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Рисунок 5" descr="C:\Documents and Settings\Администратор\Local Settings\Temporary Internet Files\Content.IE5\KXIB0D67\MPj0437281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57563"/>
            <a:ext cx="12858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Documents and Settings\Администратор\Local Settings\Temporary Internet Files\Content.IE5\TRC688KZ\MCj04323790000[1]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214438"/>
            <a:ext cx="196215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088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Прочитайте поговорки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.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Найдите слова с буквой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Й    и разделите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их для переноса.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 smtClean="0">
                <a:ea typeface="Calibri"/>
                <a:cs typeface="Times New Roman"/>
              </a:rPr>
              <a:t>Не </a:t>
            </a:r>
            <a:r>
              <a:rPr lang="ru-RU" sz="3600" dirty="0">
                <a:ea typeface="Calibri"/>
                <a:cs typeface="Times New Roman"/>
              </a:rPr>
              <a:t>желай другому того, чего себе не желаешь.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Глупый осудит, а умный рассудит.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Делай добро и никого не бойся.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 err="1">
                <a:ea typeface="Calibri"/>
                <a:cs typeface="Times New Roman"/>
              </a:rPr>
              <a:t>Знайка</a:t>
            </a:r>
            <a:r>
              <a:rPr lang="ru-RU" sz="3600" dirty="0">
                <a:ea typeface="Calibri"/>
                <a:cs typeface="Times New Roman"/>
              </a:rPr>
              <a:t> по дороге бежит, а незнайка на печи лежит.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600" dirty="0">
                <a:ea typeface="Calibri"/>
                <a:cs typeface="Times New Roman"/>
              </a:rPr>
              <a:t>Не плюй в колодец, пригодится водицы напиться.</a:t>
            </a:r>
            <a:endParaRPr lang="ru-RU" sz="28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791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282154"/>
          </a:xfr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Прочитайте поговорки. Найдите слова с буквой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И-краткой и разделите их для переноса.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Же – ла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</a:p>
          <a:p>
            <a:pPr marL="0" indent="0" algn="ctr">
              <a:buNone/>
            </a:pPr>
            <a:r>
              <a:rPr lang="ru-RU" sz="4000" b="1" cap="all" dirty="0" err="1" smtClean="0">
                <a:ea typeface="+mj-ea"/>
                <a:cs typeface="+mj-cs"/>
              </a:rPr>
              <a:t>Глу</a:t>
            </a:r>
            <a:r>
              <a:rPr lang="ru-RU" sz="4000" b="1" cap="all" dirty="0" smtClean="0">
                <a:ea typeface="+mj-ea"/>
                <a:cs typeface="+mj-cs"/>
              </a:rPr>
              <a:t> – </a:t>
            </a:r>
            <a:r>
              <a:rPr lang="ru-RU" sz="4000" b="1" cap="all" dirty="0" err="1" smtClean="0">
                <a:ea typeface="+mj-ea"/>
                <a:cs typeface="+mj-cs"/>
              </a:rPr>
              <a:t>пы</a:t>
            </a:r>
            <a:r>
              <a:rPr lang="ru-RU" sz="4000" b="1" cap="all" dirty="0" err="1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endParaRPr lang="ru-RU" sz="4000" b="1" cap="all" dirty="0" smtClean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Ум – </a:t>
            </a:r>
            <a:r>
              <a:rPr lang="ru-RU" sz="4000" b="1" cap="all" dirty="0" err="1" smtClean="0">
                <a:ea typeface="+mj-ea"/>
                <a:cs typeface="+mj-cs"/>
              </a:rPr>
              <a:t>ны</a:t>
            </a:r>
            <a:r>
              <a:rPr lang="ru-RU" sz="4000" b="1" cap="all" dirty="0" err="1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endParaRPr lang="ru-RU" sz="4000" b="1" cap="all" dirty="0" smtClean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Бо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ea typeface="+mj-ea"/>
                <a:cs typeface="+mj-cs"/>
              </a:rPr>
              <a:t> – </a:t>
            </a:r>
            <a:r>
              <a:rPr lang="ru-RU" sz="4000" b="1" cap="all" dirty="0" err="1" smtClean="0">
                <a:ea typeface="+mj-ea"/>
                <a:cs typeface="+mj-cs"/>
              </a:rPr>
              <a:t>ся</a:t>
            </a:r>
            <a:endParaRPr lang="ru-RU" sz="4000" b="1" cap="all" dirty="0" smtClean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Зна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ea typeface="+mj-ea"/>
                <a:cs typeface="+mj-cs"/>
              </a:rPr>
              <a:t> – ка</a:t>
            </a: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Не - зна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  <a:r>
              <a:rPr lang="ru-RU" sz="4000" b="1" cap="all" dirty="0" smtClean="0">
                <a:ea typeface="+mj-ea"/>
                <a:cs typeface="+mj-cs"/>
              </a:rPr>
              <a:t> – ка</a:t>
            </a:r>
          </a:p>
          <a:p>
            <a:pPr marL="0" indent="0" algn="ctr">
              <a:buNone/>
            </a:pPr>
            <a:r>
              <a:rPr lang="ru-RU" sz="4000" b="1" cap="all" dirty="0" smtClean="0">
                <a:ea typeface="+mj-ea"/>
                <a:cs typeface="+mj-cs"/>
              </a:rPr>
              <a:t>плю</a:t>
            </a:r>
            <a:r>
              <a:rPr lang="ru-RU" sz="4000" b="1" cap="all" dirty="0" smtClean="0">
                <a:solidFill>
                  <a:srgbClr val="006600"/>
                </a:solidFill>
                <a:ea typeface="+mj-ea"/>
                <a:cs typeface="+mj-cs"/>
              </a:rPr>
              <a:t>й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15597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www.tochkagif.ruphoto…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2352675" cy="3333750"/>
          </a:xfrm>
          <a:prstGeom prst="rect">
            <a:avLst/>
          </a:prstGeom>
        </p:spPr>
      </p:pic>
      <p:pic>
        <p:nvPicPr>
          <p:cNvPr id="4" name="Рисунок 3" descr="httpwww.tochkagif.ruphoto…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2352675" cy="3333750"/>
          </a:xfrm>
          <a:prstGeom prst="rect">
            <a:avLst/>
          </a:prstGeom>
        </p:spPr>
      </p:pic>
      <p:pic>
        <p:nvPicPr>
          <p:cNvPr id="5" name="Рисунок 4" descr="httpwww.tochkagif.ruphoto…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068960"/>
            <a:ext cx="235267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2953955" y="1901121"/>
            <a:ext cx="5963957" cy="4714846"/>
            <a:chOff x="571472" y="4071942"/>
            <a:chExt cx="2865257" cy="2719167"/>
          </a:xfrm>
        </p:grpSpPr>
        <p:grpSp>
          <p:nvGrpSpPr>
            <p:cNvPr id="3" name="Группа 55"/>
            <p:cNvGrpSpPr>
              <a:grpSpLocks/>
            </p:cNvGrpSpPr>
            <p:nvPr/>
          </p:nvGrpSpPr>
          <p:grpSpPr bwMode="auto">
            <a:xfrm>
              <a:off x="571472" y="4071942"/>
              <a:ext cx="2865257" cy="2554080"/>
              <a:chOff x="428596" y="4071942"/>
              <a:chExt cx="2865257" cy="2554080"/>
            </a:xfrm>
          </p:grpSpPr>
          <p:sp>
            <p:nvSpPr>
              <p:cNvPr id="7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7290" y="5072074"/>
                <a:ext cx="576427" cy="10014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6000" i="1" kern="10" dirty="0" err="1"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й</a:t>
                </a:r>
                <a:endParaRPr lang="ru-RU" sz="6000" i="1" kern="10" dirty="0"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857194" y="4071942"/>
                <a:ext cx="1642959" cy="1285770"/>
              </a:xfrm>
              <a:custGeom>
                <a:avLst/>
                <a:gdLst>
                  <a:gd name="connsiteX0" fmla="*/ 1290145 w 1810408"/>
                  <a:gd name="connsiteY0" fmla="*/ 331076 h 1366345"/>
                  <a:gd name="connsiteX1" fmla="*/ 1211317 w 1810408"/>
                  <a:gd name="connsiteY1" fmla="*/ 126124 h 1366345"/>
                  <a:gd name="connsiteX2" fmla="*/ 1100959 w 1810408"/>
                  <a:gd name="connsiteY2" fmla="*/ 31531 h 1366345"/>
                  <a:gd name="connsiteX3" fmla="*/ 896007 w 1810408"/>
                  <a:gd name="connsiteY3" fmla="*/ 0 h 1366345"/>
                  <a:gd name="connsiteX4" fmla="*/ 738352 w 1810408"/>
                  <a:gd name="connsiteY4" fmla="*/ 31531 h 1366345"/>
                  <a:gd name="connsiteX5" fmla="*/ 612228 w 1810408"/>
                  <a:gd name="connsiteY5" fmla="*/ 126124 h 1366345"/>
                  <a:gd name="connsiteX6" fmla="*/ 517635 w 1810408"/>
                  <a:gd name="connsiteY6" fmla="*/ 331076 h 1366345"/>
                  <a:gd name="connsiteX7" fmla="*/ 454573 w 1810408"/>
                  <a:gd name="connsiteY7" fmla="*/ 583324 h 1366345"/>
                  <a:gd name="connsiteX8" fmla="*/ 296917 w 1810408"/>
                  <a:gd name="connsiteY8" fmla="*/ 819807 h 1366345"/>
                  <a:gd name="connsiteX9" fmla="*/ 44669 w 1810408"/>
                  <a:gd name="connsiteY9" fmla="*/ 1056290 h 1366345"/>
                  <a:gd name="connsiteX10" fmla="*/ 28904 w 1810408"/>
                  <a:gd name="connsiteY10" fmla="*/ 1166648 h 1366345"/>
                  <a:gd name="connsiteX11" fmla="*/ 155028 w 1810408"/>
                  <a:gd name="connsiteY11" fmla="*/ 1355835 h 1366345"/>
                  <a:gd name="connsiteX12" fmla="*/ 312683 w 1810408"/>
                  <a:gd name="connsiteY12" fmla="*/ 1103586 h 1366345"/>
                  <a:gd name="connsiteX13" fmla="*/ 596462 w 1810408"/>
                  <a:gd name="connsiteY13" fmla="*/ 945931 h 1366345"/>
                  <a:gd name="connsiteX14" fmla="*/ 959069 w 1810408"/>
                  <a:gd name="connsiteY14" fmla="*/ 914400 h 1366345"/>
                  <a:gd name="connsiteX15" fmla="*/ 1132490 w 1810408"/>
                  <a:gd name="connsiteY15" fmla="*/ 914400 h 1366345"/>
                  <a:gd name="connsiteX16" fmla="*/ 1368973 w 1810408"/>
                  <a:gd name="connsiteY16" fmla="*/ 1024759 h 1366345"/>
                  <a:gd name="connsiteX17" fmla="*/ 1573924 w 1810408"/>
                  <a:gd name="connsiteY17" fmla="*/ 1229711 h 1366345"/>
                  <a:gd name="connsiteX18" fmla="*/ 1668517 w 1810408"/>
                  <a:gd name="connsiteY18" fmla="*/ 1324304 h 1366345"/>
                  <a:gd name="connsiteX19" fmla="*/ 1778876 w 1810408"/>
                  <a:gd name="connsiteY19" fmla="*/ 1229711 h 1366345"/>
                  <a:gd name="connsiteX20" fmla="*/ 1763111 w 1810408"/>
                  <a:gd name="connsiteY20" fmla="*/ 1119352 h 1366345"/>
                  <a:gd name="connsiteX21" fmla="*/ 1495097 w 1810408"/>
                  <a:gd name="connsiteY21" fmla="*/ 788276 h 1366345"/>
                  <a:gd name="connsiteX22" fmla="*/ 1384738 w 1810408"/>
                  <a:gd name="connsiteY22" fmla="*/ 567559 h 1366345"/>
                  <a:gd name="connsiteX23" fmla="*/ 1290145 w 1810408"/>
                  <a:gd name="connsiteY23" fmla="*/ 331076 h 136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0408" h="1366345">
                    <a:moveTo>
                      <a:pt x="1290145" y="331076"/>
                    </a:moveTo>
                    <a:cubicBezTo>
                      <a:pt x="1261242" y="257504"/>
                      <a:pt x="1242848" y="176048"/>
                      <a:pt x="1211317" y="126124"/>
                    </a:cubicBezTo>
                    <a:cubicBezTo>
                      <a:pt x="1179786" y="76200"/>
                      <a:pt x="1153511" y="52552"/>
                      <a:pt x="1100959" y="31531"/>
                    </a:cubicBezTo>
                    <a:cubicBezTo>
                      <a:pt x="1048407" y="10510"/>
                      <a:pt x="956441" y="0"/>
                      <a:pt x="896007" y="0"/>
                    </a:cubicBezTo>
                    <a:cubicBezTo>
                      <a:pt x="835573" y="0"/>
                      <a:pt x="785648" y="10510"/>
                      <a:pt x="738352" y="31531"/>
                    </a:cubicBezTo>
                    <a:cubicBezTo>
                      <a:pt x="691056" y="52552"/>
                      <a:pt x="649014" y="76200"/>
                      <a:pt x="612228" y="126124"/>
                    </a:cubicBezTo>
                    <a:cubicBezTo>
                      <a:pt x="575442" y="176048"/>
                      <a:pt x="543911" y="254876"/>
                      <a:pt x="517635" y="331076"/>
                    </a:cubicBezTo>
                    <a:cubicBezTo>
                      <a:pt x="491359" y="407276"/>
                      <a:pt x="491359" y="501869"/>
                      <a:pt x="454573" y="583324"/>
                    </a:cubicBezTo>
                    <a:cubicBezTo>
                      <a:pt x="417787" y="664779"/>
                      <a:pt x="365234" y="740979"/>
                      <a:pt x="296917" y="819807"/>
                    </a:cubicBezTo>
                    <a:cubicBezTo>
                      <a:pt x="228600" y="898635"/>
                      <a:pt x="89338" y="998483"/>
                      <a:pt x="44669" y="1056290"/>
                    </a:cubicBezTo>
                    <a:cubicBezTo>
                      <a:pt x="0" y="1114097"/>
                      <a:pt x="10511" y="1116724"/>
                      <a:pt x="28904" y="1166648"/>
                    </a:cubicBezTo>
                    <a:cubicBezTo>
                      <a:pt x="47297" y="1216572"/>
                      <a:pt x="107732" y="1366345"/>
                      <a:pt x="155028" y="1355835"/>
                    </a:cubicBezTo>
                    <a:cubicBezTo>
                      <a:pt x="202324" y="1345325"/>
                      <a:pt x="239111" y="1171903"/>
                      <a:pt x="312683" y="1103586"/>
                    </a:cubicBezTo>
                    <a:cubicBezTo>
                      <a:pt x="386255" y="1035269"/>
                      <a:pt x="488731" y="977462"/>
                      <a:pt x="596462" y="945931"/>
                    </a:cubicBezTo>
                    <a:cubicBezTo>
                      <a:pt x="704193" y="914400"/>
                      <a:pt x="869731" y="919655"/>
                      <a:pt x="959069" y="914400"/>
                    </a:cubicBezTo>
                    <a:cubicBezTo>
                      <a:pt x="1048407" y="909145"/>
                      <a:pt x="1064173" y="896007"/>
                      <a:pt x="1132490" y="914400"/>
                    </a:cubicBezTo>
                    <a:cubicBezTo>
                      <a:pt x="1200807" y="932793"/>
                      <a:pt x="1295401" y="972207"/>
                      <a:pt x="1368973" y="1024759"/>
                    </a:cubicBezTo>
                    <a:cubicBezTo>
                      <a:pt x="1442545" y="1077311"/>
                      <a:pt x="1573924" y="1229711"/>
                      <a:pt x="1573924" y="1229711"/>
                    </a:cubicBezTo>
                    <a:cubicBezTo>
                      <a:pt x="1623848" y="1279635"/>
                      <a:pt x="1634358" y="1324304"/>
                      <a:pt x="1668517" y="1324304"/>
                    </a:cubicBezTo>
                    <a:cubicBezTo>
                      <a:pt x="1702676" y="1324304"/>
                      <a:pt x="1763110" y="1263870"/>
                      <a:pt x="1778876" y="1229711"/>
                    </a:cubicBezTo>
                    <a:cubicBezTo>
                      <a:pt x="1794642" y="1195552"/>
                      <a:pt x="1810408" y="1192925"/>
                      <a:pt x="1763111" y="1119352"/>
                    </a:cubicBezTo>
                    <a:cubicBezTo>
                      <a:pt x="1715814" y="1045779"/>
                      <a:pt x="1558159" y="880241"/>
                      <a:pt x="1495097" y="788276"/>
                    </a:cubicBezTo>
                    <a:cubicBezTo>
                      <a:pt x="1432035" y="696311"/>
                      <a:pt x="1418897" y="646386"/>
                      <a:pt x="1384738" y="567559"/>
                    </a:cubicBezTo>
                    <a:cubicBezTo>
                      <a:pt x="1350579" y="488732"/>
                      <a:pt x="1319048" y="404648"/>
                      <a:pt x="1290145" y="331076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Блок-схема: узел 8"/>
              <p:cNvSpPr/>
              <p:nvPr/>
            </p:nvSpPr>
            <p:spPr>
              <a:xfrm>
                <a:off x="928627" y="4929122"/>
                <a:ext cx="1449295" cy="1314343"/>
              </a:xfrm>
              <a:prstGeom prst="flowChartConnector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57150">
                    <a:solidFill>
                      <a:schemeClr val="bg1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2389035" y="4816419"/>
                <a:ext cx="788937" cy="803210"/>
              </a:xfrm>
              <a:custGeom>
                <a:avLst/>
                <a:gdLst>
                  <a:gd name="connsiteX0" fmla="*/ 0 w 788276"/>
                  <a:gd name="connsiteY0" fmla="*/ 804042 h 804042"/>
                  <a:gd name="connsiteX1" fmla="*/ 409904 w 788276"/>
                  <a:gd name="connsiteY1" fmla="*/ 599090 h 804042"/>
                  <a:gd name="connsiteX2" fmla="*/ 788276 w 788276"/>
                  <a:gd name="connsiteY2" fmla="*/ 0 h 804042"/>
                  <a:gd name="connsiteX3" fmla="*/ 788276 w 788276"/>
                  <a:gd name="connsiteY3" fmla="*/ 0 h 80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76" h="804042">
                    <a:moveTo>
                      <a:pt x="0" y="804042"/>
                    </a:moveTo>
                    <a:cubicBezTo>
                      <a:pt x="139262" y="768569"/>
                      <a:pt x="278525" y="733097"/>
                      <a:pt x="409904" y="599090"/>
                    </a:cubicBezTo>
                    <a:cubicBezTo>
                      <a:pt x="541283" y="465083"/>
                      <a:pt x="788276" y="0"/>
                      <a:pt x="788276" y="0"/>
                    </a:cubicBezTo>
                    <a:lnTo>
                      <a:pt x="788276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71462" y="5643439"/>
                <a:ext cx="361927" cy="709555"/>
              </a:xfrm>
              <a:custGeom>
                <a:avLst/>
                <a:gdLst>
                  <a:gd name="connsiteX0" fmla="*/ 362607 w 362607"/>
                  <a:gd name="connsiteY0" fmla="*/ 0 h 709448"/>
                  <a:gd name="connsiteX1" fmla="*/ 141890 w 362607"/>
                  <a:gd name="connsiteY1" fmla="*/ 236482 h 709448"/>
                  <a:gd name="connsiteX2" fmla="*/ 0 w 362607"/>
                  <a:gd name="connsiteY2" fmla="*/ 709448 h 7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607" h="709448">
                    <a:moveTo>
                      <a:pt x="362607" y="0"/>
                    </a:moveTo>
                    <a:cubicBezTo>
                      <a:pt x="282466" y="59120"/>
                      <a:pt x="202325" y="118241"/>
                      <a:pt x="141890" y="236482"/>
                    </a:cubicBezTo>
                    <a:cubicBezTo>
                      <a:pt x="81456" y="354723"/>
                      <a:pt x="40728" y="532085"/>
                      <a:pt x="0" y="709448"/>
                    </a:cubicBez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071617" y="4643395"/>
                <a:ext cx="222236" cy="236519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28596" y="6286520"/>
                <a:ext cx="222051" cy="236329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  <a:scene3d>
                <a:camera prst="orthographicFront">
                  <a:rot lat="0" lon="0" rev="113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1061969" y="6218067"/>
                <a:ext cx="342878" cy="407955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785918" y="6215082"/>
                <a:ext cx="341587" cy="407276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" name="Хорда 45"/>
            <p:cNvSpPr>
              <a:spLocks noChangeArrowheads="1"/>
            </p:cNvSpPr>
            <p:nvPr/>
          </p:nvSpPr>
          <p:spPr bwMode="auto">
            <a:xfrm rot="6614313">
              <a:off x="1097698" y="6260128"/>
              <a:ext cx="377794" cy="623849"/>
            </a:xfrm>
            <a:custGeom>
              <a:avLst/>
              <a:gdLst>
                <a:gd name="T0" fmla="*/ 350475 w 377794"/>
                <a:gd name="T1" fmla="*/ 473503 h 623849"/>
                <a:gd name="T2" fmla="*/ 188897 w 377794"/>
                <a:gd name="T3" fmla="*/ 0 h 623849"/>
                <a:gd name="T4" fmla="*/ 269686 w 377794"/>
                <a:gd name="T5" fmla="*/ 236751 h 623849"/>
                <a:gd name="T6" fmla="*/ 5898240 60000 65536"/>
                <a:gd name="T7" fmla="*/ 17694720 60000 65536"/>
                <a:gd name="T8" fmla="*/ 0 60000 65536"/>
                <a:gd name="T9" fmla="*/ 55327 w 377794"/>
                <a:gd name="T10" fmla="*/ 91361 h 623849"/>
                <a:gd name="T11" fmla="*/ 322467 w 377794"/>
                <a:gd name="T12" fmla="*/ 532488 h 6238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794" h="623849">
                  <a:moveTo>
                    <a:pt x="350475" y="473503"/>
                  </a:moveTo>
                  <a:lnTo>
                    <a:pt x="350475" y="473503"/>
                  </a:lnTo>
                  <a:cubicBezTo>
                    <a:pt x="316247" y="566835"/>
                    <a:pt x="254973" y="623849"/>
                    <a:pt x="188897" y="623850"/>
                  </a:cubicBezTo>
                  <a:cubicBezTo>
                    <a:pt x="84572" y="623850"/>
                    <a:pt x="0" y="484196"/>
                    <a:pt x="0" y="311925"/>
                  </a:cubicBezTo>
                  <a:cubicBezTo>
                    <a:pt x="-1" y="139653"/>
                    <a:pt x="84572" y="0"/>
                    <a:pt x="188896" y="0"/>
                  </a:cubicBezTo>
                  <a:close/>
                </a:path>
              </a:pathLst>
            </a:custGeom>
            <a:solidFill>
              <a:srgbClr val="00B050"/>
            </a:solidFill>
            <a:ln w="25400" algn="ctr">
              <a:solidFill>
                <a:srgbClr val="6F95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6" name="Хорда 47"/>
            <p:cNvSpPr>
              <a:spLocks noChangeArrowheads="1"/>
            </p:cNvSpPr>
            <p:nvPr/>
          </p:nvSpPr>
          <p:spPr bwMode="auto">
            <a:xfrm rot="4561332" flipV="1">
              <a:off x="1989024" y="6273621"/>
              <a:ext cx="428590" cy="606387"/>
            </a:xfrm>
            <a:custGeom>
              <a:avLst/>
              <a:gdLst>
                <a:gd name="T0" fmla="*/ 341450 w 428590"/>
                <a:gd name="T1" fmla="*/ 547245 h 606387"/>
                <a:gd name="T2" fmla="*/ 214295 w 428590"/>
                <a:gd name="T3" fmla="*/ 0 h 606387"/>
                <a:gd name="T4" fmla="*/ 277872 w 428590"/>
                <a:gd name="T5" fmla="*/ 273622 h 606387"/>
                <a:gd name="T6" fmla="*/ 5898240 60000 65536"/>
                <a:gd name="T7" fmla="*/ 17694720 60000 65536"/>
                <a:gd name="T8" fmla="*/ 0 60000 65536"/>
                <a:gd name="T9" fmla="*/ 62766 w 428590"/>
                <a:gd name="T10" fmla="*/ 88803 h 606387"/>
                <a:gd name="T11" fmla="*/ 365824 w 428590"/>
                <a:gd name="T12" fmla="*/ 517584 h 606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590" h="606387">
                  <a:moveTo>
                    <a:pt x="341450" y="547245"/>
                  </a:moveTo>
                  <a:lnTo>
                    <a:pt x="341450" y="547245"/>
                  </a:lnTo>
                  <a:cubicBezTo>
                    <a:pt x="304615" y="585662"/>
                    <a:pt x="260056" y="606387"/>
                    <a:pt x="214295" y="606388"/>
                  </a:cubicBezTo>
                  <a:cubicBezTo>
                    <a:pt x="95943" y="606388"/>
                    <a:pt x="0" y="470643"/>
                    <a:pt x="0" y="303194"/>
                  </a:cubicBezTo>
                  <a:cubicBezTo>
                    <a:pt x="0" y="135744"/>
                    <a:pt x="95943" y="0"/>
                    <a:pt x="214295" y="0"/>
                  </a:cubicBezTo>
                  <a:cubicBezTo>
                    <a:pt x="214295" y="-1"/>
                    <a:pt x="214295" y="0"/>
                    <a:pt x="214295" y="0"/>
                  </a:cubicBezTo>
                  <a:close/>
                </a:path>
              </a:pathLst>
            </a:custGeom>
            <a:solidFill>
              <a:srgbClr val="00B050"/>
            </a:solidFill>
            <a:ln w="25400" algn="ctr">
              <a:solidFill>
                <a:srgbClr val="6F95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23528" y="692696"/>
            <a:ext cx="4392488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Поиграем в прятки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За какими буквами скрывается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              звук[Й</a:t>
            </a:r>
            <a:r>
              <a:rPr lang="ru-RU" sz="4000" b="1" dirty="0" smtClean="0">
                <a:solidFill>
                  <a:srgbClr val="00B050"/>
                </a:solidFill>
                <a:latin typeface="Franklin Gothic Book"/>
              </a:rPr>
              <a:t>'</a:t>
            </a:r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] ?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</a:rPr>
              <a:t>ягода</a:t>
            </a:r>
            <a:r>
              <a:rPr lang="ru-RU" sz="40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 пьют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       синие           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ветер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ёрш    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BA06BE"/>
                </a:solidFill>
              </a:rPr>
              <a:t>няня</a:t>
            </a:r>
          </a:p>
          <a:p>
            <a:endParaRPr lang="ru-RU" sz="4000" b="1" dirty="0" smtClean="0">
              <a:solidFill>
                <a:srgbClr val="BA06BE"/>
              </a:solidFill>
            </a:endParaRPr>
          </a:p>
          <a:p>
            <a:endParaRPr lang="ru-RU" sz="4000" b="1" dirty="0" smtClean="0">
              <a:solidFill>
                <a:srgbClr val="BA06BE"/>
              </a:solidFill>
            </a:endParaRPr>
          </a:p>
          <a:p>
            <a:endParaRPr lang="ru-RU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8352928" cy="1200329"/>
          </a:xfrm>
          <a:prstGeom prst="rect">
            <a:avLst/>
          </a:prstGeom>
          <a:noFill/>
          <a:ln w="57150">
            <a:solidFill>
              <a:srgbClr val="004C22"/>
            </a:solidFill>
          </a:ln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  Я    Е    Ё   Ю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titplantsite.rurisunki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1562331" cy="141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\foneticheskij-razbor-slov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4" r="43496"/>
          <a:stretch/>
        </p:blipFill>
        <p:spPr bwMode="auto">
          <a:xfrm>
            <a:off x="395536" y="620688"/>
            <a:ext cx="845982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84213" y="378530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Собери из слогов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слова со звуком </a:t>
            </a:r>
            <a:r>
              <a:rPr lang="ru-RU" sz="3600" b="1" dirty="0" smtClean="0">
                <a:solidFill>
                  <a:srgbClr val="FF0000"/>
                </a:solidFill>
                <a:latin typeface="Franklin Gothic Book"/>
              </a:rPr>
              <a:t>[</a:t>
            </a:r>
            <a:r>
              <a:rPr lang="ru-RU" sz="3600" b="1" i="1" dirty="0" smtClean="0">
                <a:solidFill>
                  <a:srgbClr val="FF0000"/>
                </a:solidFill>
                <a:latin typeface="Franklin Gothic Book"/>
              </a:rPr>
              <a:t>Й'</a:t>
            </a:r>
            <a:r>
              <a:rPr lang="ru-RU" sz="3600" b="1" dirty="0" smtClean="0">
                <a:solidFill>
                  <a:srgbClr val="FF0000"/>
                </a:solidFill>
                <a:latin typeface="Franklin Gothic Book"/>
              </a:rPr>
              <a:t>]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560" y="2276872"/>
            <a:ext cx="1584176" cy="108012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Ннн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1584176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07904" y="3573016"/>
            <a:ext cx="201622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60232" y="3861048"/>
            <a:ext cx="1872208" cy="108012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87624" y="3717032"/>
            <a:ext cx="1728192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27984" y="2060848"/>
            <a:ext cx="1728192" cy="115212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63888" y="5517232"/>
            <a:ext cx="1872208" cy="108012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16216" y="2348880"/>
            <a:ext cx="1584176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7584" y="5157192"/>
            <a:ext cx="1944216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5517232"/>
            <a:ext cx="1584176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99592" y="227687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263691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ка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21328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BA06BE"/>
                </a:solidFill>
              </a:rPr>
              <a:t>знай</a:t>
            </a:r>
            <a:endParaRPr lang="ru-RU" sz="4800" b="1" dirty="0">
              <a:solidFill>
                <a:srgbClr val="BA06B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3488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му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371703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строй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371703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7030A0"/>
                </a:solidFill>
              </a:rPr>
              <a:t>ра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40050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вей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508518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чай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566124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C3300"/>
                </a:solidFill>
              </a:rPr>
              <a:t>ник</a:t>
            </a:r>
            <a:endParaRPr lang="ru-RU" sz="4800" b="1" dirty="0">
              <a:solidFill>
                <a:srgbClr val="CC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176" y="558924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май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этом уроке мы узнали о том, что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Й</a:t>
            </a:r>
            <a:r>
              <a:rPr lang="en-US" dirty="0" smtClean="0"/>
              <a:t>]</a:t>
            </a:r>
            <a:r>
              <a:rPr lang="ru-RU" dirty="0" smtClean="0"/>
              <a:t> - ………  и   слога …..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 этом вы должны помнить при переносе </a:t>
            </a:r>
          </a:p>
          <a:p>
            <a:pPr marL="0" indent="0">
              <a:buNone/>
            </a:pPr>
            <a:r>
              <a:rPr lang="ru-RU" dirty="0" smtClean="0"/>
              <a:t>слов с буквой 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556792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Урок окончен.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Спасибо!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                          </a:t>
            </a:r>
            <a:r>
              <a:rPr lang="ru-RU" sz="4000" b="1" dirty="0" smtClean="0">
                <a:solidFill>
                  <a:srgbClr val="FFFF00"/>
                </a:solidFill>
              </a:rPr>
              <a:t>Тема урока:</a:t>
            </a:r>
            <a:endParaRPr lang="ru-RU" sz="4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   </a:t>
            </a:r>
            <a:r>
              <a:rPr lang="ru-RU" sz="4400" b="1" dirty="0" smtClean="0">
                <a:solidFill>
                  <a:srgbClr val="FFFF00"/>
                </a:solidFill>
              </a:rPr>
              <a:t> Согласный звук [</a:t>
            </a:r>
            <a:r>
              <a:rPr lang="ru-RU" sz="4400" b="1" dirty="0">
                <a:solidFill>
                  <a:srgbClr val="FFFF00"/>
                </a:solidFill>
              </a:rPr>
              <a:t>Й'] и 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буква Й краткое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24050"/>
            <a:ext cx="8072437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Book Antiqua" pitchFamily="18" charset="0"/>
              </a:rPr>
              <a:t>Минутка чистописания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14375" y="1357313"/>
            <a:ext cx="75009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i="1" dirty="0" smtClean="0">
                <a:solidFill>
                  <a:prstClr val="black"/>
                </a:solidFill>
              </a:rPr>
              <a:t>Й   </a:t>
            </a:r>
            <a:r>
              <a:rPr lang="ru-RU" altLang="ru-RU" sz="5400" i="1" dirty="0" err="1" smtClean="0">
                <a:solidFill>
                  <a:prstClr val="black"/>
                </a:solidFill>
              </a:rPr>
              <a:t>й</a:t>
            </a:r>
            <a:r>
              <a:rPr lang="ru-RU" altLang="ru-RU" sz="5400" i="1" dirty="0" smtClean="0">
                <a:solidFill>
                  <a:prstClr val="black"/>
                </a:solidFill>
              </a:rPr>
              <a:t>   </a:t>
            </a:r>
            <a:r>
              <a:rPr lang="ru-RU" altLang="ru-RU" sz="5400" i="1" dirty="0" err="1" smtClean="0">
                <a:solidFill>
                  <a:prstClr val="black"/>
                </a:solidFill>
              </a:rPr>
              <a:t>Й</a:t>
            </a:r>
            <a:r>
              <a:rPr lang="ru-RU" altLang="ru-RU" sz="5400" i="1" dirty="0" smtClean="0">
                <a:solidFill>
                  <a:prstClr val="black"/>
                </a:solidFill>
              </a:rPr>
              <a:t>   </a:t>
            </a:r>
            <a:r>
              <a:rPr lang="ru-RU" altLang="ru-RU" sz="5400" i="1" dirty="0" err="1" smtClean="0">
                <a:solidFill>
                  <a:prstClr val="black"/>
                </a:solidFill>
              </a:rPr>
              <a:t>й</a:t>
            </a:r>
            <a:endParaRPr lang="ru-RU" altLang="ru-RU" sz="5400" i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400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i="1" dirty="0" smtClean="0">
                <a:solidFill>
                  <a:prstClr val="black"/>
                </a:solidFill>
              </a:rPr>
              <a:t>йод    йог    йогурт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05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словарные  слова:</a:t>
            </a:r>
            <a:endParaRPr lang="ru-RU" dirty="0"/>
          </a:p>
        </p:txBody>
      </p:sp>
      <p:pic>
        <p:nvPicPr>
          <p:cNvPr id="1027" name="Picture 3" descr="C:\Users\1\Desktop\картинки\0006-001-Lingvisticheskaja-zadach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" y="1340768"/>
            <a:ext cx="2523778" cy="23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15083" y="1628800"/>
            <a:ext cx="5772150" cy="25922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8000" dirty="0">
                <a:solidFill>
                  <a:prstClr val="black"/>
                </a:solidFill>
              </a:rPr>
              <a:t>ур</a:t>
            </a:r>
            <a:r>
              <a:rPr lang="ru-RU" sz="8000" u="sng" dirty="0">
                <a:solidFill>
                  <a:srgbClr val="FF0000"/>
                </a:solidFill>
              </a:rPr>
              <a:t>о</a:t>
            </a:r>
            <a:r>
              <a:rPr lang="ru-RU" sz="8000" dirty="0">
                <a:solidFill>
                  <a:prstClr val="black"/>
                </a:solidFill>
              </a:rPr>
              <a:t>жай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516216" y="2348880"/>
            <a:ext cx="216024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51720" y="4581128"/>
            <a:ext cx="6898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ленись, не зевай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Собирай свой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4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141424"/>
            <a:ext cx="6572250" cy="4000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sz="6500" b="1" i="1" dirty="0" smtClean="0">
                <a:solidFill>
                  <a:schemeClr val="tx1"/>
                </a:solidFill>
              </a:rPr>
              <a:t>ур</a:t>
            </a:r>
            <a:r>
              <a:rPr lang="ru-RU" altLang="ru-RU" sz="6500" b="1" i="1" dirty="0" smtClean="0">
                <a:solidFill>
                  <a:srgbClr val="FF0000"/>
                </a:solidFill>
              </a:rPr>
              <a:t>о</a:t>
            </a:r>
            <a:r>
              <a:rPr lang="ru-RU" altLang="ru-RU" sz="6500" b="1" i="1" dirty="0" smtClean="0">
                <a:solidFill>
                  <a:schemeClr val="tx1"/>
                </a:solidFill>
              </a:rPr>
              <a:t>жайность</a:t>
            </a:r>
          </a:p>
          <a:p>
            <a:pPr>
              <a:lnSpc>
                <a:spcPct val="150000"/>
              </a:lnSpc>
            </a:pPr>
            <a:r>
              <a:rPr lang="ru-RU" altLang="ru-RU" sz="6500" b="1" i="1" dirty="0" smtClean="0">
                <a:solidFill>
                  <a:schemeClr val="tx1"/>
                </a:solidFill>
              </a:rPr>
              <a:t>ур</a:t>
            </a:r>
            <a:r>
              <a:rPr lang="ru-RU" altLang="ru-RU" sz="6500" b="1" i="1" dirty="0" smtClean="0">
                <a:solidFill>
                  <a:srgbClr val="FF0000"/>
                </a:solidFill>
              </a:rPr>
              <a:t>о</a:t>
            </a:r>
            <a:r>
              <a:rPr lang="ru-RU" altLang="ru-RU" sz="6500" b="1" i="1" dirty="0" smtClean="0">
                <a:solidFill>
                  <a:schemeClr val="tx1"/>
                </a:solidFill>
              </a:rPr>
              <a:t>жайный</a:t>
            </a:r>
          </a:p>
          <a:p>
            <a:pPr algn="l"/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66106" y="548680"/>
            <a:ext cx="3011787" cy="1437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altLang="ru-RU" sz="65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ур</a:t>
            </a:r>
            <a:r>
              <a:rPr lang="ru-RU" altLang="ru-RU" sz="6500" b="1" i="1" dirty="0" smtClean="0">
                <a:solidFill>
                  <a:srgbClr val="FF0000"/>
                </a:solidFill>
              </a:rPr>
              <a:t>о</a:t>
            </a:r>
            <a:r>
              <a:rPr lang="ru-RU" altLang="ru-RU" sz="6500" b="1" i="1" dirty="0" smtClean="0">
                <a:solidFill>
                  <a:prstClr val="black"/>
                </a:solidFill>
              </a:rPr>
              <a:t>жай</a:t>
            </a:r>
            <a:endParaRPr lang="ru-RU" altLang="ru-RU" sz="6500" b="1" i="1" dirty="0">
              <a:solidFill>
                <a:prstClr val="black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3203848" y="1015502"/>
            <a:ext cx="193794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2234876" y="2492896"/>
            <a:ext cx="204909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2634056" y="4221088"/>
            <a:ext cx="2009951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93" y="2582292"/>
            <a:ext cx="8863392" cy="1362075"/>
          </a:xfrm>
        </p:spPr>
        <p:txBody>
          <a:bodyPr/>
          <a:lstStyle/>
          <a:p>
            <a:pPr algn="ctr"/>
            <a:r>
              <a:rPr lang="ru-RU" dirty="0" smtClean="0"/>
              <a:t>Ча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/>
              <a:t>                                       ма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9144000" cy="150018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     ла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>
                <a:solidFill>
                  <a:schemeClr val="tx1"/>
                </a:solidFill>
              </a:rPr>
              <a:t>                       да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F:\картинки\100614,xcitefun-animals-94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43" y="3318070"/>
            <a:ext cx="3645842" cy="27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\200722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44" y="-110827"/>
            <a:ext cx="2875839" cy="26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артинки\74848022_3387156_1257329401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3"/>
          <a:stretch/>
        </p:blipFill>
        <p:spPr bwMode="auto">
          <a:xfrm>
            <a:off x="1282848" y="3423145"/>
            <a:ext cx="2585839" cy="26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\baac7a99c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9" y="116632"/>
            <a:ext cx="3068948" cy="24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52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05264"/>
            <a:ext cx="903649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  ма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>
                <a:solidFill>
                  <a:prstClr val="black"/>
                </a:solidFill>
              </a:rPr>
              <a:t>ка                     </a:t>
            </a:r>
            <a:r>
              <a:rPr lang="ru-RU" dirty="0">
                <a:solidFill>
                  <a:prstClr val="black"/>
                </a:solidFill>
              </a:rPr>
              <a:t>ла</a:t>
            </a:r>
            <a:r>
              <a:rPr lang="ru-RU" dirty="0">
                <a:solidFill>
                  <a:srgbClr val="00B050"/>
                </a:solidFill>
              </a:rPr>
              <a:t>й</a:t>
            </a:r>
            <a:r>
              <a:rPr lang="ru-RU" dirty="0">
                <a:solidFill>
                  <a:prstClr val="black"/>
                </a:solidFill>
              </a:rPr>
              <a:t>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7772400" cy="1500187"/>
          </a:xfrm>
        </p:spPr>
        <p:txBody>
          <a:bodyPr/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</a:rPr>
              <a:t>                  ча</a:t>
            </a:r>
            <a:r>
              <a:rPr lang="ru-RU" sz="5400" b="1" dirty="0" smtClean="0">
                <a:solidFill>
                  <a:srgbClr val="00B050"/>
                </a:solidFill>
              </a:rPr>
              <a:t>й</a:t>
            </a:r>
            <a:r>
              <a:rPr lang="ru-RU" sz="5400" b="1" dirty="0" smtClean="0">
                <a:solidFill>
                  <a:prstClr val="black"/>
                </a:solidFill>
              </a:rPr>
              <a:t>ка</a:t>
            </a:r>
            <a:endParaRPr lang="ru-RU" sz="5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F:\картинки\slide0006_image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8760" r="9855" b="6088"/>
          <a:stretch/>
        </p:blipFill>
        <p:spPr bwMode="auto">
          <a:xfrm>
            <a:off x="2476149" y="188640"/>
            <a:ext cx="2953804" cy="25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картинки\zapadno-sibirskaja lajka 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36" y="3237965"/>
            <a:ext cx="3280574" cy="24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картинки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r="16235"/>
          <a:stretch/>
        </p:blipFill>
        <p:spPr bwMode="auto">
          <a:xfrm>
            <a:off x="251520" y="2996952"/>
            <a:ext cx="2220685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520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519</Words>
  <Application>Microsoft Office PowerPoint</Application>
  <PresentationFormat>Экран (4:3)</PresentationFormat>
  <Paragraphs>169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Тема Office</vt:lpstr>
      <vt:lpstr>Специальное оформление</vt:lpstr>
      <vt:lpstr>1_Тема Office</vt:lpstr>
      <vt:lpstr>3_Тема Office</vt:lpstr>
      <vt:lpstr>6_Тема Office</vt:lpstr>
      <vt:lpstr>7_Тема Office</vt:lpstr>
      <vt:lpstr>8_Тема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словарные  слова:</vt:lpstr>
      <vt:lpstr>Презентация PowerPoint</vt:lpstr>
      <vt:lpstr>Чай                                       май</vt:lpstr>
      <vt:lpstr>   майка                     лайка</vt:lpstr>
      <vt:lpstr>йогурт</vt:lpstr>
      <vt:lpstr>Презентация PowerPoint</vt:lpstr>
      <vt:lpstr>лейка</vt:lpstr>
      <vt:lpstr>Презентация PowerPoint</vt:lpstr>
      <vt:lpstr> трамвай</vt:lpstr>
      <vt:lpstr>Презентация PowerPoint</vt:lpstr>
      <vt:lpstr>чайка</vt:lpstr>
      <vt:lpstr>Презентация PowerPoint</vt:lpstr>
      <vt:lpstr>йод</vt:lpstr>
      <vt:lpstr>Презентация PowerPoint</vt:lpstr>
      <vt:lpstr>Измените слова так, чтобы в них появился звук [Й].</vt:lpstr>
      <vt:lpstr>Измените слова так, чтобы в них появился звук [Й].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Разделите пары слов на слоги:</vt:lpstr>
      <vt:lpstr>Рассмотрим варианты переноса слов.</vt:lpstr>
      <vt:lpstr>Рассмотрим варианты переноса слов.</vt:lpstr>
      <vt:lpstr>Рассмотрим варианты переноса слов.</vt:lpstr>
      <vt:lpstr>Прочитайте поговорки. Найдите слова с буквой  Й    и разделите их для переноса.</vt:lpstr>
      <vt:lpstr>Прочитайте поговорки. Найдите слова с буквой  И-краткой и разделите их для переноса.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этом уроке мы узнали о том, что</vt:lpstr>
      <vt:lpstr>Презентация PowerPoint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Даша</cp:lastModifiedBy>
  <cp:revision>74</cp:revision>
  <dcterms:created xsi:type="dcterms:W3CDTF">2013-01-02T13:33:59Z</dcterms:created>
  <dcterms:modified xsi:type="dcterms:W3CDTF">2016-11-28T15:39:40Z</dcterms:modified>
</cp:coreProperties>
</file>