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9" r:id="rId4"/>
    <p:sldId id="257" r:id="rId5"/>
    <p:sldId id="262" r:id="rId6"/>
    <p:sldId id="264" r:id="rId7"/>
    <p:sldId id="263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C2E49C"/>
    <a:srgbClr val="FFEAD9"/>
    <a:srgbClr val="FFCA9F"/>
    <a:srgbClr val="FEF4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2CA97-F734-4C25-920A-68AA547B9844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0D6DE-D401-469B-9B3E-A91AB9382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4%D0%B0%D0%B9%D0%BB:Treshchotki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44;&#1083;&#1103;%20&#1055;&#1072;&#1093;&#1080;%20&#1084;&#1091;&#1079;&#1099;&#1082;&#1072;\&#1090;&#1088;&#1077;&#1097;&#1086;&#1090;&#1082;&#1072;%20wav-library_animals_118.mp3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>
              <a:gd name="adj" fmla="val 41472"/>
            </a:avLst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>
              <a:gd name="adj" fmla="val 49761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>
              <a:gd name="adj" fmla="val 5013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>
              <a:gd name="adj" fmla="val 5070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>
              <a:gd name="adj" fmla="val 3957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803750" cy="1352762"/>
          </a:xfrm>
          <a:prstGeom prst="round2SameRect">
            <a:avLst>
              <a:gd name="adj1" fmla="val 16667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Русские народные музыкальные инструменты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Волна 13"/>
          <p:cNvSpPr/>
          <p:nvPr/>
        </p:nvSpPr>
        <p:spPr>
          <a:xfrm>
            <a:off x="0" y="450057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464344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92919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653136"/>
            <a:ext cx="7858180" cy="1296144"/>
          </a:xfrm>
          <a:prstGeom prst="ellipseRibbon2">
            <a:avLst>
              <a:gd name="adj1" fmla="val 25000"/>
              <a:gd name="adj2" fmla="val 100000"/>
              <a:gd name="adj3" fmla="val 99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Comic Sans MS" pitchFamily="66" charset="0"/>
              </a:rPr>
              <a:t>Трещотка</a:t>
            </a:r>
            <a:endParaRPr lang="ru-RU" sz="5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0" y="6215082"/>
            <a:ext cx="1080000" cy="642918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5400000">
            <a:off x="254260" y="-254260"/>
            <a:ext cx="571480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10800000">
            <a:off x="8064000" y="0"/>
            <a:ext cx="1080000" cy="57148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 rot="16200000">
            <a:off x="8282541" y="5996541"/>
            <a:ext cx="642918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146.png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12576" y="0"/>
            <a:ext cx="9756576" cy="68580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729209" y="-729207"/>
            <a:ext cx="6858001" cy="8316413"/>
          </a:xfrm>
          <a:prstGeom prst="teardrop">
            <a:avLst>
              <a:gd name="adj" fmla="val 41472"/>
            </a:avLst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>
              <a:gd name="adj" fmla="val 5070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>
              <a:gd name="adj" fmla="val 3957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0" y="6215082"/>
            <a:ext cx="1080000" cy="642918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5400000">
            <a:off x="254260" y="-254260"/>
            <a:ext cx="571480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10800000">
            <a:off x="8064000" y="0"/>
            <a:ext cx="1080000" cy="57148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 rot="16200000">
            <a:off x="8282541" y="5996541"/>
            <a:ext cx="642918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45024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Трещотки состоят из набора 18 — 20 тонких дощечек (обычно дубовых) длиной 16 — 18 см. Они соединяются между собой плотной верёвкой, продетой в отверстия верхней части дощечек. Для разделения дощечек между ними вверху вставляются небольшие пластинки из дерева шириной приблизительно 2 см.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" name="Рисунок 19" descr="изображение">
            <a:hlinkClick r:id="rId2" tooltip="изображение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221088"/>
            <a:ext cx="5040560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6093296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Трещотка – русский народный музыкальный инструмент, заменяющий хлопки в ладоши.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Владимир Даль в  «Толковом словаре» объясняет слово: «</a:t>
            </a:r>
            <a:r>
              <a:rPr lang="ru-RU" sz="2800" dirty="0" err="1" smtClean="0">
                <a:solidFill>
                  <a:srgbClr val="FF0000"/>
                </a:solidFill>
                <a:latin typeface="Comic Sans MS" pitchFamily="66" charset="0"/>
              </a:rPr>
              <a:t>трещётка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»  - это музыкальный  снаряд, устроенный для того, чтобы трещать, грохотать, шуметь.</a:t>
            </a:r>
            <a:b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100" dirty="0" smtClean="0">
                <a:solidFill>
                  <a:srgbClr val="C00000"/>
                </a:solidFill>
              </a:rPr>
              <a:t>Трещотки использовались в свадебном обряде при исполнении свадебных песен с </a:t>
            </a:r>
            <a:r>
              <a:rPr lang="ru-RU" sz="3100" dirty="0" err="1" smtClean="0">
                <a:solidFill>
                  <a:srgbClr val="C00000"/>
                </a:solidFill>
              </a:rPr>
              <a:t>приплясыванием</a:t>
            </a:r>
            <a:r>
              <a:rPr lang="ru-RU" sz="3100" dirty="0" smtClean="0">
                <a:solidFill>
                  <a:srgbClr val="C00000"/>
                </a:solidFill>
              </a:rPr>
              <a:t>. Хоровое исполнение свадебной песни сопровождалось нередко игрой целого ансамбля </a:t>
            </a:r>
            <a:r>
              <a:rPr lang="ru-RU" sz="3100" dirty="0" err="1" smtClean="0">
                <a:solidFill>
                  <a:srgbClr val="C00000"/>
                </a:solidFill>
              </a:rPr>
              <a:t>трещоточников</a:t>
            </a:r>
            <a:r>
              <a:rPr lang="ru-RU" sz="3100" dirty="0" smtClean="0">
                <a:solidFill>
                  <a:srgbClr val="C00000"/>
                </a:solidFill>
              </a:rPr>
              <a:t>, насчитывающего иногда более 10 человек. Во время свадьбы трещотки украшались лентами, цветами, иногда бубенчиками.</a:t>
            </a:r>
            <a:r>
              <a:rPr lang="ru-RU" sz="3100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3100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ru-RU" sz="31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1143001" y="-1142999"/>
            <a:ext cx="6858001" cy="9143997"/>
          </a:xfrm>
          <a:prstGeom prst="teardrop">
            <a:avLst>
              <a:gd name="adj" fmla="val 41472"/>
            </a:avLst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>
              <a:gd name="adj" fmla="val 49761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>
              <a:gd name="adj" fmla="val 5013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>
              <a:gd name="adj" fmla="val 5070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>
              <a:gd name="adj" fmla="val 3957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0"/>
            <a:ext cx="8892480" cy="1124744"/>
          </a:xfrm>
          <a:prstGeom prst="round2SameRect">
            <a:avLst>
              <a:gd name="adj1" fmla="val 16667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Трещотка - колотушка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Волна 13"/>
          <p:cNvSpPr/>
          <p:nvPr/>
        </p:nvSpPr>
        <p:spPr>
          <a:xfrm>
            <a:off x="0" y="450057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464344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92919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0" y="6215082"/>
            <a:ext cx="1080000" cy="642918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5400000">
            <a:off x="254260" y="-254260"/>
            <a:ext cx="571480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10800000">
            <a:off x="8064000" y="0"/>
            <a:ext cx="1080000" cy="57148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 rot="16200000">
            <a:off x="8282541" y="5996541"/>
            <a:ext cx="642918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E:\Documents and Settings\Администратор\Мои документы\Мои рисунки\i-642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712"/>
            <a:ext cx="9144000" cy="6021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трещотка wav-library_animals_11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86776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34072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vol="100000"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>
              <a:gd name="adj" fmla="val 41472"/>
            </a:avLst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>
              <a:gd name="adj" fmla="val 49761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>
              <a:gd name="adj" fmla="val 5013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>
              <a:gd name="adj" fmla="val 5070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>
              <a:gd name="adj" fmla="val 3957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803750" cy="1352762"/>
          </a:xfrm>
          <a:prstGeom prst="round2SameRect">
            <a:avLst>
              <a:gd name="adj1" fmla="val 16667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Трещотка круговая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Волна 14"/>
          <p:cNvSpPr/>
          <p:nvPr/>
        </p:nvSpPr>
        <p:spPr>
          <a:xfrm flipV="1">
            <a:off x="0" y="464344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92919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0" y="6215082"/>
            <a:ext cx="1080000" cy="642918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5400000">
            <a:off x="254260" y="-254260"/>
            <a:ext cx="571480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10800000">
            <a:off x="8064000" y="0"/>
            <a:ext cx="1080000" cy="57148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 rot="16200000">
            <a:off x="8282541" y="5996541"/>
            <a:ext cx="642918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E:\Documents and Settings\Администратор\Мои документы\Мои рисунки\arm1019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3"/>
            <a:ext cx="9144000" cy="5373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>
              <a:gd name="adj" fmla="val 41472"/>
            </a:avLst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>
              <a:gd name="adj" fmla="val 49761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>
              <a:gd name="adj" fmla="val 5013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>
              <a:gd name="adj" fmla="val 5070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>
              <a:gd name="adj" fmla="val 3957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0"/>
            <a:ext cx="7803750" cy="1352762"/>
          </a:xfrm>
          <a:prstGeom prst="round2SameRect">
            <a:avLst>
              <a:gd name="adj1" fmla="val 16667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Трещотка пластинчатая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Волна 13"/>
          <p:cNvSpPr/>
          <p:nvPr/>
        </p:nvSpPr>
        <p:spPr>
          <a:xfrm>
            <a:off x="0" y="450057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464344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92919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0" y="6215082"/>
            <a:ext cx="1080000" cy="642918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5400000">
            <a:off x="254260" y="-254260"/>
            <a:ext cx="571480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10800000">
            <a:off x="8064000" y="0"/>
            <a:ext cx="1080000" cy="57148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 rot="16200000">
            <a:off x="8282541" y="5996541"/>
            <a:ext cx="642918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E:\Documents and Settings\Администратор\Мои документы\Мои рисунки\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28468"/>
            <a:ext cx="9144000" cy="55295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729209" y="-729207"/>
            <a:ext cx="6858001" cy="8316413"/>
          </a:xfrm>
          <a:prstGeom prst="teardrop">
            <a:avLst>
              <a:gd name="adj" fmla="val 41472"/>
            </a:avLst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>
              <a:gd name="adj" fmla="val 5070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>
              <a:gd name="adj" fmla="val 3957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0" y="6215082"/>
            <a:ext cx="1080000" cy="642918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5400000">
            <a:off x="254260" y="-254260"/>
            <a:ext cx="571480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10800000">
            <a:off x="8064000" y="0"/>
            <a:ext cx="1080000" cy="57148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 rot="16200000">
            <a:off x="8282541" y="5996541"/>
            <a:ext cx="642918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ctrTitle"/>
          </p:nvPr>
        </p:nvSpPr>
        <p:spPr>
          <a:xfrm>
            <a:off x="179512" y="0"/>
            <a:ext cx="8352928" cy="479715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sz="7300" dirty="0" smtClean="0">
                <a:solidFill>
                  <a:srgbClr val="C00000"/>
                </a:solidFill>
                <a:latin typeface="Comic Sans MS" pitchFamily="66" charset="0"/>
              </a:rPr>
              <a:t>Спасибо за внимание!</a:t>
            </a:r>
            <a:br>
              <a:rPr lang="ru-RU" sz="7300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ru-RU" sz="73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TS03000825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FF0000"/>
            </a:gs>
            <a:gs pos="35000">
              <a:schemeClr val="accent6">
                <a:lumMod val="75000"/>
              </a:schemeClr>
            </a:gs>
            <a:gs pos="100000">
              <a:schemeClr val="bg1"/>
            </a:gs>
          </a:gsLst>
          <a:lin ang="81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C58111-B345-4E08-910D-657F67836F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TS030008255</Template>
  <TotalTime>159</TotalTime>
  <Words>24</Words>
  <Application>Microsoft Office PowerPoint</Application>
  <PresentationFormat>Экран (4:3)</PresentationFormat>
  <Paragraphs>8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TS030008255</vt:lpstr>
      <vt:lpstr>Русские народные музыкальные инструменты</vt:lpstr>
      <vt:lpstr>       Трещотки состоят из набора 18 — 20 тонких дощечек (обычно дубовых) длиной 16 — 18 см. Они соединяются между собой плотной верёвкой, продетой в отверстия верхней части дощечек. Для разделения дощечек между ними вверху вставляются небольшие пластинки из дерева шириной приблизительно 2 см.    </vt:lpstr>
      <vt:lpstr>Трещотка – русский народный музыкальный инструмент, заменяющий хлопки в ладоши.  Владимир Даль в  «Толковом словаре» объясняет слово: «трещётка»  - это музыкальный  снаряд, устроенный для того, чтобы трещать, грохотать, шуметь. Трещотки использовались в свадебном обряде при исполнении свадебных песен с приплясыванием. Хоровое исполнение свадебной песни сопровождалось нередко игрой целого ансамбля трещоточников, насчитывающего иногда более 10 человек. Во время свадьбы трещотки украшались лентами, цветами, иногда бубенчиками. </vt:lpstr>
      <vt:lpstr>Трещотка - колотушка</vt:lpstr>
      <vt:lpstr>Трещотка круговая </vt:lpstr>
      <vt:lpstr>Трещотка пластинчатая</vt:lpstr>
      <vt:lpstr>         Спасибо за внимание!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народные музыкальные инструменты</dc:title>
  <dc:subject/>
  <dc:creator>XTreme</dc:creator>
  <cp:keywords/>
  <dc:description/>
  <cp:lastModifiedBy>zdanovas</cp:lastModifiedBy>
  <cp:revision>18</cp:revision>
  <dcterms:created xsi:type="dcterms:W3CDTF">2001-12-31T20:03:16Z</dcterms:created>
  <dcterms:modified xsi:type="dcterms:W3CDTF">2011-01-21T07:37:58Z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TC030008255</vt:lpwstr>
  </property>
</Properties>
</file>