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8" r:id="rId10"/>
    <p:sldId id="266" r:id="rId11"/>
    <p:sldId id="263" r:id="rId12"/>
    <p:sldId id="264" r:id="rId13"/>
    <p:sldId id="265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3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82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49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70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5210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691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26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5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71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070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33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40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9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0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0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7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41BA2-C573-409A-852B-C02A3E4FA2B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2D37EC-BBAF-4CCB-937E-4E2ADDF91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A4805-B650-60C4-1502-3DF5D7CB1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Рынок труда и безработица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A68F62-D1FF-E1D7-DA20-0F43C78980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Обществознание 8 класс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982B89-53F9-0F95-D58C-A4560AB52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65" y="3886464"/>
            <a:ext cx="3954944" cy="277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55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9E2E79-4B4D-B463-4506-CE4D1DA4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Причины безработицы: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89B34CF-11CA-EEAE-B44F-C14640E73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03973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1) внедрение новых технологий, оборудования в экономике приводит к сокращению излишней рабочей силы;</a:t>
            </a:r>
          </a:p>
          <a:p>
            <a:r>
              <a:rPr lang="ru-RU" dirty="0"/>
              <a:t>2) экономический спад или депрессия (застойное состояние экономики), которые вынуждают работодателей снижать потребность во всех ресурсах, в том числе и трудовых;</a:t>
            </a:r>
          </a:p>
          <a:p>
            <a:r>
              <a:rPr lang="ru-RU" dirty="0"/>
              <a:t>3) политика правительства и профсоюзов в области оплаты труда: повышение минимального размера заработной платы увеличивает издержки производства и тем самым снижает спрос на рабочую силу;</a:t>
            </a:r>
          </a:p>
          <a:p>
            <a:r>
              <a:rPr lang="ru-RU" dirty="0"/>
              <a:t>4) сезонные изменения в уровне производства и отдельных отраслях экономики (строительство, сельское хозяйство, туризм и др.);</a:t>
            </a:r>
          </a:p>
          <a:p>
            <a:r>
              <a:rPr lang="ru-RU" dirty="0"/>
              <a:t>5)  рост численности населения в трудоспособном возрасте увеличивает предложение труда, и возрастает вероятность безработицы.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F9264-EE66-13DB-F3D5-C06C4B978EA2}"/>
              </a:ext>
            </a:extLst>
          </p:cNvPr>
          <p:cNvSpPr txBox="1"/>
          <p:nvPr/>
        </p:nvSpPr>
        <p:spPr>
          <a:xfrm>
            <a:off x="595038" y="5585752"/>
            <a:ext cx="719565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Уровень безработицы определяется процентным отношением количества безработных к общей численности экономически активного населения в рассматриваемый период.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10DD7-683E-1A91-4807-14E04BE84E00}"/>
              </a:ext>
            </a:extLst>
          </p:cNvPr>
          <p:cNvSpPr txBox="1"/>
          <p:nvPr/>
        </p:nvSpPr>
        <p:spPr>
          <a:xfrm>
            <a:off x="8993124" y="308726"/>
            <a:ext cx="2958084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в январе 2021 г.</a:t>
            </a:r>
          </a:p>
          <a:p>
            <a:r>
              <a:rPr lang="ru-RU" dirty="0"/>
              <a:t> составил 5, 8%. Уровень занятости населения (отношение численности занятого населения к общей численности населения в возрасте 15 лет и старше) в январе 2021 г. составил 58,5%.</a:t>
            </a:r>
          </a:p>
          <a:p>
            <a:r>
              <a:rPr lang="ru-RU" dirty="0"/>
              <a:t>Численность рабочей силы в возрасте 15 лет и старше в январе 2021 г. составила 75,0 млн человек , из них 70,7 млн человек классифицировались как занятые экономической деятельностью и 4,3 млн человек – как безработные.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F38554-EA8B-C121-E434-51CDE8D49023}"/>
              </a:ext>
            </a:extLst>
          </p:cNvPr>
          <p:cNvSpPr txBox="1"/>
          <p:nvPr/>
        </p:nvSpPr>
        <p:spPr>
          <a:xfrm>
            <a:off x="8092440" y="6047417"/>
            <a:ext cx="4099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146 046 562</a:t>
            </a:r>
          </a:p>
          <a:p>
            <a:pPr algn="ctr"/>
            <a:r>
              <a:rPr lang="ru-RU" b="1" dirty="0"/>
              <a:t>Численность населения в 2022 г.</a:t>
            </a:r>
          </a:p>
        </p:txBody>
      </p:sp>
    </p:spTree>
    <p:extLst>
      <p:ext uri="{BB962C8B-B14F-4D97-AF65-F5344CB8AC3E}">
        <p14:creationId xmlns:p14="http://schemas.microsoft.com/office/powerpoint/2010/main" val="327028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9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29F87-F741-C05C-3956-E732CCA6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4" y="156238"/>
            <a:ext cx="8596668" cy="1320800"/>
          </a:xfrm>
        </p:spPr>
        <p:txBody>
          <a:bodyPr/>
          <a:lstStyle/>
          <a:p>
            <a:pPr algn="ctr"/>
            <a:r>
              <a:rPr lang="ru-RU" dirty="0"/>
              <a:t>Виды, признаки и причины возникновения безработицы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DA802C-38D8-EC59-B5D1-0AEF69990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6" y="1477038"/>
            <a:ext cx="5376969" cy="5380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5C48F2-D69E-E408-E067-9D0E81F8942D}"/>
              </a:ext>
            </a:extLst>
          </p:cNvPr>
          <p:cNvSpPr txBox="1"/>
          <p:nvPr/>
        </p:nvSpPr>
        <p:spPr>
          <a:xfrm>
            <a:off x="5701284" y="2006197"/>
            <a:ext cx="6099048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Открытая</a:t>
            </a:r>
            <a:r>
              <a:rPr lang="ru-RU" dirty="0"/>
              <a:t> — означает увольнение работника, полную потерю работы и доходов. </a:t>
            </a:r>
          </a:p>
          <a:p>
            <a:r>
              <a:rPr lang="ru-RU" dirty="0"/>
              <a:t>Безработица может проявляться в следующих формах: </a:t>
            </a:r>
          </a:p>
          <a:p>
            <a:endParaRPr lang="ru-RU" dirty="0"/>
          </a:p>
          <a:p>
            <a:r>
              <a:rPr lang="ru-RU" b="1" dirty="0">
                <a:solidFill>
                  <a:srgbClr val="FF0000"/>
                </a:solidFill>
              </a:rPr>
              <a:t>Скрытая</a:t>
            </a:r>
            <a:r>
              <a:rPr lang="ru-RU" dirty="0"/>
              <a:t> — означает, что работник даёт согласие на неполный рабочий день или неполную рабочую неделю, т. к. не может найти другую работу с полной занятостью.</a:t>
            </a:r>
          </a:p>
          <a:p>
            <a:endParaRPr lang="ru-RU" dirty="0"/>
          </a:p>
          <a:p>
            <a:r>
              <a:rPr lang="ru-RU" b="1" dirty="0">
                <a:solidFill>
                  <a:srgbClr val="FF0000"/>
                </a:solidFill>
              </a:rPr>
              <a:t>Текучая</a:t>
            </a:r>
            <a:r>
              <a:rPr lang="ru-RU" dirty="0"/>
              <a:t> — связана с периодическим колебанием рабочей силы, имеющейся на рынке труда.</a:t>
            </a:r>
          </a:p>
          <a:p>
            <a:endParaRPr lang="ru-RU" dirty="0"/>
          </a:p>
          <a:p>
            <a:r>
              <a:rPr lang="ru-RU" b="1" dirty="0">
                <a:solidFill>
                  <a:srgbClr val="FF0000"/>
                </a:solidFill>
              </a:rPr>
              <a:t>Застойная</a:t>
            </a:r>
            <a:r>
              <a:rPr lang="ru-RU" dirty="0"/>
              <a:t> — это длительная безработица, которая чередуется с краткими периодами временной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10062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D822C-E113-30CD-7C6B-1166CCD50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414" y="156238"/>
            <a:ext cx="8596668" cy="1320800"/>
          </a:xfrm>
        </p:spPr>
        <p:txBody>
          <a:bodyPr/>
          <a:lstStyle/>
          <a:p>
            <a:r>
              <a:rPr lang="ru-RU" dirty="0"/>
              <a:t>Последствия безработицы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A97E7D-83DC-A2B6-ECA4-DD611F113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4" y="1477038"/>
            <a:ext cx="4185623" cy="576262"/>
          </a:xfrm>
        </p:spPr>
        <p:txBody>
          <a:bodyPr/>
          <a:lstStyle/>
          <a:p>
            <a:r>
              <a:rPr lang="ru-RU" dirty="0"/>
              <a:t>Позитивные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4A01362-A012-DD83-BD5F-ACFAD2900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577" y="2334908"/>
            <a:ext cx="4185623" cy="4267059"/>
          </a:xfrm>
        </p:spPr>
        <p:txBody>
          <a:bodyPr>
            <a:noAutofit/>
          </a:bodyPr>
          <a:lstStyle/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Circe"/>
              </a:rPr>
              <a:t>1) Формируется мобильный «резерв» рабочей силы, который можно задействовать при расширении производства.</a:t>
            </a:r>
          </a:p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Circe"/>
              </a:rPr>
              <a:t>2) Сдерживаются требования профсоюзов в части повышения заработной платы </a:t>
            </a:r>
            <a:r>
              <a:rPr lang="ru-RU" sz="1600" b="0" i="1" dirty="0">
                <a:solidFill>
                  <a:srgbClr val="555555"/>
                </a:solidFill>
                <a:effectLst/>
                <a:latin typeface="Circe"/>
              </a:rPr>
              <a:t>→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Circe"/>
              </a:rPr>
              <a:t> снижение предполагаемого уровня инфляции.</a:t>
            </a:r>
          </a:p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Circe"/>
              </a:rPr>
              <a:t>3) Усиливается трудовая мотивация работающих, так как гарантии занятости и опасение потерять работу начинают выступать в качестве самостоятельного стимула к труду.</a:t>
            </a:r>
          </a:p>
          <a:p>
            <a:endParaRPr lang="ru-RU" sz="16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8C84B73-F8AD-A4B1-2FD4-A13985CF5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80407" y="1338023"/>
            <a:ext cx="4185618" cy="576262"/>
          </a:xfrm>
        </p:spPr>
        <p:txBody>
          <a:bodyPr/>
          <a:lstStyle/>
          <a:p>
            <a:r>
              <a:rPr lang="ru-RU" dirty="0"/>
              <a:t>Негативные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EF1D02C-2429-D0EB-0C21-6005A8C0A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130552"/>
            <a:ext cx="4185617" cy="4471415"/>
          </a:xfrm>
        </p:spPr>
        <p:txBody>
          <a:bodyPr>
            <a:noAutofit/>
          </a:bodyPr>
          <a:lstStyle/>
          <a:p>
            <a:pPr algn="l"/>
            <a:r>
              <a:rPr lang="ru-RU" sz="1400" b="1" i="0" dirty="0">
                <a:solidFill>
                  <a:srgbClr val="333333"/>
                </a:solidFill>
                <a:effectLst/>
                <a:latin typeface="Circe"/>
              </a:rPr>
              <a:t>1) Недоиспользование экономического потенциала общества, когда реальный </a:t>
            </a:r>
            <a:r>
              <a:rPr lang="ru-RU" sz="1400" b="1" i="1" dirty="0">
                <a:solidFill>
                  <a:srgbClr val="333333"/>
                </a:solidFill>
                <a:effectLst/>
                <a:latin typeface="Circe"/>
              </a:rPr>
              <a:t>валовой национальный продукт (ВНП)</a:t>
            </a:r>
            <a:r>
              <a:rPr lang="ru-RU" sz="1400" b="1" i="0" dirty="0">
                <a:solidFill>
                  <a:srgbClr val="333333"/>
                </a:solidFill>
                <a:effectLst/>
                <a:latin typeface="Circe"/>
              </a:rPr>
              <a:t> существенно меньше потенциального.</a:t>
            </a:r>
          </a:p>
          <a:p>
            <a:pPr algn="l"/>
            <a:r>
              <a:rPr lang="ru-RU" sz="1400" b="1" i="0" dirty="0">
                <a:solidFill>
                  <a:srgbClr val="333333"/>
                </a:solidFill>
                <a:effectLst/>
                <a:latin typeface="Circe"/>
              </a:rPr>
              <a:t>2) Снижение уровня жизни населения: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rgbClr val="404040"/>
                </a:solidFill>
                <a:effectLst/>
                <a:latin typeface="Circe"/>
              </a:rPr>
              <a:t>создаются предпосылки для сокращения доходов работающих по найму;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rgbClr val="404040"/>
                </a:solidFill>
                <a:effectLst/>
                <a:latin typeface="Circe"/>
              </a:rPr>
              <a:t>потерявшие работу получают лишь пособия по безработице;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rgbClr val="404040"/>
                </a:solidFill>
                <a:effectLst/>
                <a:latin typeface="Circe"/>
              </a:rPr>
              <a:t>сокращается потребительский спрос, уровень сбережений.</a:t>
            </a:r>
          </a:p>
          <a:p>
            <a:pPr algn="l"/>
            <a:r>
              <a:rPr lang="ru-RU" sz="1400" b="1" i="0" dirty="0">
                <a:solidFill>
                  <a:srgbClr val="333333"/>
                </a:solidFill>
                <a:effectLst/>
                <a:latin typeface="Circe"/>
              </a:rPr>
              <a:t>3) Потеря профессиональных знаний и навыков, сложности трудоустройства.</a:t>
            </a:r>
          </a:p>
          <a:p>
            <a:pPr algn="l"/>
            <a:r>
              <a:rPr lang="ru-RU" sz="1400" b="1" i="0" dirty="0">
                <a:solidFill>
                  <a:srgbClr val="333333"/>
                </a:solidFill>
                <a:effectLst/>
                <a:latin typeface="Circe"/>
              </a:rPr>
              <a:t>4) Моральная травма </a:t>
            </a:r>
            <a:r>
              <a:rPr lang="ru-RU" sz="1400" b="1" i="1" dirty="0">
                <a:solidFill>
                  <a:srgbClr val="555555"/>
                </a:solidFill>
                <a:effectLst/>
                <a:latin typeface="Circe"/>
              </a:rPr>
              <a:t>→ </a:t>
            </a:r>
            <a:r>
              <a:rPr lang="ru-RU" sz="1400" b="1" i="0" dirty="0">
                <a:solidFill>
                  <a:srgbClr val="333333"/>
                </a:solidFill>
                <a:effectLst/>
                <a:latin typeface="Circe"/>
              </a:rPr>
              <a:t>алкоголизм, наркомания, самоубийства, рост преступности.</a:t>
            </a:r>
          </a:p>
          <a:p>
            <a:endParaRPr lang="ru-RU" sz="1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76CEF2-B781-FFA0-B499-DF752A80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141" y="798473"/>
            <a:ext cx="1849884" cy="10790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4A3CD1-65BD-4CCF-6043-2D7EB86B0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071" y="920534"/>
            <a:ext cx="1968036" cy="133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5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8368-3346-887A-9BD1-8D6B037CD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Роль государства в обеспечении занятости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4397F1-935C-F012-4B1F-F6E770047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4829"/>
            <a:ext cx="8596668" cy="3880773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1" i="0" dirty="0">
                <a:solidFill>
                  <a:srgbClr val="333333"/>
                </a:solidFill>
                <a:effectLst/>
                <a:latin typeface="Circe"/>
              </a:rPr>
              <a:t>Государство стремится поддерживать высокий уровень занятости. Для этого используются различные формы регулирования. Важнейшие среди них: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1) проведение структурной перестройки профессий на уровне квалификации и организация государственных учреждений по переподготовке кадров;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2) создание служб занятости;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3) создание дополнительных рабочих мест в государственном секторе;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4) выплата пособий по безработице;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5) установление уровня минимальной заработной платы.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07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C204-2372-701E-0159-6A8C8CFBE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Закрепление изученного материала: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C4F6A5-B33A-8C93-71F2-E1B7DA54C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Верны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ли следующие суждения о безработице?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А. Умеренная безработица является характерной чертой рыночной экономики.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Б. Застойная безработица – это длительная безработица, чередующаяся с краткими периодами временной, случайной работы.</a:t>
            </a:r>
          </a:p>
          <a:p>
            <a:pPr marL="0" indent="0" algn="just">
              <a:buNone/>
            </a:pPr>
            <a:endParaRPr lang="ru-RU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1) верно только А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2) верно только Б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3) верны оба суждения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4) оба суждения неверны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BCDBEE-C22A-E887-1624-95ECE26691AF}"/>
              </a:ext>
            </a:extLst>
          </p:cNvPr>
          <p:cNvSpPr txBox="1"/>
          <p:nvPr/>
        </p:nvSpPr>
        <p:spPr>
          <a:xfrm>
            <a:off x="677334" y="6271551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Ответ: 3.</a:t>
            </a:r>
          </a:p>
        </p:txBody>
      </p:sp>
    </p:spTree>
    <p:extLst>
      <p:ext uri="{BB962C8B-B14F-4D97-AF65-F5344CB8AC3E}">
        <p14:creationId xmlns:p14="http://schemas.microsoft.com/office/powerpoint/2010/main" val="309711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74DD23-3EE7-FCC8-A5C8-ED9A2DD9A4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1208" y="514668"/>
            <a:ext cx="8596313" cy="38814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Верны ли следующие суждения о безработице?</a:t>
            </a:r>
            <a:endParaRPr lang="ru-RU" sz="24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just"/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А. К безработным относятся все люди трудоспособного возраста, не имеющие работы.</a:t>
            </a:r>
          </a:p>
          <a:p>
            <a:pPr algn="just"/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Б. Безработица присуща всем экономическим системам.</a:t>
            </a:r>
          </a:p>
          <a:p>
            <a:pPr marL="0" indent="0" algn="just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1) верно только А</a:t>
            </a:r>
          </a:p>
          <a:p>
            <a:pPr marL="0" indent="0" algn="just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2) верно только Б</a:t>
            </a:r>
          </a:p>
          <a:p>
            <a:pPr marL="0" indent="0" algn="just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3) верны оба суждения</a:t>
            </a:r>
          </a:p>
          <a:p>
            <a:pPr marL="0" indent="0" algn="just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4) оба суждения неверны</a:t>
            </a:r>
          </a:p>
          <a:p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D59BA-2F0F-B7DE-231A-51848FE42883}"/>
              </a:ext>
            </a:extLst>
          </p:cNvPr>
          <p:cNvSpPr txBox="1"/>
          <p:nvPr/>
        </p:nvSpPr>
        <p:spPr>
          <a:xfrm>
            <a:off x="1312164" y="5333738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Правильный ответ указан под номером 4.</a:t>
            </a:r>
          </a:p>
        </p:txBody>
      </p:sp>
    </p:spTree>
    <p:extLst>
      <p:ext uri="{BB962C8B-B14F-4D97-AF65-F5344CB8AC3E}">
        <p14:creationId xmlns:p14="http://schemas.microsoft.com/office/powerpoint/2010/main" val="35607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902D13-F7B0-C8B4-7C25-46E655044005}"/>
              </a:ext>
            </a:extLst>
          </p:cNvPr>
          <p:cNvSpPr txBox="1"/>
          <p:nvPr/>
        </p:nvSpPr>
        <p:spPr>
          <a:xfrm>
            <a:off x="256032" y="201918"/>
            <a:ext cx="88925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Выберите верные суждения о рынке труда и безработице и запишите цифры, под которыми они указаны.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1) Состояние рынка труда, при котором часть активного населения принимает решение прекратить трудовую деятельность и больше не работать, называют циклической безработицей.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2) Возникновение фрикционной безработицы всегда связано с экономическим кризисом и депрессией.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3) В результате высокой безработицы происходит снижение общего уровня жизни населения.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4) Безработицей называют социально-экономическое явление, суть которого заключается в том, что часть экономически активного населения, желающая трудиться, не может найти работу.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5) Спрос на труд на соответствующем рынке имеет производный характер: он зависит от спроса на товар, который производит данный работник.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6B04B-ABAE-F58B-81E6-AA74E049881C}"/>
              </a:ext>
            </a:extLst>
          </p:cNvPr>
          <p:cNvSpPr txBox="1"/>
          <p:nvPr/>
        </p:nvSpPr>
        <p:spPr>
          <a:xfrm>
            <a:off x="434340" y="5352026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Ответ: 345.</a:t>
            </a:r>
          </a:p>
        </p:txBody>
      </p:sp>
    </p:spTree>
    <p:extLst>
      <p:ext uri="{BB962C8B-B14F-4D97-AF65-F5344CB8AC3E}">
        <p14:creationId xmlns:p14="http://schemas.microsoft.com/office/powerpoint/2010/main" val="34606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B9A8E-1540-B1CB-E284-3FA4B959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653275-BB56-2162-57C4-A2E67DAD6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/>
              <a:t>Параграф 27 </a:t>
            </a:r>
            <a:r>
              <a:rPr lang="ru-RU" sz="2400" dirty="0"/>
              <a:t>(запомнить понятия темы)</a:t>
            </a:r>
          </a:p>
          <a:p>
            <a:r>
              <a:rPr lang="ru-RU" sz="2400" dirty="0"/>
              <a:t>Найти информацию и оформить в тетради: </a:t>
            </a:r>
          </a:p>
          <a:p>
            <a:pPr marL="0" indent="0">
              <a:buNone/>
            </a:pPr>
            <a:r>
              <a:rPr lang="ru-RU" sz="2400" dirty="0"/>
              <a:t>«Атлас новых профессий в РФ» и (или) «Атлас исчезающих профессий в РФ»</a:t>
            </a:r>
          </a:p>
        </p:txBody>
      </p:sp>
    </p:spTree>
    <p:extLst>
      <p:ext uri="{BB962C8B-B14F-4D97-AF65-F5344CB8AC3E}">
        <p14:creationId xmlns:p14="http://schemas.microsoft.com/office/powerpoint/2010/main" val="218219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47634-B248-4C69-5144-0D03D3F1E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урока: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1C4C96-F213-074B-2618-F72DFE7BA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8253"/>
            <a:ext cx="8596668" cy="3880773"/>
          </a:xfrm>
        </p:spPr>
        <p:txBody>
          <a:bodyPr>
            <a:normAutofit/>
          </a:bodyPr>
          <a:lstStyle/>
          <a:p>
            <a:r>
              <a:rPr lang="ru-RU" sz="3200" dirty="0"/>
              <a:t>Рынок т руда</a:t>
            </a:r>
          </a:p>
          <a:p>
            <a:r>
              <a:rPr lang="ru-RU" sz="3200" dirty="0"/>
              <a:t>Безработица (понятие, причины, виды)</a:t>
            </a:r>
          </a:p>
          <a:p>
            <a:r>
              <a:rPr lang="ru-RU" sz="3200" dirty="0"/>
              <a:t>Роль государства в обеспечении занятости</a:t>
            </a:r>
          </a:p>
          <a:p>
            <a:r>
              <a:rPr lang="ru-RU" sz="3200" dirty="0"/>
              <a:t>Домашнее задание</a:t>
            </a:r>
          </a:p>
          <a:p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85E78D-4603-A789-39D6-B2A0706F6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98" y="4857280"/>
            <a:ext cx="3932493" cy="19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1B46C-5F61-B200-0341-81DDB3A8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" y="256625"/>
            <a:ext cx="8596668" cy="1320800"/>
          </a:xfrm>
        </p:spPr>
        <p:txBody>
          <a:bodyPr/>
          <a:lstStyle/>
          <a:p>
            <a:pPr algn="ctr"/>
            <a:r>
              <a:rPr lang="ru-RU" dirty="0"/>
              <a:t>Рынок труда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1E4DFE-700A-1680-F688-92D2854D3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93" y="1128445"/>
            <a:ext cx="8375226" cy="83864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Рынок труда </a:t>
            </a:r>
            <a:r>
              <a:rPr lang="ru-RU" sz="2400" dirty="0"/>
              <a:t>— это сфера формирования спроса и предложения рабочей силы.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CD9B6-2795-CC63-CD03-B10290F61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72" y="2807865"/>
            <a:ext cx="3175694" cy="3462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071273-FED4-C1C8-2810-FB9AECC5076F}"/>
              </a:ext>
            </a:extLst>
          </p:cNvPr>
          <p:cNvSpPr txBox="1"/>
          <p:nvPr/>
        </p:nvSpPr>
        <p:spPr>
          <a:xfrm>
            <a:off x="377712" y="2133888"/>
            <a:ext cx="4148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Участники: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наемные работники (продавцы)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54FDE-DB0E-53F9-E47A-7AD6A7CF9B9F}"/>
              </a:ext>
            </a:extLst>
          </p:cNvPr>
          <p:cNvSpPr txBox="1"/>
          <p:nvPr/>
        </p:nvSpPr>
        <p:spPr>
          <a:xfrm>
            <a:off x="622116" y="6315789"/>
            <a:ext cx="381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… и работодатели (покупатели)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567BB3-FFF5-55C3-4701-75CE75504382}"/>
              </a:ext>
            </a:extLst>
          </p:cNvPr>
          <p:cNvSpPr/>
          <p:nvPr/>
        </p:nvSpPr>
        <p:spPr>
          <a:xfrm>
            <a:off x="5062728" y="2457053"/>
            <a:ext cx="2066544" cy="478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Спрос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2D077-9301-D78D-8292-13AC0B27E960}"/>
              </a:ext>
            </a:extLst>
          </p:cNvPr>
          <p:cNvSpPr txBox="1"/>
          <p:nvPr/>
        </p:nvSpPr>
        <p:spPr>
          <a:xfrm>
            <a:off x="4975860" y="3008591"/>
            <a:ext cx="224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Трудовые услуги (способности, навыки, опыт)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055F972-D7B4-6F7E-522B-3674C0403B2C}"/>
              </a:ext>
            </a:extLst>
          </p:cNvPr>
          <p:cNvSpPr/>
          <p:nvPr/>
        </p:nvSpPr>
        <p:spPr>
          <a:xfrm>
            <a:off x="7973568" y="2457053"/>
            <a:ext cx="1837944" cy="478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Предложение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BCD87-D09C-FC74-7EB7-4BE6C15C6BF0}"/>
              </a:ext>
            </a:extLst>
          </p:cNvPr>
          <p:cNvSpPr txBox="1"/>
          <p:nvPr/>
        </p:nvSpPr>
        <p:spPr>
          <a:xfrm>
            <a:off x="7579826" y="3117216"/>
            <a:ext cx="2895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Трудовые услуги,</a:t>
            </a:r>
          </a:p>
          <a:p>
            <a:pPr algn="ctr"/>
            <a:r>
              <a:rPr lang="ru-RU" b="1" dirty="0"/>
              <a:t> предлагаемые </a:t>
            </a:r>
          </a:p>
          <a:p>
            <a:pPr algn="ctr"/>
            <a:r>
              <a:rPr lang="ru-RU" b="1" dirty="0"/>
              <a:t>наемными работниками</a:t>
            </a:r>
          </a:p>
        </p:txBody>
      </p:sp>
      <p:sp>
        <p:nvSpPr>
          <p:cNvPr id="12" name="Стрелка: влево-вправо 11">
            <a:extLst>
              <a:ext uri="{FF2B5EF4-FFF2-40B4-BE49-F238E27FC236}">
                <a16:creationId xmlns:a16="http://schemas.microsoft.com/office/drawing/2014/main" id="{A089405D-5E42-9DD9-B367-AD50F7E69FF8}"/>
              </a:ext>
            </a:extLst>
          </p:cNvPr>
          <p:cNvSpPr/>
          <p:nvPr/>
        </p:nvSpPr>
        <p:spPr>
          <a:xfrm>
            <a:off x="7232390" y="2522725"/>
            <a:ext cx="645815" cy="3468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34EC18-585E-CB8C-1975-12A2485B95DD}"/>
              </a:ext>
            </a:extLst>
          </p:cNvPr>
          <p:cNvSpPr/>
          <p:nvPr/>
        </p:nvSpPr>
        <p:spPr>
          <a:xfrm>
            <a:off x="6691366" y="4671770"/>
            <a:ext cx="1590966" cy="512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цена</a:t>
            </a: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17E81770-93B4-A8C1-58CE-D3ED2CF7CE35}"/>
              </a:ext>
            </a:extLst>
          </p:cNvPr>
          <p:cNvSpPr/>
          <p:nvPr/>
        </p:nvSpPr>
        <p:spPr>
          <a:xfrm rot="5400000">
            <a:off x="7234293" y="3249982"/>
            <a:ext cx="505113" cy="22329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9A13CC-F175-D662-B52A-172A6DD886BB}"/>
              </a:ext>
            </a:extLst>
          </p:cNvPr>
          <p:cNvSpPr txBox="1"/>
          <p:nvPr/>
        </p:nvSpPr>
        <p:spPr>
          <a:xfrm>
            <a:off x="3964566" y="5432415"/>
            <a:ext cx="708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Заработная плата</a:t>
            </a:r>
          </a:p>
          <a:p>
            <a:pPr algn="ctr"/>
            <a:r>
              <a:rPr lang="ru-RU" b="1" dirty="0"/>
              <a:t>(форма материального поощрения работника за труд)</a:t>
            </a:r>
          </a:p>
        </p:txBody>
      </p:sp>
    </p:spTree>
    <p:extLst>
      <p:ext uri="{BB962C8B-B14F-4D97-AF65-F5344CB8AC3E}">
        <p14:creationId xmlns:p14="http://schemas.microsoft.com/office/powerpoint/2010/main" val="206316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E36964-9F17-EE44-7EAF-0D974EE96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7" y="301658"/>
            <a:ext cx="7374812" cy="41289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3DEFF9-F5F4-C4BC-3384-EF57D7666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85" y="4969645"/>
            <a:ext cx="3271690" cy="18883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EEB6E6-A880-6F0B-DF29-B781CF591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299" y="5190444"/>
            <a:ext cx="2562520" cy="14467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4309DA-7192-143E-EC31-7B9AECEDD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106" y="4430598"/>
            <a:ext cx="2786799" cy="22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60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D92036-14EC-7CE6-8FF8-907D84AB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9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59716-C1AF-53AA-3A7B-AEC10FDE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Безработица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EF0BF6-1174-09F8-2303-2E00FA50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399354" cy="93922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Безработица</a:t>
            </a:r>
            <a:r>
              <a:rPr lang="ru-RU" sz="2400" dirty="0"/>
              <a:t> — это социально-экономическое явление, при котором часть населения не может найти работу.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EE1B9-32F1-0666-569D-83DBAA697220}"/>
              </a:ext>
            </a:extLst>
          </p:cNvPr>
          <p:cNvSpPr txBox="1"/>
          <p:nvPr/>
        </p:nvSpPr>
        <p:spPr>
          <a:xfrm>
            <a:off x="1052238" y="3296520"/>
            <a:ext cx="84712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Безработный </a:t>
            </a:r>
            <a:r>
              <a:rPr lang="ru-RU" sz="2400" dirty="0"/>
              <a:t>— это человек в трудоспособном возрасте (женщины от 16 до 55 лет и мужчины до 60 лет), не имеющий работы или какого-то иного дохода, ищущий подходящую работу и готовый приступить к ней.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45153B-2FD3-29FF-3ECD-98870545B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69662"/>
            <a:ext cx="2484841" cy="13997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4DB4B7-86BB-2358-F8BE-D4D81C9D7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886" y="254011"/>
            <a:ext cx="1808226" cy="180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0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0F330A-40D3-1D93-1316-F1D247FCCE52}"/>
              </a:ext>
            </a:extLst>
          </p:cNvPr>
          <p:cNvSpPr txBox="1"/>
          <p:nvPr/>
        </p:nvSpPr>
        <p:spPr>
          <a:xfrm>
            <a:off x="617220" y="488526"/>
            <a:ext cx="5289804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Трудоспособность (лица с 16 лет и старше)</a:t>
            </a:r>
            <a:r>
              <a:rPr lang="ru-RU" dirty="0"/>
              <a:t> – социально-правовая категория, отражающая</a:t>
            </a:r>
          </a:p>
          <a:p>
            <a:r>
              <a:rPr lang="ru-RU" dirty="0"/>
              <a:t>способность человека к труду, определяемая уровнем его физического и</a:t>
            </a:r>
          </a:p>
          <a:p>
            <a:r>
              <a:rPr lang="ru-RU" dirty="0"/>
              <a:t>духовного развития, а также состояния здоровья, профессиональными</a:t>
            </a:r>
          </a:p>
          <a:p>
            <a:r>
              <a:rPr lang="ru-RU" dirty="0"/>
              <a:t>знаниями, умением и опытом.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468ACF-5441-0049-0F0A-3DA070103189}"/>
              </a:ext>
            </a:extLst>
          </p:cNvPr>
          <p:cNvSpPr/>
          <p:nvPr/>
        </p:nvSpPr>
        <p:spPr>
          <a:xfrm>
            <a:off x="6419088" y="795528"/>
            <a:ext cx="1792224" cy="44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Занятые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D8C3A6-A376-3C1E-5693-24CA6F490929}"/>
              </a:ext>
            </a:extLst>
          </p:cNvPr>
          <p:cNvSpPr/>
          <p:nvPr/>
        </p:nvSpPr>
        <p:spPr>
          <a:xfrm>
            <a:off x="6428232" y="1847088"/>
            <a:ext cx="1819656" cy="44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безработные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48B212D7-5B2A-ADA7-3CBB-5867D46893D6}"/>
              </a:ext>
            </a:extLst>
          </p:cNvPr>
          <p:cNvSpPr/>
          <p:nvPr/>
        </p:nvSpPr>
        <p:spPr>
          <a:xfrm>
            <a:off x="6007608" y="905256"/>
            <a:ext cx="277370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AE9D0A26-B4EF-81F2-F26E-8A252FAACD15}"/>
              </a:ext>
            </a:extLst>
          </p:cNvPr>
          <p:cNvSpPr/>
          <p:nvPr/>
        </p:nvSpPr>
        <p:spPr>
          <a:xfrm>
            <a:off x="6007608" y="1929384"/>
            <a:ext cx="277370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3F614-0824-F165-0FF9-E3CB6692BF71}"/>
              </a:ext>
            </a:extLst>
          </p:cNvPr>
          <p:cNvSpPr txBox="1"/>
          <p:nvPr/>
        </p:nvSpPr>
        <p:spPr>
          <a:xfrm>
            <a:off x="617220" y="2730806"/>
            <a:ext cx="609904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Занятость</a:t>
            </a:r>
            <a:r>
              <a:rPr lang="ru-RU" dirty="0"/>
              <a:t> - это деятельность граждан, связанная с удовлетворением личных и</a:t>
            </a:r>
          </a:p>
          <a:p>
            <a:r>
              <a:rPr lang="ru-RU" dirty="0"/>
              <a:t>общественных потребностей, не противоречащая законодательству Российской Федерации и</a:t>
            </a:r>
          </a:p>
          <a:p>
            <a:r>
              <a:rPr lang="ru-RU" dirty="0"/>
              <a:t>приносящая, как правило, им заработок, трудовой доход (далее - заработок).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C08EB-AF1F-75AC-C50E-06610AB714A8}"/>
              </a:ext>
            </a:extLst>
          </p:cNvPr>
          <p:cNvSpPr txBox="1"/>
          <p:nvPr/>
        </p:nvSpPr>
        <p:spPr>
          <a:xfrm>
            <a:off x="612648" y="4866036"/>
            <a:ext cx="6099048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Безработными</a:t>
            </a:r>
            <a:r>
              <a:rPr lang="ru-RU" dirty="0"/>
              <a:t> признаются трудоспособные граждане, которые не имеют работы и заработка, зарегистрированы в органах службы занятости в целях поиска подходящей работы, ищут работу и готовы приступить к ней.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FCB334-0A57-1A48-3166-D7C097C84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830" y="4854033"/>
            <a:ext cx="2378964" cy="17842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AB74D4-86A5-00A8-B53D-97F4D1C9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830" y="2898648"/>
            <a:ext cx="2314194" cy="154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6F2016-0468-0AEE-0730-D10094DB2638}"/>
              </a:ext>
            </a:extLst>
          </p:cNvPr>
          <p:cNvSpPr txBox="1"/>
          <p:nvPr/>
        </p:nvSpPr>
        <p:spPr>
          <a:xfrm>
            <a:off x="163069" y="134910"/>
            <a:ext cx="881938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dirty="0">
                <a:effectLst/>
                <a:latin typeface="Ubuntu Condensed" panose="020B0604020202020204" pitchFamily="34" charset="0"/>
              </a:rPr>
              <a:t>Статья 37. Конституции РФ</a:t>
            </a:r>
          </a:p>
          <a:p>
            <a:endParaRPr lang="ru-RU" b="0" dirty="0">
              <a:effectLst/>
              <a:latin typeface="Ubuntu Condensed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  <a:latin typeface="Ubuntu" panose="020B0604020202020204" pitchFamily="34" charset="0"/>
              </a:rPr>
              <a:t>1. </a:t>
            </a:r>
            <a:r>
              <a:rPr lang="ru-RU" b="1" i="0" dirty="0">
                <a:solidFill>
                  <a:srgbClr val="FF0000"/>
                </a:solidFill>
                <a:effectLst/>
                <a:latin typeface="Ubuntu" panose="020B0604020202020204" pitchFamily="34" charset="0"/>
              </a:rPr>
              <a:t>Труд свободен. Каждый имеет право свободно распоряжаться своими способностями к труду, выбирать род деятельности и профессию.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  <a:latin typeface="Ubuntu" panose="020B0604020202020204" pitchFamily="34" charset="0"/>
              </a:rPr>
              <a:t>2. </a:t>
            </a:r>
            <a:r>
              <a:rPr lang="ru-RU" b="0" i="0" u="sng" dirty="0">
                <a:solidFill>
                  <a:srgbClr val="222222"/>
                </a:solidFill>
                <a:effectLst/>
                <a:latin typeface="Ubuntu" panose="020B0604020202020204" pitchFamily="34" charset="0"/>
              </a:rPr>
              <a:t>Принудительный труд запрещен</a:t>
            </a:r>
            <a:r>
              <a:rPr lang="ru-RU" b="0" i="0" dirty="0">
                <a:solidFill>
                  <a:srgbClr val="222222"/>
                </a:solidFill>
                <a:effectLst/>
                <a:latin typeface="Ubuntu" panose="020B0604020202020204" pitchFamily="34" charset="0"/>
              </a:rPr>
              <a:t>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  <a:latin typeface="Ubuntu" panose="020B0604020202020204" pitchFamily="34" charset="0"/>
              </a:rPr>
              <a:t>3. Каждый имеет право на труд в условиях, отвечающих требованиям безопасности и гигиены, на вознаграждение за труд без какой бы то ни было дискриминации и не ниже установленного федеральным законом минимального размера оплаты труда, а также право на защиту от безработицы.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  <a:latin typeface="Ubuntu" panose="020B0604020202020204" pitchFamily="34" charset="0"/>
              </a:rPr>
              <a:t>4. Признается право на индивидуальные и коллективные трудовые споры с использованием установленных федеральным законом способов их разрешения, включая право на забастовку.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  <a:latin typeface="Ubuntu" panose="020B0604020202020204" pitchFamily="34" charset="0"/>
              </a:rPr>
              <a:t>5. Каждый имеет право на отдых. Работающему по трудовому договору гарантируются установленные федеральным законом продолжительность рабочего времени, выходные и праздничные дни, оплачиваемый ежегодный отпуск.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17D15B-2D83-8CB7-7486-666B0827B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191" y="134910"/>
            <a:ext cx="2897873" cy="19316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11281-BEF7-8BCC-5329-86D003E6944E}"/>
              </a:ext>
            </a:extLst>
          </p:cNvPr>
          <p:cNvSpPr txBox="1"/>
          <p:nvPr/>
        </p:nvSpPr>
        <p:spPr>
          <a:xfrm>
            <a:off x="390894" y="4968764"/>
            <a:ext cx="85915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Статья 2 ТК РФ.</a:t>
            </a:r>
          </a:p>
          <a:p>
            <a:r>
              <a:rPr lang="ru-RU" dirty="0"/>
              <a:t>«…обеспечение права каждого работника на справедливые условия труда, в том числе на условия труда, отвечающие требованиям безопасности и гигиены, права на отдых, включая ограничение рабочего времени, предоставление ежедневного отдыха, выходных и нерабочих праздничных дней, оплачиваемого ежегодного отпуска;…»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0DCEE4-1E08-7A21-9B9D-D8D56E32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015" y="5103673"/>
            <a:ext cx="2802635" cy="175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D300E1-50F5-0929-3051-79D275F3E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79" y="274320"/>
            <a:ext cx="4761781" cy="3154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07D58F-3EA4-57E1-B93E-476F9446853A}"/>
              </a:ext>
            </a:extLst>
          </p:cNvPr>
          <p:cNvSpPr txBox="1"/>
          <p:nvPr/>
        </p:nvSpPr>
        <p:spPr>
          <a:xfrm>
            <a:off x="681228" y="3771222"/>
            <a:ext cx="79232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Биржа труда </a:t>
            </a:r>
            <a:r>
              <a:rPr lang="ru-RU" sz="2400" dirty="0"/>
              <a:t>— специализированное место, в котором осуществляется посредничество между предпринимателями и безработными или ищущими новую работу наёмными работниками. Обычно биржа труда владеет базой данных вакансий разных предприятий и базой данных соискателей рабочих мест.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DC796-9F4C-EDEB-F244-5CBEBE601959}"/>
              </a:ext>
            </a:extLst>
          </p:cNvPr>
          <p:cNvSpPr txBox="1"/>
          <p:nvPr/>
        </p:nvSpPr>
        <p:spPr>
          <a:xfrm>
            <a:off x="5572204" y="409122"/>
            <a:ext cx="36266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Обычно биржа труда владеет базой данных вакансий разных предприятий и базой данных соискателей рабочих мест.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AC97A1-FF74-326C-C967-AEEE1542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504" y="2033798"/>
            <a:ext cx="3482563" cy="27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9557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</TotalTime>
  <Words>1261</Words>
  <Application>Microsoft Office PowerPoint</Application>
  <PresentationFormat>Широкоэкранный</PresentationFormat>
  <Paragraphs>116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Circe</vt:lpstr>
      <vt:lpstr>Trebuchet MS</vt:lpstr>
      <vt:lpstr>Ubuntu</vt:lpstr>
      <vt:lpstr>Ubuntu Condensed</vt:lpstr>
      <vt:lpstr>Verdana</vt:lpstr>
      <vt:lpstr>Wingdings 3</vt:lpstr>
      <vt:lpstr>Аспект</vt:lpstr>
      <vt:lpstr>Рынок труда и безработица</vt:lpstr>
      <vt:lpstr>План урока:</vt:lpstr>
      <vt:lpstr>Рынок труда</vt:lpstr>
      <vt:lpstr>Презентация PowerPoint</vt:lpstr>
      <vt:lpstr>Презентация PowerPoint</vt:lpstr>
      <vt:lpstr>Безработица </vt:lpstr>
      <vt:lpstr>Презентация PowerPoint</vt:lpstr>
      <vt:lpstr>Презентация PowerPoint</vt:lpstr>
      <vt:lpstr>Презентация PowerPoint</vt:lpstr>
      <vt:lpstr>Причины безработицы:</vt:lpstr>
      <vt:lpstr>Виды, признаки и причины возникновения безработицы</vt:lpstr>
      <vt:lpstr>Последствия безработицы</vt:lpstr>
      <vt:lpstr>Роль государства в обеспечении занятости </vt:lpstr>
      <vt:lpstr>Закрепление изученного материала:</vt:lpstr>
      <vt:lpstr>Презентация PowerPoint</vt:lpstr>
      <vt:lpstr>Презентация PowerPoint</vt:lpstr>
      <vt:lpstr>Домашнее задание: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Рынок труда и безработица</dc:title>
  <dc:creator>Люба</dc:creator>
  <cp:lastModifiedBy>Люба</cp:lastModifiedBy>
  <cp:revision>15</cp:revision>
  <dcterms:created xsi:type="dcterms:W3CDTF">2022-05-23T06:23:40Z</dcterms:created>
  <dcterms:modified xsi:type="dcterms:W3CDTF">2022-05-23T07:41:53Z</dcterms:modified>
</cp:coreProperties>
</file>