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04" r:id="rId3"/>
    <p:sldId id="300" r:id="rId4"/>
    <p:sldId id="303" r:id="rId5"/>
    <p:sldId id="302" r:id="rId6"/>
    <p:sldId id="305" r:id="rId7"/>
    <p:sldId id="306" r:id="rId8"/>
    <p:sldId id="307" r:id="rId9"/>
    <p:sldId id="309" r:id="rId10"/>
    <p:sldId id="312" r:id="rId11"/>
    <p:sldId id="311" r:id="rId12"/>
    <p:sldId id="310" r:id="rId13"/>
    <p:sldId id="316" r:id="rId14"/>
    <p:sldId id="317" r:id="rId15"/>
    <p:sldId id="318" r:id="rId16"/>
    <p:sldId id="319" r:id="rId17"/>
    <p:sldId id="320" r:id="rId18"/>
    <p:sldId id="315" r:id="rId19"/>
    <p:sldId id="301" r:id="rId20"/>
    <p:sldId id="313" r:id="rId2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CC"/>
    <a:srgbClr val="333300"/>
    <a:srgbClr val="993300"/>
    <a:srgbClr val="C00000"/>
    <a:srgbClr val="FF9999"/>
    <a:srgbClr val="CC3300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2" d="100"/>
          <a:sy n="62" d="100"/>
        </p:scale>
        <p:origin x="-1584" y="-84"/>
      </p:cViewPr>
      <p:guideLst>
        <p:guide orient="horz" pos="4156"/>
        <p:guide pos="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257CC-4691-40D9-90F8-867574D24E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B7694-D49E-41D0-8DEE-19E40D1D6AA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D5BD5-26B5-499C-AB9C-6FF88A0A72A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0DD3A-EABE-4165-81A4-AECB7FF8006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9BC92-F5AB-4578-AECB-CB23880BC0B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F3754-EDA0-4494-BBA9-5706720C6F0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03667-90EC-47A0-BC35-13D522D88D3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D4C62-C1C3-439C-893E-26308BC04B2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D461C-48D9-40A0-AAAF-AC735C1F482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44E3-A877-4F4F-9CC9-ED1EAC6C5CD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568ED-3D8F-464C-8233-A4DEDD115E1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4873A5A-6D9A-481F-AC04-1B818F3000D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7\&#1056;&#1072;&#1073;&#1086;&#1095;&#1080;&#1081;%20&#1089;&#1090;&#1086;&#1083;\&#1076;&#1083;&#1103;%20&#1085;&#1072;&#1091;%20&#1087;&#1088;&#1072;&#1082;&#1090;%20&#1082;&#1086;&#1085;&#1092;&#1077;&#1088;%20&#1083;&#1072;&#1084;&#1087;&#1086;&#1095;&#1082;&#1080;\&#1069;&#1085;&#1077;&#1088;&#1075;&#1086;&#1089;&#1073;&#1077;&#1088;&#1077;&#1078;&#1077;&#1085;&#1080;&#1077;%20&#1079;&#1072;%20&#1089;&#1095;&#1077;&#1090;%20&#1079;&#1076;&#1086;&#1088;&#1086;&#1074;&#1100;&#1103;___%20%20NoNaMe.files\d55f900b60b7cccf6f3b29ba960.gi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commons/thumb/8/84/E27_with_38_LCD.JPG/200px-E27_with_38_LCD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293070">
            <a:off x="812693" y="699925"/>
            <a:ext cx="75081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уважением 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 энергосбережению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User\Documents\ЭНЕРГОСБЕРЕЖЕНИЕ\7cd8ff40afcd4c37cbf9f6bb4fb12e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96952"/>
            <a:ext cx="6768752" cy="29523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75656" y="260648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  <a:latin typeface="Monotype Corsiva" pitchFamily="66" charset="0"/>
              </a:rPr>
              <a:t>ГБОУ « Специальная школа – интернат г. Грязи»</a:t>
            </a:r>
            <a:endParaRPr lang="ru-RU" sz="2800" b="1" dirty="0">
              <a:solidFill>
                <a:srgbClr val="0000CC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5949280"/>
            <a:ext cx="4855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latin typeface="Monotype Corsiva" pitchFamily="66" charset="0"/>
              </a:rPr>
              <a:t>Воспитатель: Т.А.Минакова</a:t>
            </a:r>
            <a:endParaRPr lang="ru-RU" sz="3200" b="1" dirty="0">
              <a:solidFill>
                <a:srgbClr val="0000C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332656"/>
            <a:ext cx="4950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0000CC"/>
                </a:solidFill>
                <a:latin typeface="Monotype Corsiva" pitchFamily="66" charset="0"/>
              </a:rPr>
              <a:t>Энергосберегающие бытовые приборы</a:t>
            </a:r>
          </a:p>
          <a:p>
            <a:pPr algn="ctr"/>
            <a:r>
              <a:rPr lang="ru-RU" sz="2400" b="1" i="1" dirty="0" smtClean="0">
                <a:solidFill>
                  <a:srgbClr val="0000CC"/>
                </a:solidFill>
                <a:latin typeface="Monotype Corsiva" pitchFamily="66" charset="0"/>
              </a:rPr>
              <a:t>Электроплита с обычными конфорками</a:t>
            </a:r>
            <a:endParaRPr lang="ru-RU" sz="2400" b="1" i="1" dirty="0">
              <a:solidFill>
                <a:srgbClr val="0000CC"/>
              </a:solidFill>
              <a:latin typeface="Monotype Corsiva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2482629" cy="3600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987824" y="1196752"/>
            <a:ext cx="2505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</a:rPr>
              <a:t>Достоинства</a:t>
            </a:r>
            <a:endParaRPr lang="ru-RU" sz="28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1772816"/>
            <a:ext cx="55446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не оказывает негативного воздействия </a:t>
            </a:r>
          </a:p>
          <a:p>
            <a:pPr eaLnBrk="0" hangingPunct="0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на организм человека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79" y="2564904"/>
            <a:ext cx="37444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rgbClr val="990000"/>
                </a:solidFill>
                <a:latin typeface="Monotype Corsiva" pitchFamily="66" charset="0"/>
              </a:rPr>
              <a:t>приемлемая стоимость</a:t>
            </a:r>
            <a:endParaRPr lang="en-US" sz="28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2924944"/>
            <a:ext cx="2285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0000CC"/>
                </a:solidFill>
                <a:latin typeface="Monotype Corsiva" pitchFamily="66" charset="0"/>
              </a:rPr>
              <a:t>Недостатки</a:t>
            </a:r>
            <a:endParaRPr lang="ru-RU" sz="2800" b="1" i="1" dirty="0">
              <a:solidFill>
                <a:srgbClr val="0000CC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54455" y="3429000"/>
            <a:ext cx="6022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rgbClr val="990000"/>
                </a:solidFill>
                <a:latin typeface="Monotype Corsiva" pitchFamily="66" charset="0"/>
              </a:rPr>
              <a:t>потребляет много электроэнергии</a:t>
            </a:r>
            <a:endParaRPr lang="en-US" sz="28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4077072"/>
            <a:ext cx="5544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rgbClr val="990000"/>
                </a:solidFill>
                <a:latin typeface="Monotype Corsiva" pitchFamily="66" charset="0"/>
              </a:rPr>
              <a:t>на разогрев тратится много времени</a:t>
            </a:r>
            <a:endParaRPr lang="en-US" sz="28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59832" y="4721662"/>
            <a:ext cx="33123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rgbClr val="990000"/>
                </a:solidFill>
                <a:latin typeface="Monotype Corsiva" pitchFamily="66" charset="0"/>
              </a:rPr>
              <a:t>неудобно чистить</a:t>
            </a:r>
            <a:endParaRPr lang="en-US" sz="28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6102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0000CC"/>
                </a:solidFill>
                <a:latin typeface="Monotype Corsiva" pitchFamily="66" charset="0"/>
              </a:rPr>
              <a:t>Энергосберегающие бытовые приборы</a:t>
            </a:r>
          </a:p>
          <a:p>
            <a:pPr algn="ctr"/>
            <a:r>
              <a:rPr lang="ru-RU" sz="2800" b="1" i="1" dirty="0" smtClean="0">
                <a:solidFill>
                  <a:srgbClr val="0000CC"/>
                </a:solidFill>
                <a:latin typeface="Monotype Corsiva" pitchFamily="66" charset="0"/>
              </a:rPr>
              <a:t>Стеклокерамическая электроплита</a:t>
            </a:r>
            <a:endParaRPr lang="ru-RU" sz="2800" b="1" i="1" dirty="0">
              <a:solidFill>
                <a:srgbClr val="0000CC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1484784"/>
            <a:ext cx="4809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>
                <a:solidFill>
                  <a:srgbClr val="990000"/>
                </a:solidFill>
                <a:latin typeface="Monotype Corsiva" pitchFamily="66" charset="0"/>
              </a:rPr>
              <a:t>Достоинства</a:t>
            </a:r>
            <a:endParaRPr lang="ru-RU" sz="3600" b="1" i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2638472" cy="424847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55776" y="2204864"/>
            <a:ext cx="6822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rgbClr val="0000CC"/>
                </a:solidFill>
                <a:latin typeface="Monotype Corsiva" pitchFamily="66" charset="0"/>
              </a:rPr>
              <a:t>большая теплопроводность, небольшой расход энергии</a:t>
            </a:r>
            <a:endParaRPr lang="en-US" sz="2400" b="1" dirty="0">
              <a:solidFill>
                <a:srgbClr val="0000CC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2852936"/>
            <a:ext cx="5386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rgbClr val="0000CC"/>
                </a:solidFill>
                <a:latin typeface="Monotype Corsiva" pitchFamily="66" charset="0"/>
              </a:rPr>
              <a:t>удобство в использовании, быстрота</a:t>
            </a:r>
            <a:endParaRPr lang="en-US" sz="2800" b="1" dirty="0">
              <a:solidFill>
                <a:srgbClr val="0000CC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3356992"/>
            <a:ext cx="307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>
                <a:solidFill>
                  <a:srgbClr val="990000"/>
                </a:solidFill>
                <a:latin typeface="Monotype Corsiva" pitchFamily="66" charset="0"/>
              </a:rPr>
              <a:t>Недостатки</a:t>
            </a:r>
            <a:endParaRPr lang="ru-RU" sz="3600" b="1" i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4293096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rgbClr val="0000CC"/>
                </a:solidFill>
                <a:latin typeface="Monotype Corsiva" pitchFamily="66" charset="0"/>
              </a:rPr>
              <a:t>высокая стоимость</a:t>
            </a:r>
            <a:endParaRPr lang="en-US" sz="2800" b="1" dirty="0">
              <a:solidFill>
                <a:srgbClr val="0000CC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4941168"/>
            <a:ext cx="45316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rgbClr val="0000CC"/>
                </a:solidFill>
                <a:latin typeface="Monotype Corsiva" pitchFamily="66" charset="0"/>
              </a:rPr>
              <a:t>необходима специальная посуда</a:t>
            </a:r>
            <a:endParaRPr lang="en-US" sz="2400" b="1" dirty="0">
              <a:solidFill>
                <a:srgbClr val="0000CC"/>
              </a:solidFill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5589240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rgbClr val="0000CC"/>
                </a:solidFill>
                <a:latin typeface="Monotype Corsiva" pitchFamily="66" charset="0"/>
              </a:rPr>
              <a:t>можно случайно разбить поверхность</a:t>
            </a:r>
            <a:endParaRPr lang="en-US" sz="2800" b="1" dirty="0">
              <a:solidFill>
                <a:srgbClr val="0000C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32656"/>
            <a:ext cx="5742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0000CC"/>
                </a:solidFill>
                <a:latin typeface="Monotype Corsiva" pitchFamily="66" charset="0"/>
              </a:rPr>
              <a:t>Энергосберегающие бытовые приборы</a:t>
            </a:r>
          </a:p>
          <a:p>
            <a:pPr algn="ctr"/>
            <a:r>
              <a:rPr lang="ru-RU" sz="2800" b="1" i="1" dirty="0" smtClean="0">
                <a:solidFill>
                  <a:srgbClr val="0000CC"/>
                </a:solidFill>
                <a:latin typeface="Monotype Corsiva" pitchFamily="66" charset="0"/>
              </a:rPr>
              <a:t>Лампа накаливания</a:t>
            </a:r>
            <a:endParaRPr lang="ru-RU" sz="2800" b="1" i="1" dirty="0">
              <a:solidFill>
                <a:srgbClr val="0000CC"/>
              </a:solidFill>
              <a:latin typeface="Monotype Corsiva" pitchFamily="66" charset="0"/>
            </a:endParaRPr>
          </a:p>
        </p:txBody>
      </p:sp>
      <p:pic>
        <p:nvPicPr>
          <p:cNvPr id="3" name="Picture 10" descr="180px-Gluehlampe_01_KM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2655887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63888" y="1196752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>
                <a:solidFill>
                  <a:srgbClr val="D60093"/>
                </a:solidFill>
                <a:latin typeface="Monotype Corsiva" pitchFamily="66" charset="0"/>
              </a:rPr>
              <a:t>Достоинства</a:t>
            </a:r>
            <a:endParaRPr lang="ru-RU" sz="3600" b="1" i="1" dirty="0">
              <a:solidFill>
                <a:srgbClr val="D60093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1844824"/>
            <a:ext cx="51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rgbClr val="0000CC"/>
                </a:solidFill>
                <a:latin typeface="Monotype Corsiva" pitchFamily="66" charset="0"/>
              </a:rPr>
              <a:t>не содержит вредных веществ</a:t>
            </a:r>
            <a:endParaRPr lang="en-US" sz="2800" b="1" dirty="0">
              <a:solidFill>
                <a:srgbClr val="0000CC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2276872"/>
            <a:ext cx="40324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rgbClr val="0000CC"/>
                </a:solidFill>
                <a:latin typeface="Monotype Corsiva" pitchFamily="66" charset="0"/>
              </a:rPr>
              <a:t>низкая стоимость</a:t>
            </a:r>
            <a:endParaRPr lang="en-US" sz="2800" b="1" dirty="0">
              <a:solidFill>
                <a:srgbClr val="0000CC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26448" y="2708920"/>
            <a:ext cx="3221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smtClean="0">
                <a:solidFill>
                  <a:srgbClr val="990000"/>
                </a:solidFill>
                <a:latin typeface="Monotype Corsiva" pitchFamily="66" charset="0"/>
              </a:rPr>
              <a:t>Недостатки</a:t>
            </a:r>
            <a:endParaRPr lang="ru-RU" sz="3200" b="1" i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89891" y="3244334"/>
            <a:ext cx="3849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ru-RU" sz="3200" b="1" dirty="0" smtClean="0">
                <a:solidFill>
                  <a:srgbClr val="0000CC"/>
                </a:solidFill>
                <a:latin typeface="Monotype Corsiva" pitchFamily="66" charset="0"/>
              </a:rPr>
              <a:t>маленький срок службы</a:t>
            </a:r>
            <a:endParaRPr lang="en-US" sz="3200" b="1" dirty="0">
              <a:solidFill>
                <a:srgbClr val="0000CC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6705" y="3982998"/>
            <a:ext cx="40175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rgbClr val="0000CC"/>
                </a:solidFill>
                <a:latin typeface="Monotype Corsiva" pitchFamily="66" charset="0"/>
              </a:rPr>
              <a:t>большой расход энергии</a:t>
            </a:r>
            <a:endParaRPr lang="en-US" sz="2800" b="1" dirty="0">
              <a:solidFill>
                <a:srgbClr val="0000CC"/>
              </a:solidFill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97873" y="4721662"/>
            <a:ext cx="4398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rgbClr val="0000CC"/>
                </a:solidFill>
                <a:latin typeface="Monotype Corsiva" pitchFamily="66" charset="0"/>
              </a:rPr>
              <a:t>нагревается при работе</a:t>
            </a:r>
            <a:endParaRPr lang="en-US" sz="2800" b="1" dirty="0">
              <a:solidFill>
                <a:srgbClr val="0000C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FF0000"/>
                </a:solidFill>
                <a:latin typeface="Monotype Corsiva" pitchFamily="66" charset="0"/>
              </a:rPr>
              <a:t>Энергосберегающие бытовые приборы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>Компактная люминесцентная лампа</a:t>
            </a:r>
            <a:endParaRPr lang="ru-RU" sz="32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Picture 14" descr="lamps_02_269x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556792"/>
            <a:ext cx="2636412" cy="195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 descr="Энергосберегающие лампочки могут нанести вред здоровь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4510740"/>
            <a:ext cx="2880320" cy="215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1412776"/>
            <a:ext cx="273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smtClean="0">
                <a:solidFill>
                  <a:srgbClr val="0000CC"/>
                </a:solidFill>
                <a:latin typeface="Monotype Corsiva" pitchFamily="66" charset="0"/>
              </a:rPr>
              <a:t>Достоинства</a:t>
            </a:r>
            <a:endParaRPr lang="ru-RU" sz="3200" b="1" i="1" dirty="0">
              <a:solidFill>
                <a:srgbClr val="0000CC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5" y="1916832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rgbClr val="990000"/>
                </a:solidFill>
                <a:latin typeface="Monotype Corsiva" pitchFamily="66" charset="0"/>
              </a:rPr>
              <a:t>экономия электроэнергии </a:t>
            </a:r>
            <a:endParaRPr lang="en-US" sz="28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420889"/>
            <a:ext cx="4176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rgbClr val="990000"/>
                </a:solidFill>
                <a:latin typeface="Monotype Corsiva" pitchFamily="66" charset="0"/>
              </a:rPr>
              <a:t>срок службы в 8 раз больше, </a:t>
            </a:r>
          </a:p>
          <a:p>
            <a:pPr eaLnBrk="0" hangingPunct="0"/>
            <a:r>
              <a:rPr lang="ru-RU" sz="2800" b="1" dirty="0" smtClean="0">
                <a:solidFill>
                  <a:srgbClr val="990000"/>
                </a:solidFill>
                <a:latin typeface="Monotype Corsiva" pitchFamily="66" charset="0"/>
              </a:rPr>
              <a:t>чем у лампы накаливания</a:t>
            </a:r>
            <a:endParaRPr lang="en-US" sz="28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244334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rgbClr val="990000"/>
                </a:solidFill>
                <a:latin typeface="Monotype Corsiva" pitchFamily="66" charset="0"/>
              </a:rPr>
              <a:t>не нагревается при работе</a:t>
            </a:r>
            <a:endParaRPr lang="en-US" sz="28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26448" y="3982998"/>
            <a:ext cx="3869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smtClean="0">
                <a:solidFill>
                  <a:srgbClr val="0000CC"/>
                </a:solidFill>
                <a:latin typeface="Monotype Corsiva" pitchFamily="66" charset="0"/>
              </a:rPr>
              <a:t>Недостатки</a:t>
            </a:r>
            <a:endParaRPr lang="ru-RU" sz="3200" b="1" i="1" dirty="0">
              <a:solidFill>
                <a:srgbClr val="0000CC"/>
              </a:solidFill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4797152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  <a:latin typeface="Monotype Corsiva" pitchFamily="66" charset="0"/>
              </a:rPr>
              <a:t>особая утилизация (ртуть</a:t>
            </a:r>
            <a:endParaRPr lang="ru-RU" sz="28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48006" y="5460326"/>
            <a:ext cx="3644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rgbClr val="990000"/>
                </a:solidFill>
                <a:latin typeface="Monotype Corsiva" pitchFamily="66" charset="0"/>
              </a:rPr>
              <a:t>высокая стоимость</a:t>
            </a:r>
            <a:endParaRPr lang="en-US" sz="28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ltGray">
          <a:xfrm rot="5400000">
            <a:off x="-2764136" y="1968799"/>
            <a:ext cx="4824413" cy="4087218"/>
          </a:xfrm>
          <a:custGeom>
            <a:avLst/>
            <a:gdLst>
              <a:gd name="T0" fmla="*/ 538772157 w 21600"/>
              <a:gd name="T1" fmla="*/ 0 h 21600"/>
              <a:gd name="T2" fmla="*/ 8081562 w 21600"/>
              <a:gd name="T3" fmla="*/ 518882341 h 21600"/>
              <a:gd name="T4" fmla="*/ 538772157 w 21600"/>
              <a:gd name="T5" fmla="*/ 15706006 h 21600"/>
              <a:gd name="T6" fmla="*/ 1069462533 w 21600"/>
              <a:gd name="T7" fmla="*/ 518882341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1 w 21600"/>
              <a:gd name="T13" fmla="*/ 0 h 21600"/>
              <a:gd name="T14" fmla="*/ 21199 w 21600"/>
              <a:gd name="T15" fmla="*/ 136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rgbClr val="DBE0ED"/>
              </a:gs>
              <a:gs pos="100000">
                <a:srgbClr val="B0BAD8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ltGray">
          <a:xfrm rot="5400000" flipH="1">
            <a:off x="-2152947" y="2198986"/>
            <a:ext cx="4032250" cy="3657004"/>
          </a:xfrm>
          <a:custGeom>
            <a:avLst/>
            <a:gdLst>
              <a:gd name="T0" fmla="*/ 376366625 w 21600"/>
              <a:gd name="T1" fmla="*/ 0 h 21600"/>
              <a:gd name="T2" fmla="*/ 187207639 w 21600"/>
              <a:gd name="T3" fmla="*/ 357350424 h 21600"/>
              <a:gd name="T4" fmla="*/ 376366625 w 21600"/>
              <a:gd name="T5" fmla="*/ 355497399 h 21600"/>
              <a:gd name="T6" fmla="*/ 565525658 w 21600"/>
              <a:gd name="T7" fmla="*/ 35735042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rgbClr val="E3EBFF"/>
              </a:gs>
              <a:gs pos="100000">
                <a:srgbClr val="B8CCFE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gray">
          <a:xfrm>
            <a:off x="611560" y="6093296"/>
            <a:ext cx="71628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b="1" dirty="0" smtClean="0">
                <a:solidFill>
                  <a:srgbClr val="0000CC"/>
                </a:solidFill>
              </a:rPr>
              <a:t>С 1.01.11 г. в России введен запрет на оборот ЛН мощностью выше 100 Вт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gray">
          <a:xfrm>
            <a:off x="1331640" y="5301208"/>
            <a:ext cx="6426522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b="1" dirty="0" smtClean="0"/>
              <a:t>Компактные люминесцентные лампы выгоднее использовать в 4 раза</a:t>
            </a:r>
            <a:endParaRPr lang="en-US" b="1" dirty="0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gray">
          <a:xfrm>
            <a:off x="1691680" y="4437112"/>
            <a:ext cx="645408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2000" b="1" dirty="0" smtClean="0">
                <a:solidFill>
                  <a:srgbClr val="0000CC"/>
                </a:solidFill>
                <a:latin typeface="Monotype Corsiva" pitchFamily="66" charset="0"/>
              </a:rPr>
              <a:t>Денежные затраты на использование ЛН в течение 3,7 года – 2793 руб.</a:t>
            </a:r>
            <a:endParaRPr lang="en-US" sz="2000" b="1" dirty="0">
              <a:solidFill>
                <a:srgbClr val="0000CC"/>
              </a:solidFill>
              <a:latin typeface="Monotype Corsiva" pitchFamily="66" charset="0"/>
            </a:endParaRP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gray">
          <a:xfrm>
            <a:off x="1835696" y="3645024"/>
            <a:ext cx="660648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b="1" dirty="0" smtClean="0"/>
              <a:t>Денежные затраты на использование КЛЛ в течение 3,7 года – 716 руб. </a:t>
            </a:r>
            <a:endParaRPr lang="en-US" b="1" dirty="0"/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gray">
          <a:xfrm>
            <a:off x="1331640" y="1916832"/>
            <a:ext cx="662305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b="1" dirty="0" smtClean="0"/>
              <a:t>За год лампа накаливания потребляет 219 кВт∙ч электроэнергии </a:t>
            </a:r>
            <a:endParaRPr lang="en-US" b="1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71600" y="1916832"/>
            <a:ext cx="504056" cy="504056"/>
            <a:chOff x="2078" y="1680"/>
            <a:chExt cx="1615" cy="1615"/>
          </a:xfrm>
        </p:grpSpPr>
        <p:sp>
          <p:nvSpPr>
            <p:cNvPr id="12343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44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748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46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16750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48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115616" y="2849563"/>
            <a:ext cx="432048" cy="381000"/>
            <a:chOff x="2078" y="1680"/>
            <a:chExt cx="1615" cy="1615"/>
          </a:xfrm>
        </p:grpSpPr>
        <p:sp>
          <p:nvSpPr>
            <p:cNvPr id="12337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38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755" name="Oval 19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40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16757" name="Oval 21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42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403648" y="3687763"/>
            <a:ext cx="432048" cy="381000"/>
            <a:chOff x="2078" y="1680"/>
            <a:chExt cx="1615" cy="1615"/>
          </a:xfrm>
        </p:grpSpPr>
        <p:sp>
          <p:nvSpPr>
            <p:cNvPr id="12331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32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762" name="Oval 2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34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16764" name="Oval 2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36" name="Oval 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403648" y="4525963"/>
            <a:ext cx="360040" cy="381000"/>
            <a:chOff x="2078" y="1680"/>
            <a:chExt cx="1615" cy="1615"/>
          </a:xfrm>
        </p:grpSpPr>
        <p:sp>
          <p:nvSpPr>
            <p:cNvPr id="12325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6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769" name="Oval 3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28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16771" name="Oval 3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30" name="Oval 3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971600" y="5300663"/>
            <a:ext cx="432048" cy="381000"/>
            <a:chOff x="2078" y="1680"/>
            <a:chExt cx="1615" cy="1615"/>
          </a:xfrm>
        </p:grpSpPr>
        <p:sp>
          <p:nvSpPr>
            <p:cNvPr id="12319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0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776" name="Oval 40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22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16778" name="Oval 42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24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12302" name="Rectangle 46"/>
          <p:cNvSpPr>
            <a:spLocks noChangeArrowheads="1"/>
          </p:cNvSpPr>
          <p:nvPr/>
        </p:nvSpPr>
        <p:spPr bwMode="auto">
          <a:xfrm>
            <a:off x="0" y="-171400"/>
            <a:ext cx="882047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800" b="1" i="1" dirty="0" smtClean="0">
                <a:solidFill>
                  <a:srgbClr val="990000"/>
                </a:solidFill>
                <a:latin typeface="Monotype Corsiva" pitchFamily="66" charset="0"/>
              </a:rPr>
              <a:t>Эффективность использования электрических ламп:</a:t>
            </a:r>
          </a:p>
          <a:p>
            <a:pPr algn="ctr"/>
            <a:r>
              <a:rPr lang="ru-RU" sz="2800" b="1" i="1" dirty="0" smtClean="0">
                <a:solidFill>
                  <a:srgbClr val="990000"/>
                </a:solidFill>
                <a:latin typeface="Monotype Corsiva" pitchFamily="66" charset="0"/>
              </a:rPr>
              <a:t>компактной люминесцентной лампы  (КЛЛ) и</a:t>
            </a:r>
          </a:p>
          <a:p>
            <a:pPr algn="ctr"/>
            <a:r>
              <a:rPr lang="ru-RU" sz="2800" b="1" i="1" dirty="0" smtClean="0">
                <a:solidFill>
                  <a:srgbClr val="990000"/>
                </a:solidFill>
                <a:latin typeface="Monotype Corsiva" pitchFamily="66" charset="0"/>
              </a:rPr>
              <a:t> лампы накаливания (ЛН)</a:t>
            </a:r>
            <a:endParaRPr lang="ru-RU" sz="2800" b="1" i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sp>
        <p:nvSpPr>
          <p:cNvPr id="12303" name="AutoShape 47"/>
          <p:cNvSpPr>
            <a:spLocks noChangeArrowheads="1"/>
          </p:cNvSpPr>
          <p:nvPr/>
        </p:nvSpPr>
        <p:spPr bwMode="gray">
          <a:xfrm>
            <a:off x="1403648" y="2708920"/>
            <a:ext cx="6804248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2000" b="1" dirty="0" smtClean="0">
                <a:solidFill>
                  <a:srgbClr val="0000CC"/>
                </a:solidFill>
                <a:latin typeface="Monotype Corsiva" pitchFamily="66" charset="0"/>
              </a:rPr>
              <a:t>При использовании КЛЛ наблюдается большая экономия  электроэнергии</a:t>
            </a:r>
            <a:endParaRPr lang="en-US" sz="2000" b="1" dirty="0">
              <a:solidFill>
                <a:srgbClr val="0000CC"/>
              </a:solidFill>
              <a:latin typeface="Monotype Corsiva" pitchFamily="66" charset="0"/>
            </a:endParaRPr>
          </a:p>
        </p:txBody>
      </p: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0" y="6127750"/>
            <a:ext cx="611560" cy="381000"/>
            <a:chOff x="2078" y="1680"/>
            <a:chExt cx="1615" cy="1615"/>
          </a:xfrm>
        </p:grpSpPr>
        <p:sp>
          <p:nvSpPr>
            <p:cNvPr id="12313" name="Oval 4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4" name="Oval 5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787" name="Oval 5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16" name="Oval 5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16789" name="Oval 5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18" name="Oval 5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12305" name="AutoShape 55"/>
          <p:cNvSpPr>
            <a:spLocks noChangeArrowheads="1"/>
          </p:cNvSpPr>
          <p:nvPr/>
        </p:nvSpPr>
        <p:spPr bwMode="gray">
          <a:xfrm>
            <a:off x="773112" y="1268413"/>
            <a:ext cx="7039247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2000" b="1" dirty="0" smtClean="0">
                <a:solidFill>
                  <a:srgbClr val="0000CC"/>
                </a:solidFill>
                <a:latin typeface="Monotype Corsiva" pitchFamily="66" charset="0"/>
              </a:rPr>
              <a:t>За год люминесцентная лампа потребляет 43,8 кВт∙ч электроэнергии </a:t>
            </a:r>
            <a:endParaRPr lang="en-US" sz="2000" b="1" dirty="0">
              <a:solidFill>
                <a:srgbClr val="0000CC"/>
              </a:solidFill>
              <a:latin typeface="Monotype Corsiva" pitchFamily="66" charset="0"/>
            </a:endParaRPr>
          </a:p>
        </p:txBody>
      </p:sp>
      <p:grpSp>
        <p:nvGrpSpPr>
          <p:cNvPr id="8" name="Group 56"/>
          <p:cNvGrpSpPr>
            <a:grpSpLocks/>
          </p:cNvGrpSpPr>
          <p:nvPr/>
        </p:nvGrpSpPr>
        <p:grpSpPr bwMode="auto">
          <a:xfrm>
            <a:off x="468313" y="1374775"/>
            <a:ext cx="381000" cy="381000"/>
            <a:chOff x="2078" y="1680"/>
            <a:chExt cx="1615" cy="1615"/>
          </a:xfrm>
        </p:grpSpPr>
        <p:sp>
          <p:nvSpPr>
            <p:cNvPr id="12307" name="Oval 5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8" name="Oval 5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795" name="Oval 59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10" name="Oval 6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16797" name="Oval 61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12" name="Oval 6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pic>
        <p:nvPicPr>
          <p:cNvPr id="61" name="Picture 6" descr="картинка"/>
          <p:cNvPicPr>
            <a:picLocks noChangeAspect="1" noChangeArrowheads="1"/>
          </p:cNvPicPr>
          <p:nvPr/>
        </p:nvPicPr>
        <p:blipFill>
          <a:blip r:embed="rId2" r:link="rId3" cstate="print"/>
          <a:srcRect l="5" t="27151"/>
          <a:stretch>
            <a:fillRect/>
          </a:stretch>
        </p:blipFill>
        <p:spPr bwMode="auto">
          <a:xfrm rot="16200000">
            <a:off x="-442921" y="3691393"/>
            <a:ext cx="203695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1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0"/>
          </a:p>
        </p:txBody>
      </p:sp>
      <p:sp>
        <p:nvSpPr>
          <p:cNvPr id="14339" name="Rectangle 33"/>
          <p:cNvSpPr>
            <a:spLocks noChangeArrowheads="1"/>
          </p:cNvSpPr>
          <p:nvPr/>
        </p:nvSpPr>
        <p:spPr bwMode="auto">
          <a:xfrm>
            <a:off x="250825" y="-113158"/>
            <a:ext cx="88931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0000CC"/>
                </a:solidFill>
                <a:latin typeface="Monotype Corsiva" pitchFamily="66" charset="0"/>
              </a:rPr>
              <a:t>Энергосберегающие бытовые приборы</a:t>
            </a:r>
          </a:p>
          <a:p>
            <a:pPr algn="ctr"/>
            <a:r>
              <a:rPr lang="ru-RU" sz="3200" b="1" i="1" dirty="0" smtClean="0">
                <a:solidFill>
                  <a:srgbClr val="0000CC"/>
                </a:solidFill>
                <a:latin typeface="Monotype Corsiva" pitchFamily="66" charset="0"/>
              </a:rPr>
              <a:t>Светодиодная лампа</a:t>
            </a:r>
            <a:endParaRPr lang="ru-RU" sz="3200" b="1" i="1" dirty="0">
              <a:solidFill>
                <a:srgbClr val="0000CC"/>
              </a:solidFill>
              <a:latin typeface="Monotype Corsiva" pitchFamily="66" charset="0"/>
            </a:endParaRPr>
          </a:p>
        </p:txBody>
      </p:sp>
      <p:sp>
        <p:nvSpPr>
          <p:cNvPr id="14343" name="Line 45"/>
          <p:cNvSpPr>
            <a:spLocks noChangeShapeType="1"/>
          </p:cNvSpPr>
          <p:nvPr/>
        </p:nvSpPr>
        <p:spPr bwMode="auto">
          <a:xfrm>
            <a:off x="4102100" y="2564904"/>
            <a:ext cx="4800600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Группа 34"/>
          <p:cNvGrpSpPr/>
          <p:nvPr/>
        </p:nvGrpSpPr>
        <p:grpSpPr>
          <a:xfrm>
            <a:off x="3492500" y="1916832"/>
            <a:ext cx="762000" cy="665162"/>
            <a:chOff x="3492500" y="2239963"/>
            <a:chExt cx="762000" cy="665162"/>
          </a:xfrm>
        </p:grpSpPr>
        <p:grpSp>
          <p:nvGrpSpPr>
            <p:cNvPr id="3" name="Group 37"/>
            <p:cNvGrpSpPr>
              <a:grpSpLocks/>
            </p:cNvGrpSpPr>
            <p:nvPr/>
          </p:nvGrpSpPr>
          <p:grpSpPr bwMode="auto">
            <a:xfrm>
              <a:off x="3492500" y="2239963"/>
              <a:ext cx="762000" cy="665162"/>
              <a:chOff x="1110" y="2656"/>
              <a:chExt cx="1549" cy="1351"/>
            </a:xfrm>
          </p:grpSpPr>
          <p:sp>
            <p:nvSpPr>
              <p:cNvPr id="14367" name="AutoShape 3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68" name="AutoShape 3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800" name="AutoShape 40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4345" name="Text Box 47"/>
            <p:cNvSpPr txBox="1">
              <a:spLocks noChangeArrowheads="1"/>
            </p:cNvSpPr>
            <p:nvPr/>
          </p:nvSpPr>
          <p:spPr bwMode="gray">
            <a:xfrm>
              <a:off x="3689350" y="2338388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4346" name="Line 48"/>
          <p:cNvSpPr>
            <a:spLocks noChangeShapeType="1"/>
          </p:cNvSpPr>
          <p:nvPr/>
        </p:nvSpPr>
        <p:spPr bwMode="auto">
          <a:xfrm>
            <a:off x="4102100" y="3356992"/>
            <a:ext cx="4800600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7" name="Text Box 49"/>
          <p:cNvSpPr txBox="1">
            <a:spLocks noChangeArrowheads="1"/>
          </p:cNvSpPr>
          <p:nvPr/>
        </p:nvSpPr>
        <p:spPr bwMode="auto">
          <a:xfrm>
            <a:off x="4355976" y="2852936"/>
            <a:ext cx="307808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000" dirty="0" smtClean="0">
                <a:latin typeface="Monotype Corsiva" pitchFamily="66" charset="0"/>
              </a:rPr>
              <a:t>безопасность, малые размеры</a:t>
            </a:r>
            <a:endParaRPr lang="en-US" sz="2000" dirty="0">
              <a:latin typeface="Monotype Corsiva" pitchFamily="66" charset="0"/>
            </a:endParaRPr>
          </a:p>
        </p:txBody>
      </p:sp>
      <p:grpSp>
        <p:nvGrpSpPr>
          <p:cNvPr id="4" name="Группа 35"/>
          <p:cNvGrpSpPr/>
          <p:nvPr/>
        </p:nvGrpSpPr>
        <p:grpSpPr>
          <a:xfrm>
            <a:off x="3492500" y="2708920"/>
            <a:ext cx="762000" cy="665162"/>
            <a:chOff x="3492500" y="3154363"/>
            <a:chExt cx="762000" cy="665162"/>
          </a:xfrm>
        </p:grpSpPr>
        <p:grpSp>
          <p:nvGrpSpPr>
            <p:cNvPr id="5" name="Group 41"/>
            <p:cNvGrpSpPr>
              <a:grpSpLocks/>
            </p:cNvGrpSpPr>
            <p:nvPr/>
          </p:nvGrpSpPr>
          <p:grpSpPr bwMode="auto">
            <a:xfrm>
              <a:off x="3492500" y="3154363"/>
              <a:ext cx="762000" cy="665162"/>
              <a:chOff x="3174" y="2656"/>
              <a:chExt cx="1549" cy="1351"/>
            </a:xfrm>
          </p:grpSpPr>
          <p:sp>
            <p:nvSpPr>
              <p:cNvPr id="14364" name="AutoShape 4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65" name="AutoShape 4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804" name="AutoShape 44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4348" name="Text Box 50"/>
            <p:cNvSpPr txBox="1">
              <a:spLocks noChangeArrowheads="1"/>
            </p:cNvSpPr>
            <p:nvPr/>
          </p:nvSpPr>
          <p:spPr bwMode="gray">
            <a:xfrm>
              <a:off x="3689350" y="3252788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3563888" y="5085184"/>
            <a:ext cx="762000" cy="665162"/>
            <a:chOff x="1110" y="2656"/>
            <a:chExt cx="1549" cy="1351"/>
          </a:xfrm>
        </p:grpSpPr>
        <p:sp>
          <p:nvSpPr>
            <p:cNvPr id="14361" name="AutoShape 52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2" name="AutoShape 53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814" name="AutoShape 54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3563888" y="5805264"/>
            <a:ext cx="762000" cy="665162"/>
            <a:chOff x="3174" y="2656"/>
            <a:chExt cx="1549" cy="1351"/>
          </a:xfrm>
        </p:grpSpPr>
        <p:sp>
          <p:nvSpPr>
            <p:cNvPr id="14358" name="AutoShape 56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9" name="AutoShape 57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818" name="AutoShape 58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351" name="Line 59"/>
          <p:cNvSpPr>
            <a:spLocks noChangeShapeType="1"/>
          </p:cNvSpPr>
          <p:nvPr/>
        </p:nvSpPr>
        <p:spPr bwMode="auto">
          <a:xfrm>
            <a:off x="4067944" y="5733256"/>
            <a:ext cx="4800600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2" name="Text Box 60"/>
          <p:cNvSpPr txBox="1">
            <a:spLocks noChangeArrowheads="1"/>
          </p:cNvSpPr>
          <p:nvPr/>
        </p:nvSpPr>
        <p:spPr bwMode="auto">
          <a:xfrm>
            <a:off x="4427984" y="5301208"/>
            <a:ext cx="267893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000" dirty="0" smtClean="0">
                <a:latin typeface="Monotype Corsiva" pitchFamily="66" charset="0"/>
              </a:rPr>
              <a:t>очень высокая стоимость</a:t>
            </a:r>
            <a:endParaRPr lang="en-US" sz="2000" dirty="0">
              <a:latin typeface="Monotype Corsiva" pitchFamily="66" charset="0"/>
            </a:endParaRPr>
          </a:p>
        </p:txBody>
      </p:sp>
      <p:sp>
        <p:nvSpPr>
          <p:cNvPr id="14353" name="Text Box 61"/>
          <p:cNvSpPr txBox="1">
            <a:spLocks noChangeArrowheads="1"/>
          </p:cNvSpPr>
          <p:nvPr/>
        </p:nvSpPr>
        <p:spPr bwMode="gray">
          <a:xfrm>
            <a:off x="3779912" y="5229200"/>
            <a:ext cx="34015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dirty="0" smtClean="0">
                <a:solidFill>
                  <a:schemeClr val="bg1"/>
                </a:solidFill>
              </a:rPr>
              <a:t>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354" name="Line 62"/>
          <p:cNvSpPr>
            <a:spLocks noChangeShapeType="1"/>
          </p:cNvSpPr>
          <p:nvPr/>
        </p:nvSpPr>
        <p:spPr bwMode="auto">
          <a:xfrm>
            <a:off x="4139952" y="6453336"/>
            <a:ext cx="4800600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5" name="Text Box 63"/>
          <p:cNvSpPr txBox="1">
            <a:spLocks noChangeArrowheads="1"/>
          </p:cNvSpPr>
          <p:nvPr/>
        </p:nvSpPr>
        <p:spPr bwMode="auto">
          <a:xfrm>
            <a:off x="4427984" y="5733256"/>
            <a:ext cx="33522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000" dirty="0" smtClean="0">
                <a:latin typeface="Monotype Corsiva" pitchFamily="66" charset="0"/>
              </a:rPr>
              <a:t>напряжение строго нормировано</a:t>
            </a:r>
          </a:p>
          <a:p>
            <a:pPr eaLnBrk="0" hangingPunct="0"/>
            <a:r>
              <a:rPr lang="ru-RU" sz="2000" dirty="0" smtClean="0">
                <a:latin typeface="Monotype Corsiva" pitchFamily="66" charset="0"/>
              </a:rPr>
              <a:t> (необходим резистор)</a:t>
            </a:r>
            <a:endParaRPr lang="en-US" sz="2000" dirty="0">
              <a:latin typeface="Monotype Corsiva" pitchFamily="66" charset="0"/>
            </a:endParaRPr>
          </a:p>
        </p:txBody>
      </p:sp>
      <p:sp>
        <p:nvSpPr>
          <p:cNvPr id="14356" name="Text Box 64"/>
          <p:cNvSpPr txBox="1">
            <a:spLocks noChangeArrowheads="1"/>
          </p:cNvSpPr>
          <p:nvPr/>
        </p:nvSpPr>
        <p:spPr bwMode="gray">
          <a:xfrm>
            <a:off x="3779912" y="5877272"/>
            <a:ext cx="34015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dirty="0" smtClean="0">
                <a:solidFill>
                  <a:schemeClr val="bg1"/>
                </a:solidFill>
              </a:rPr>
              <a:t>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357" name="Rectangle 65"/>
          <p:cNvSpPr>
            <a:spLocks noChangeArrowheads="1"/>
          </p:cNvSpPr>
          <p:nvPr/>
        </p:nvSpPr>
        <p:spPr bwMode="auto">
          <a:xfrm>
            <a:off x="4987155" y="877943"/>
            <a:ext cx="24249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2800" b="1" i="1" dirty="0">
                <a:solidFill>
                  <a:srgbClr val="D60093"/>
                </a:solidFill>
              </a:rPr>
              <a:t>Достоинства</a:t>
            </a:r>
          </a:p>
        </p:txBody>
      </p:sp>
      <p:sp>
        <p:nvSpPr>
          <p:cNvPr id="37" name="Rectangle 65"/>
          <p:cNvSpPr>
            <a:spLocks noChangeArrowheads="1"/>
          </p:cNvSpPr>
          <p:nvPr/>
        </p:nvSpPr>
        <p:spPr bwMode="auto">
          <a:xfrm>
            <a:off x="5143803" y="4550351"/>
            <a:ext cx="22493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0000CC"/>
                </a:solidFill>
              </a:rPr>
              <a:t>Недостатки</a:t>
            </a:r>
            <a:endParaRPr lang="ru-RU" sz="2800" b="1" i="1" dirty="0">
              <a:solidFill>
                <a:srgbClr val="0000CC"/>
              </a:solidFill>
            </a:endParaRPr>
          </a:p>
        </p:txBody>
      </p:sp>
      <p:grpSp>
        <p:nvGrpSpPr>
          <p:cNvPr id="8" name="Группа 37"/>
          <p:cNvGrpSpPr/>
          <p:nvPr/>
        </p:nvGrpSpPr>
        <p:grpSpPr>
          <a:xfrm>
            <a:off x="3491880" y="3501008"/>
            <a:ext cx="762000" cy="665162"/>
            <a:chOff x="3492500" y="2239963"/>
            <a:chExt cx="762000" cy="665162"/>
          </a:xfrm>
        </p:grpSpPr>
        <p:grpSp>
          <p:nvGrpSpPr>
            <p:cNvPr id="9" name="Group 37"/>
            <p:cNvGrpSpPr>
              <a:grpSpLocks/>
            </p:cNvGrpSpPr>
            <p:nvPr/>
          </p:nvGrpSpPr>
          <p:grpSpPr bwMode="auto">
            <a:xfrm>
              <a:off x="3492500" y="2239963"/>
              <a:ext cx="762000" cy="665162"/>
              <a:chOff x="1110" y="2656"/>
              <a:chExt cx="1549" cy="1351"/>
            </a:xfrm>
          </p:grpSpPr>
          <p:sp>
            <p:nvSpPr>
              <p:cNvPr id="41" name="AutoShape 3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" name="AutoShape 3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" name="AutoShape 40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0" name="Text Box 47"/>
            <p:cNvSpPr txBox="1">
              <a:spLocks noChangeArrowheads="1"/>
            </p:cNvSpPr>
            <p:nvPr/>
          </p:nvSpPr>
          <p:spPr bwMode="gray">
            <a:xfrm>
              <a:off x="3696278" y="2338388"/>
              <a:ext cx="340158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dirty="0" smtClean="0">
                  <a:solidFill>
                    <a:schemeClr val="bg1"/>
                  </a:solidFill>
                </a:rPr>
                <a:t>3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4" name="Line 62"/>
          <p:cNvSpPr>
            <a:spLocks noChangeShapeType="1"/>
          </p:cNvSpPr>
          <p:nvPr/>
        </p:nvSpPr>
        <p:spPr bwMode="auto">
          <a:xfrm>
            <a:off x="4067944" y="4149080"/>
            <a:ext cx="4800600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Text Box 60"/>
          <p:cNvSpPr txBox="1">
            <a:spLocks noChangeArrowheads="1"/>
          </p:cNvSpPr>
          <p:nvPr/>
        </p:nvSpPr>
        <p:spPr bwMode="auto">
          <a:xfrm>
            <a:off x="4355976" y="3501008"/>
            <a:ext cx="4398961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000" dirty="0" smtClean="0">
                <a:latin typeface="Monotype Corsiva" pitchFamily="66" charset="0"/>
              </a:rPr>
              <a:t>незначительное тепловыделение,</a:t>
            </a:r>
          </a:p>
          <a:p>
            <a:pPr eaLnBrk="0" hangingPunct="0"/>
            <a:r>
              <a:rPr lang="ru-RU" sz="2000" dirty="0" smtClean="0">
                <a:latin typeface="Monotype Corsiva" pitchFamily="66" charset="0"/>
              </a:rPr>
              <a:t> отсутствие ультрафиолетового излучения</a:t>
            </a:r>
            <a:endParaRPr lang="en-US" sz="2000" dirty="0">
              <a:latin typeface="Monotype Corsiva" pitchFamily="66" charset="0"/>
            </a:endParaRPr>
          </a:p>
        </p:txBody>
      </p:sp>
      <p:pic>
        <p:nvPicPr>
          <p:cNvPr id="48" name="Picture 7" descr="http://upload.wikimedia.org/wikipedia/commons/thumb/8/84/E27_with_38_LCD.JPG/200px-E27_with_38_LCD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50825" y="1484313"/>
            <a:ext cx="31686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3" descr="200px-Led_digital_visuals-3_grow_lights-close_up_%CE%9400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149080"/>
            <a:ext cx="3096344" cy="232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Прямоугольник 49"/>
          <p:cNvSpPr/>
          <p:nvPr/>
        </p:nvSpPr>
        <p:spPr>
          <a:xfrm>
            <a:off x="4283968" y="15567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ru-RU" sz="2400" dirty="0" smtClean="0">
                <a:latin typeface="Monotype Corsiva" pitchFamily="66" charset="0"/>
              </a:rPr>
              <a:t>экономия электроэнергии, срок службы в 30 раз больше, чем у лампы накаливания</a:t>
            </a:r>
            <a:endParaRPr lang="en-US" sz="2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271150">
            <a:off x="-710875" y="346586"/>
            <a:ext cx="9104091" cy="507803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rgbClr val="990000"/>
                </a:solidFill>
                <a:latin typeface="Monotype Corsiva" pitchFamily="66" charset="0"/>
              </a:rPr>
              <a:t>Наши предложения по энергосбережению:</a:t>
            </a:r>
            <a:endParaRPr lang="ru-RU" sz="3600" b="1" u="sng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ru-RU" sz="3400" b="1" dirty="0" smtClean="0">
                <a:solidFill>
                  <a:srgbClr val="0000CC"/>
                </a:solidFill>
                <a:latin typeface="Monotype Corsiva" pitchFamily="66" charset="0"/>
              </a:rPr>
              <a:t>При покупке бытовых приборов обращайте внимание на наклейку с классом </a:t>
            </a:r>
            <a:r>
              <a:rPr lang="ru-RU" sz="3400" b="1" dirty="0" err="1" smtClean="0">
                <a:solidFill>
                  <a:srgbClr val="0000CC"/>
                </a:solidFill>
                <a:latin typeface="Monotype Corsiva" pitchFamily="66" charset="0"/>
              </a:rPr>
              <a:t>энергоэкономичности</a:t>
            </a:r>
            <a:r>
              <a:rPr lang="ru-RU" sz="3400" b="1" dirty="0" smtClean="0">
                <a:solidFill>
                  <a:srgbClr val="0000CC"/>
                </a:solidFill>
                <a:latin typeface="Monotype Corsiva" pitchFamily="66" charset="0"/>
              </a:rPr>
              <a:t>. Класс «А» означает, что прибор очень экономичный.</a:t>
            </a:r>
          </a:p>
          <a:p>
            <a:pPr lvl="0" algn="just"/>
            <a:r>
              <a:rPr lang="ru-RU" sz="3400" b="1" dirty="0" smtClean="0">
                <a:solidFill>
                  <a:srgbClr val="0000CC"/>
                </a:solidFill>
                <a:latin typeface="Monotype Corsiva" pitchFamily="66" charset="0"/>
              </a:rPr>
              <a:t>Стеклокерамические плиты для приготовления пищи экономичнее электроплит с обычными конфорками.  Еще экономичнее новые индукционные стеклокерамические плиты.</a:t>
            </a:r>
          </a:p>
          <a:p>
            <a:pPr lvl="0" algn="just"/>
            <a:r>
              <a:rPr lang="ru-RU" sz="3400" b="1" dirty="0" smtClean="0">
                <a:solidFill>
                  <a:srgbClr val="0000CC"/>
                </a:solidFill>
                <a:latin typeface="Monotype Corsiva" pitchFamily="66" charset="0"/>
              </a:rPr>
              <a:t>Для приготовления чая используйте электрический чайник, нагревая только лишь необходимое для чаепития количество воды.</a:t>
            </a:r>
          </a:p>
          <a:p>
            <a:pPr lvl="0" algn="just"/>
            <a:r>
              <a:rPr lang="ru-RU" sz="3400" b="1" dirty="0" smtClean="0">
                <a:solidFill>
                  <a:srgbClr val="0000CC"/>
                </a:solidFill>
                <a:latin typeface="Monotype Corsiva" pitchFamily="66" charset="0"/>
              </a:rPr>
              <a:t>Выключайте плиту после приготовления еды.</a:t>
            </a:r>
          </a:p>
          <a:p>
            <a:pPr lvl="0" algn="just"/>
            <a:r>
              <a:rPr lang="ru-RU" sz="3400" b="1" dirty="0" smtClean="0">
                <a:solidFill>
                  <a:srgbClr val="0000CC"/>
                </a:solidFill>
                <a:latin typeface="Monotype Corsiva" pitchFamily="66" charset="0"/>
              </a:rPr>
              <a:t>Выключайте свет, выходя из комнаты.</a:t>
            </a:r>
          </a:p>
          <a:p>
            <a:pPr lvl="0" algn="just"/>
            <a:r>
              <a:rPr lang="ru-RU" sz="3400" b="1" dirty="0" smtClean="0">
                <a:solidFill>
                  <a:srgbClr val="0000CC"/>
                </a:solidFill>
                <a:latin typeface="Monotype Corsiva" pitchFamily="66" charset="0"/>
              </a:rPr>
              <a:t>Не оставляйте телевизоры в режиме ожидания.</a:t>
            </a:r>
          </a:p>
          <a:p>
            <a:pPr lvl="0" algn="just"/>
            <a:r>
              <a:rPr lang="ru-RU" sz="3400" b="1" dirty="0" smtClean="0">
                <a:solidFill>
                  <a:srgbClr val="0000CC"/>
                </a:solidFill>
                <a:latin typeface="Monotype Corsiva" pitchFamily="66" charset="0"/>
              </a:rPr>
              <a:t>Используйте </a:t>
            </a:r>
            <a:r>
              <a:rPr lang="ru-RU" sz="3400" b="1" dirty="0" err="1" smtClean="0">
                <a:solidFill>
                  <a:srgbClr val="0000CC"/>
                </a:solidFill>
                <a:latin typeface="Monotype Corsiva" pitchFamily="66" charset="0"/>
              </a:rPr>
              <a:t>энергоэффективные</a:t>
            </a:r>
            <a:r>
              <a:rPr lang="ru-RU" sz="3400" b="1" dirty="0" smtClean="0">
                <a:solidFill>
                  <a:srgbClr val="0000CC"/>
                </a:solidFill>
                <a:latin typeface="Monotype Corsiva" pitchFamily="66" charset="0"/>
              </a:rPr>
              <a:t> лампочки (светодиодные и компактные люминесцентные).</a:t>
            </a:r>
          </a:p>
          <a:p>
            <a:endParaRPr lang="ru-RU" dirty="0">
              <a:solidFill>
                <a:srgbClr val="0000C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371832">
            <a:off x="457200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ru-RU" sz="3600" b="1" dirty="0" smtClean="0">
                <a:solidFill>
                  <a:srgbClr val="0000CC"/>
                </a:solidFill>
                <a:latin typeface="Monotype Corsiva" pitchFamily="66" charset="0"/>
              </a:rPr>
              <a:t>При работе за письменным столом используйте целенаправленное местное освещение – настольную лампу, которая, несмотря на меньшую мощность, обеспечит лучшую освещенность стола и не даст тени.</a:t>
            </a:r>
          </a:p>
          <a:p>
            <a:pPr lvl="0" algn="just"/>
            <a:r>
              <a:rPr lang="ru-RU" sz="3600" b="1" dirty="0" smtClean="0">
                <a:solidFill>
                  <a:srgbClr val="0000CC"/>
                </a:solidFill>
                <a:latin typeface="Monotype Corsiva" pitchFamily="66" charset="0"/>
              </a:rPr>
              <a:t>Давайте доступ в квартиру дневному свету, раздвигайте занавески.</a:t>
            </a:r>
          </a:p>
          <a:p>
            <a:pPr lvl="0" algn="just"/>
            <a:r>
              <a:rPr lang="ru-RU" sz="3600" b="1" dirty="0" smtClean="0">
                <a:solidFill>
                  <a:srgbClr val="0000CC"/>
                </a:solidFill>
                <a:latin typeface="Monotype Corsiva" pitchFamily="66" charset="0"/>
              </a:rPr>
              <a:t>По возможности выбирайте светлый тон стен. Светлые стены отражают 70 – 80 % света, в то время как темные только 10 – 15 %.</a:t>
            </a:r>
          </a:p>
          <a:p>
            <a:pPr lvl="0" algn="just"/>
            <a:r>
              <a:rPr lang="ru-RU" sz="3600" b="1" dirty="0" smtClean="0">
                <a:solidFill>
                  <a:srgbClr val="0000CC"/>
                </a:solidFill>
                <a:latin typeface="Monotype Corsiva" pitchFamily="66" charset="0"/>
              </a:rPr>
              <a:t>Устраните утечки теплого воздуха из квартиры.</a:t>
            </a:r>
          </a:p>
          <a:p>
            <a:pPr lvl="0" algn="just"/>
            <a:r>
              <a:rPr lang="ru-RU" sz="3600" b="1" dirty="0" smtClean="0">
                <a:solidFill>
                  <a:srgbClr val="0000CC"/>
                </a:solidFill>
                <a:latin typeface="Monotype Corsiva" pitchFamily="66" charset="0"/>
              </a:rPr>
              <a:t>Сократите, по возможности, использование горячей воды.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990000"/>
                </a:solidFill>
                <a:latin typeface="Monotype Corsiva" pitchFamily="66" charset="0"/>
              </a:rPr>
              <a:t>Наши предложения по энергосбережению:</a:t>
            </a:r>
            <a:endParaRPr lang="ru-RU" sz="36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06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27 из 830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573016"/>
            <a:ext cx="4200466" cy="1800200"/>
          </a:xfrm>
          <a:prstGeom prst="rect">
            <a:avLst/>
          </a:prstGeom>
          <a:noFill/>
        </p:spPr>
      </p:pic>
      <p:pic>
        <p:nvPicPr>
          <p:cNvPr id="5122" name="Picture 2" descr="C:\Users\User\Documents\43288-tri-shkoly-internata-v-odesskoj-oblasti-primut-uchastie-v-programme-po-energosberezheniyu-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20888"/>
            <a:ext cx="5688310" cy="3826217"/>
          </a:xfrm>
          <a:prstGeom prst="rect">
            <a:avLst/>
          </a:prstGeom>
          <a:noFill/>
        </p:spPr>
      </p:pic>
      <p:pic>
        <p:nvPicPr>
          <p:cNvPr id="5123" name="Picture 3" descr="C:\Users\User\Documents\auditenerg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764704"/>
            <a:ext cx="3168352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ЭНЕРГОСБЕРЕЖЕНИЕ\energo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84976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028094">
            <a:off x="54527" y="-529312"/>
            <a:ext cx="96133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990000"/>
                </a:solidFill>
                <a:latin typeface="Monotype Corsiva" pitchFamily="66" charset="0"/>
              </a:rPr>
              <a:t>Благодарю </a:t>
            </a:r>
          </a:p>
          <a:p>
            <a:r>
              <a:rPr lang="ru-RU" sz="9600" b="1" dirty="0" smtClean="0">
                <a:solidFill>
                  <a:srgbClr val="990000"/>
                </a:solidFill>
                <a:latin typeface="Monotype Corsiva" pitchFamily="66" charset="0"/>
              </a:rPr>
              <a:t>      за внимание!</a:t>
            </a:r>
            <a:endParaRPr lang="ru-RU" sz="96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User\Documents\img_2326170180db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132856"/>
            <a:ext cx="3497713" cy="2215133"/>
          </a:xfrm>
          <a:prstGeom prst="rect">
            <a:avLst/>
          </a:prstGeom>
          <a:noFill/>
        </p:spPr>
      </p:pic>
      <p:pic>
        <p:nvPicPr>
          <p:cNvPr id="1027" name="Picture 3" descr="C:\Users\User\Documents\energokomna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24944"/>
            <a:ext cx="3357736" cy="2106081"/>
          </a:xfrm>
          <a:prstGeom prst="rect">
            <a:avLst/>
          </a:prstGeom>
          <a:noFill/>
        </p:spPr>
      </p:pic>
      <p:pic>
        <p:nvPicPr>
          <p:cNvPr id="1028" name="Picture 4" descr="C:\Users\User\Documents\mini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221088"/>
            <a:ext cx="3168352" cy="23607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476673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Энергопотребление и его последствия</a:t>
            </a:r>
            <a:endParaRPr lang="ru-RU" sz="3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941168"/>
            <a:ext cx="37157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Энергетические проблемы человечества</a:t>
            </a:r>
            <a:r>
              <a:rPr lang="ru-RU" sz="32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3" y="1340768"/>
            <a:ext cx="3888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Энергопотребление и его последствия </a:t>
            </a:r>
            <a:endParaRPr lang="ru-RU" sz="3200" dirty="0">
              <a:solidFill>
                <a:srgbClr val="0000CC"/>
              </a:solidFill>
            </a:endParaRPr>
          </a:p>
        </p:txBody>
      </p:sp>
      <p:pic>
        <p:nvPicPr>
          <p:cNvPr id="3074" name="Picture 2" descr="C:\Users\User\Documents\ЭНЕРГОСБЕРЕЖЕНИЕ\_mezhdunarodnyy-den-energosberezhen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924944"/>
            <a:ext cx="2736304" cy="2045809"/>
          </a:xfrm>
          <a:prstGeom prst="rect">
            <a:avLst/>
          </a:prstGeom>
          <a:noFill/>
        </p:spPr>
      </p:pic>
      <p:pic>
        <p:nvPicPr>
          <p:cNvPr id="3075" name="Picture 3" descr="C:\Users\User\Documents\ЭНЕРГОСБЕРЕЖЕНИЕ\energo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564904"/>
            <a:ext cx="3888432" cy="2705472"/>
          </a:xfrm>
          <a:prstGeom prst="rect">
            <a:avLst/>
          </a:prstGeom>
          <a:noFill/>
        </p:spPr>
      </p:pic>
      <p:pic>
        <p:nvPicPr>
          <p:cNvPr id="3076" name="Picture 4" descr="C:\Users\User\Documents\ЭНЕРГОСБЕРЕЖЕНИЕ\4718-cover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340768"/>
            <a:ext cx="1656184" cy="26536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389935">
            <a:off x="971600" y="117212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Энергопотребление и его последствия Энергетические проблемы человечества</a:t>
            </a:r>
            <a:r>
              <a:rPr lang="ru-RU" sz="3200" i="1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40768"/>
            <a:ext cx="42484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00CC"/>
                </a:solidFill>
                <a:latin typeface="Calibri" pitchFamily="34" charset="0"/>
              </a:rPr>
              <a:t>Экологическая катастрофа</a:t>
            </a:r>
          </a:p>
          <a:p>
            <a:r>
              <a:rPr lang="ru-RU" sz="2400" dirty="0" smtClean="0">
                <a:solidFill>
                  <a:srgbClr val="993300"/>
                </a:solidFill>
                <a:latin typeface="Calibri" pitchFamily="34" charset="0"/>
              </a:rPr>
              <a:t>В чем заключается эта катастрофа?  </a:t>
            </a:r>
          </a:p>
          <a:p>
            <a:r>
              <a:rPr lang="ru-RU" sz="2400" dirty="0" smtClean="0">
                <a:solidFill>
                  <a:srgbClr val="993300"/>
                </a:solidFill>
                <a:latin typeface="Calibri" pitchFamily="34" charset="0"/>
              </a:rPr>
              <a:t>Так ли она опасна для человечества? </a:t>
            </a:r>
          </a:p>
          <a:p>
            <a:r>
              <a:rPr lang="ru-RU" sz="2400" dirty="0" smtClean="0">
                <a:solidFill>
                  <a:srgbClr val="993300"/>
                </a:solidFill>
                <a:latin typeface="Calibri" pitchFamily="34" charset="0"/>
              </a:rPr>
              <a:t>И что нужно делать, чтобы ее предотвратить? </a:t>
            </a:r>
            <a:endParaRPr lang="ru-RU" sz="2400" dirty="0">
              <a:solidFill>
                <a:srgbClr val="993300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1309721">
            <a:off x="5004048" y="1340768"/>
            <a:ext cx="3960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CC"/>
                </a:solidFill>
                <a:latin typeface="Calibri" pitchFamily="34" charset="0"/>
              </a:rPr>
              <a:t>Эффективное использование энергии — ключ к успешному решению экологической проблемы! </a:t>
            </a:r>
          </a:p>
          <a:p>
            <a:r>
              <a:rPr lang="ru-RU" sz="2400" dirty="0" smtClean="0">
                <a:solidFill>
                  <a:srgbClr val="0000CC"/>
                </a:solidFill>
                <a:latin typeface="Calibri" pitchFamily="34" charset="0"/>
              </a:rPr>
              <a:t>  Как вы думаете, почему? </a:t>
            </a:r>
            <a:endParaRPr lang="ru-RU" sz="2400" dirty="0">
              <a:solidFill>
                <a:srgbClr val="0000CC"/>
              </a:solidFill>
              <a:latin typeface="Calibri" pitchFamily="34" charset="0"/>
            </a:endParaRPr>
          </a:p>
        </p:txBody>
      </p:sp>
      <p:pic>
        <p:nvPicPr>
          <p:cNvPr id="4098" name="Picture 2" descr="C:\Users\User\Documents\ba9a52ddc4f19b526b17d5123cab19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293096"/>
            <a:ext cx="5832648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260648"/>
            <a:ext cx="54726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b="1" i="1" dirty="0" smtClean="0">
                <a:solidFill>
                  <a:srgbClr val="C00000"/>
                </a:solidFill>
                <a:latin typeface="Arial"/>
              </a:rPr>
              <a:t>Что же мы понимаем под энергосбережением? </a:t>
            </a:r>
            <a:endParaRPr lang="ru-RU" sz="3200" b="1" i="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1556792"/>
            <a:ext cx="64807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C3300"/>
              </a:buClr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rgbClr val="0000CC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Это рациональное использование энергии. </a:t>
            </a:r>
          </a:p>
          <a:p>
            <a:pPr lvl="0">
              <a:buClr>
                <a:srgbClr val="CC3300"/>
              </a:buClr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rgbClr val="0000CC"/>
                </a:solidFill>
                <a:latin typeface="Monotype Corsiva" pitchFamily="66" charset="0"/>
              </a:rPr>
              <a:t>  Это деятельность по организации эффективного использования энергоресурсов. </a:t>
            </a:r>
            <a:endParaRPr lang="ru-RU" sz="2800" b="1" dirty="0" smtClean="0">
              <a:solidFill>
                <a:srgbClr val="0000CC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lang="ru-RU" sz="2800" b="1" dirty="0" smtClean="0">
              <a:solidFill>
                <a:srgbClr val="0000CC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sz="2800" b="1" dirty="0" smtClean="0">
                <a:solidFill>
                  <a:srgbClr val="0000CC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Специалисты утверждают, что потребление энергии, в среднем, может быть сокращено:</a:t>
            </a:r>
            <a:br>
              <a:rPr lang="ru-RU" sz="2800" b="1" dirty="0" smtClean="0">
                <a:solidFill>
                  <a:srgbClr val="0000CC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CC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CC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CC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• в быту на 34% </a:t>
            </a:r>
            <a:br>
              <a:rPr lang="ru-RU" sz="2800" b="1" dirty="0" smtClean="0">
                <a:solidFill>
                  <a:srgbClr val="0000CC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CC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• у небольших потребителей на 22% </a:t>
            </a:r>
            <a:br>
              <a:rPr lang="ru-RU" sz="2800" b="1" dirty="0" smtClean="0">
                <a:solidFill>
                  <a:srgbClr val="0000CC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CC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• в транспорте на 24% </a:t>
            </a:r>
            <a:br>
              <a:rPr lang="ru-RU" sz="2800" b="1" dirty="0" smtClean="0">
                <a:solidFill>
                  <a:srgbClr val="0000CC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CC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• в промышленности на 13-33%</a:t>
            </a:r>
            <a:endParaRPr lang="ru-RU" sz="2800" b="1" dirty="0" smtClean="0">
              <a:solidFill>
                <a:srgbClr val="0000CC"/>
              </a:solidFill>
              <a:latin typeface="Monotype Corsiva" pitchFamily="66" charset="0"/>
            </a:endParaRPr>
          </a:p>
        </p:txBody>
      </p:sp>
      <p:pic>
        <p:nvPicPr>
          <p:cNvPr id="5" name="Picture 2" descr="D:\Наташа\Мои анимации\экология\eZavod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36912"/>
            <a:ext cx="1992238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-92681"/>
            <a:ext cx="7704856" cy="492442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indent="342900" algn="just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Энергосбережение</a:t>
            </a:r>
            <a:r>
              <a:rPr lang="ru-RU" sz="28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2200" b="1" i="1" dirty="0" smtClean="0">
                <a:solidFill>
                  <a:srgbClr val="33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комплекс мер по реализации правовых,     	организационных, научных, производственных, технических  и экономических мер, направленных на эффективное (рациональное) использование (и экономное расходование) топливно-энергетических ресурсов и на вовлечение в хозяйственный оборот возобновляемых источников энергии.</a:t>
            </a:r>
          </a:p>
          <a:p>
            <a:pPr lvl="0" indent="342900" algn="just"/>
            <a:r>
              <a:rPr lang="ru-RU" sz="2200" b="1" i="1" dirty="0" smtClean="0">
                <a:solidFill>
                  <a:srgbClr val="33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современном этапе можно выделить три основных направления энергосбережения:</a:t>
            </a:r>
          </a:p>
          <a:p>
            <a:pPr lvl="0" indent="342900" algn="just" eaLnBrk="0" hangingPunct="0"/>
            <a:r>
              <a:rPr lang="ru-RU" sz="2200" b="1" i="1" dirty="0" smtClean="0">
                <a:solidFill>
                  <a:srgbClr val="33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полезное использование (утилизация) энергетических потерь;</a:t>
            </a:r>
            <a:endParaRPr lang="ru-RU" sz="2200" b="1" i="1" dirty="0" smtClean="0">
              <a:solidFill>
                <a:srgbClr val="3333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342900" algn="just" eaLnBrk="0" hangingPunct="0"/>
            <a:r>
              <a:rPr lang="ru-RU" sz="2200" b="1" i="1" dirty="0" smtClean="0">
                <a:solidFill>
                  <a:srgbClr val="33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модернизация оборудования с целью уменьшения потерь энергии;</a:t>
            </a:r>
            <a:endParaRPr lang="ru-RU" sz="2200" b="1" i="1" dirty="0" smtClean="0">
              <a:solidFill>
                <a:srgbClr val="3333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342900" algn="just" eaLnBrk="0" hangingPunct="0"/>
            <a:r>
              <a:rPr lang="ru-RU" sz="2200" b="1" i="1" dirty="0" smtClean="0">
                <a:solidFill>
                  <a:srgbClr val="33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интенсивное энергосбережение.</a:t>
            </a:r>
            <a:endParaRPr lang="ru-RU" sz="2200" b="1" i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Картинка 27 из 830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941168"/>
            <a:ext cx="3888432" cy="1728192"/>
          </a:xfrm>
          <a:prstGeom prst="rect">
            <a:avLst/>
          </a:prstGeom>
          <a:noFill/>
        </p:spPr>
      </p:pic>
      <p:pic>
        <p:nvPicPr>
          <p:cNvPr id="7170" name="Picture 2" descr="C:\Users\User\Documents\ЭНЕРГОСБЕРЕЖЕНИЕ\sberezheni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077072"/>
            <a:ext cx="1512168" cy="25257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404664"/>
            <a:ext cx="777686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 2008 года по инициативе международной экологической сети «Школьный проект по использованию ресурсов и энергии» (SPARE) 11 ноября отмечается День энергосбережения. В проекте принимают участие 20 стран, в том числе Россия.</a:t>
            </a:r>
          </a:p>
          <a:p>
            <a:pPr algn="just"/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 Целью праздника является привлечение внимания властей и общественности к эффективному использованию ресурсов и внедрению возобновляемых источников энергии.</a:t>
            </a:r>
          </a:p>
          <a:p>
            <a:pPr algn="just"/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Вопросам  энергосбережения был посвящен международный форум ENES-2013, который прошел 21-23 ноября в Москве. Идею проведения этого форума поддержал Президент России Владимир Владимирович Путин. </a:t>
            </a:r>
          </a:p>
          <a:p>
            <a:pPr algn="just"/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Третий день работы форума был посвящен молодежным инициативам в области энергоэффективности. В этот день   в «Гостином Дворе»  был открыт I Национальный Парк «Энергия России» — масштабный диалог с молодежью по теме энергоэффективности, в рамках которого   разработали ряд общедоступных элементов популяризации бережливого отношения к энергии — Молодежная Инициатива «Защити Энергию!».</a:t>
            </a:r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Documents and Settings\Борис\Рабочий стол\энергосбережение\Новая папка\энерглампа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4509120"/>
            <a:ext cx="792088" cy="1682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4664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b="1" i="1" dirty="0" smtClean="0">
                <a:solidFill>
                  <a:srgbClr val="C00000"/>
                </a:solidFill>
                <a:latin typeface="Monotype Corsiva" pitchFamily="66" charset="0"/>
              </a:rPr>
              <a:t>Проблема разумного использования энергии - одна из наиболее острых проблем человечества</a:t>
            </a:r>
            <a:endParaRPr lang="ru-RU" sz="32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916832"/>
            <a:ext cx="36004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Mistral" pitchFamily="66" charset="0"/>
                <a:cs typeface="Calibri" pitchFamily="34" charset="0"/>
              </a:rPr>
              <a:t> </a:t>
            </a:r>
            <a:r>
              <a:rPr lang="ru-RU" sz="2800" dirty="0" smtClean="0">
                <a:latin typeface="Monotype Corsiva" pitchFamily="66" charset="0"/>
                <a:cs typeface="Calibri" pitchFamily="34" charset="0"/>
              </a:rPr>
              <a:t>От результатов решения этой проблемы зависит место нашего общества в ряду развитых в экономическом отношении стран и уровень жизни граждан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2551837"/>
            <a:ext cx="42484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C3300"/>
              </a:buClr>
              <a:buFont typeface="Wingdings" pitchFamily="2" charset="2"/>
              <a:buChar char="Ø"/>
              <a:defRPr/>
            </a:pPr>
            <a:r>
              <a:rPr lang="ru-RU" sz="2800" dirty="0" smtClean="0">
                <a:latin typeface="Monotype Corsiva" pitchFamily="66" charset="0"/>
                <a:cs typeface="Calibri" pitchFamily="34" charset="0"/>
              </a:rPr>
              <a:t> Почему же мы, вроде бы все знающие, не экономим электрическую энергию? </a:t>
            </a:r>
          </a:p>
          <a:p>
            <a:pPr marL="342900" indent="-342900">
              <a:buClr>
                <a:srgbClr val="CC3300"/>
              </a:buClr>
              <a:buFont typeface="Wingdings" pitchFamily="2" charset="2"/>
              <a:buChar char="Ø"/>
              <a:defRPr/>
            </a:pPr>
            <a:r>
              <a:rPr lang="ru-RU" sz="2800" dirty="0" smtClean="0">
                <a:latin typeface="Monotype Corsiva" pitchFamily="66" charset="0"/>
                <a:cs typeface="Calibri" pitchFamily="34" charset="0"/>
              </a:rPr>
              <a:t>    Может быть, мы плохо представляем реальные результаты даже элементарной экономии электроэнергии? 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79912" y="1052737"/>
            <a:ext cx="5040560" cy="5776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00CC"/>
                </a:solidFill>
                <a:latin typeface="Calibri" pitchFamily="34" charset="0"/>
              </a:rPr>
              <a:t>•</a:t>
            </a:r>
            <a:r>
              <a:rPr lang="ru-RU" sz="2000" b="1" i="1" dirty="0" smtClean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00CC"/>
                </a:solidFill>
                <a:latin typeface="Monotype Corsiva" pitchFamily="66" charset="0"/>
              </a:rPr>
              <a:t>Через кран, из которого капает вода         (10 капель в минуту) вытекает до 2000 л воды в год. </a:t>
            </a:r>
            <a:br>
              <a:rPr lang="ru-RU" sz="2400" b="1" i="1" dirty="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2400" b="1" i="1" dirty="0" smtClean="0">
                <a:solidFill>
                  <a:srgbClr val="0000CC"/>
                </a:solidFill>
                <a:latin typeface="Monotype Corsiva" pitchFamily="66" charset="0"/>
              </a:rPr>
              <a:t>• Если каждый из четырех членов Вашей семьи оставляет открытым водяной кран только 5 минут в день, вы теряете 7 кВтч энергии, выбросив  в окно 1000 рублей? </a:t>
            </a:r>
            <a:br>
              <a:rPr lang="ru-RU" sz="2400" b="1" i="1" dirty="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2400" b="1" i="1" dirty="0" smtClean="0">
                <a:solidFill>
                  <a:srgbClr val="0000CC"/>
                </a:solidFill>
                <a:latin typeface="Monotype Corsiva" pitchFamily="66" charset="0"/>
              </a:rPr>
              <a:t>• Принимать душ — намного дешевле, чем принимать ванну. </a:t>
            </a:r>
            <a:br>
              <a:rPr lang="ru-RU" sz="2400" b="1" i="1" dirty="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2400" b="1" i="1" dirty="0" smtClean="0">
                <a:solidFill>
                  <a:srgbClr val="0000CC"/>
                </a:solidFill>
                <a:latin typeface="Monotype Corsiva" pitchFamily="66" charset="0"/>
              </a:rPr>
              <a:t>• Принимая ванну (140-180 л) Вы  расходуете в три раза больше энергии, чем принимая 5-мин душ. </a:t>
            </a:r>
            <a:br>
              <a:rPr lang="ru-RU" sz="2400" b="1" i="1" dirty="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2400" b="1" i="1" dirty="0" smtClean="0">
                <a:solidFill>
                  <a:srgbClr val="0000CC"/>
                </a:solidFill>
                <a:latin typeface="Monotype Corsiva" pitchFamily="66" charset="0"/>
              </a:rPr>
              <a:t>• Распылители на кранах позволяют эффективнее использовать воду. </a:t>
            </a:r>
            <a:endParaRPr lang="ru-RU" sz="2400" b="1" i="1" dirty="0">
              <a:solidFill>
                <a:srgbClr val="0000CC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289092">
            <a:off x="-723254" y="235689"/>
            <a:ext cx="75799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5400" b="1" i="1" dirty="0" smtClean="0">
                <a:solidFill>
                  <a:srgbClr val="C00000"/>
                </a:solidFill>
                <a:latin typeface="Monotype Corsiva" pitchFamily="66" charset="0"/>
              </a:rPr>
              <a:t>Знаете ли вы, что: </a:t>
            </a:r>
            <a:endParaRPr lang="ru-RU" sz="54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9218" name="Picture 2" descr="C:\Users\User\Documents\ЭНЕРГОСБЕРЕЖЕНИЕ\energokomna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645024"/>
            <a:ext cx="3168352" cy="2778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il1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pril1</Template>
  <TotalTime>197</TotalTime>
  <Words>680</Words>
  <Application>Microsoft Office PowerPoint</Application>
  <PresentationFormat>Экран (4:3)</PresentationFormat>
  <Paragraphs>114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pril1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Наши предложения по энергосбережению:</vt:lpstr>
      <vt:lpstr>Наши предложения по энергосбережению: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</dc:creator>
  <cp:lastModifiedBy>User</cp:lastModifiedBy>
  <cp:revision>17</cp:revision>
  <dcterms:created xsi:type="dcterms:W3CDTF">2013-10-22T16:55:25Z</dcterms:created>
  <dcterms:modified xsi:type="dcterms:W3CDTF">2016-11-30T08:52:42Z</dcterms:modified>
</cp:coreProperties>
</file>