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336" r:id="rId3"/>
    <p:sldId id="257" r:id="rId4"/>
    <p:sldId id="258" r:id="rId5"/>
    <p:sldId id="278" r:id="rId6"/>
    <p:sldId id="290" r:id="rId7"/>
    <p:sldId id="292" r:id="rId8"/>
    <p:sldId id="294" r:id="rId9"/>
    <p:sldId id="315" r:id="rId10"/>
    <p:sldId id="306" r:id="rId11"/>
    <p:sldId id="305" r:id="rId12"/>
    <p:sldId id="301" r:id="rId13"/>
    <p:sldId id="310" r:id="rId14"/>
    <p:sldId id="287" r:id="rId15"/>
    <p:sldId id="313" r:id="rId16"/>
    <p:sldId id="285" r:id="rId17"/>
    <p:sldId id="321" r:id="rId18"/>
    <p:sldId id="325" r:id="rId19"/>
    <p:sldId id="324" r:id="rId20"/>
    <p:sldId id="327" r:id="rId21"/>
    <p:sldId id="330" r:id="rId22"/>
    <p:sldId id="261" r:id="rId23"/>
    <p:sldId id="262" r:id="rId24"/>
    <p:sldId id="263" r:id="rId25"/>
    <p:sldId id="334" r:id="rId26"/>
    <p:sldId id="332" r:id="rId27"/>
    <p:sldId id="270" r:id="rId28"/>
    <p:sldId id="277"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506"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Дата 29"/>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2E7411-6D63-4887-A3E9-CF692411AC9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7DC5DFA1-E1D8-48D9-8EA9-6E81AFCD2AB0}" type="datetimeFigureOut">
              <a:rPr lang="ru-RU" smtClean="0"/>
              <a:pPr/>
              <a:t>21.03.2022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32E7411-6D63-4887-A3E9-CF692411AC9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DC5DFA1-E1D8-48D9-8EA9-6E81AFCD2AB0}" type="datetimeFigureOut">
              <a:rPr lang="ru-RU" smtClean="0"/>
              <a:pPr/>
              <a:t>21.03.2022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32E7411-6D63-4887-A3E9-CF692411AC9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42910" y="1785926"/>
            <a:ext cx="7851648" cy="1828800"/>
          </a:xfrm>
        </p:spPr>
        <p:txBody>
          <a:bodyPr>
            <a:normAutofit fontScale="90000"/>
          </a:bodyPr>
          <a:lstStyle/>
          <a:p>
            <a:pPr algn="ctr"/>
            <a:r>
              <a:rPr lang="ru-RU" sz="4900" dirty="0">
                <a:solidFill>
                  <a:schemeClr val="accent1">
                    <a:lumMod val="75000"/>
                  </a:schemeClr>
                </a:solidFill>
              </a:rPr>
              <a:t>«</a:t>
            </a:r>
            <a:r>
              <a:rPr lang="ru-RU" sz="4900" dirty="0" err="1" smtClean="0">
                <a:solidFill>
                  <a:schemeClr val="accent1">
                    <a:lumMod val="75000"/>
                  </a:schemeClr>
                </a:solidFill>
              </a:rPr>
              <a:t>Саахымакка</a:t>
            </a:r>
            <a:r>
              <a:rPr lang="ru-RU" sz="4900" dirty="0" smtClean="0">
                <a:solidFill>
                  <a:schemeClr val="accent1">
                    <a:lumMod val="75000"/>
                  </a:schemeClr>
                </a:solidFill>
              </a:rPr>
              <a:t> о</a:t>
            </a:r>
            <a:r>
              <a:rPr lang="sah-RU" sz="4900" dirty="0" smtClean="0">
                <a:solidFill>
                  <a:schemeClr val="accent1">
                    <a:lumMod val="75000"/>
                  </a:schemeClr>
                </a:solidFill>
              </a:rPr>
              <a:t>ҕолору үөрэтиигэ дидактическай уонна сайыннарар оонньуулар</a:t>
            </a:r>
            <a:r>
              <a:rPr lang="ru-RU" sz="4900" dirty="0" smtClean="0">
                <a:solidFill>
                  <a:schemeClr val="accent1">
                    <a:lumMod val="75000"/>
                  </a:schemeClr>
                </a:solidFill>
              </a:rPr>
              <a:t>»</a:t>
            </a:r>
            <a:r>
              <a:rPr lang="ru-RU" dirty="0">
                <a:solidFill>
                  <a:schemeClr val="accent1">
                    <a:lumMod val="75000"/>
                  </a:schemeClr>
                </a:solidFill>
              </a:rPr>
              <a:t/>
            </a:r>
            <a:br>
              <a:rPr lang="ru-RU" dirty="0">
                <a:solidFill>
                  <a:schemeClr val="accent1">
                    <a:lumMod val="75000"/>
                  </a:schemeClr>
                </a:solidFill>
              </a:rPr>
            </a:br>
            <a:endParaRPr lang="ru-RU" dirty="0">
              <a:solidFill>
                <a:schemeClr val="accent1">
                  <a:lumMod val="75000"/>
                </a:schemeClr>
              </a:solidFill>
              <a:latin typeface="Times Sakha Unicode" pitchFamily="18" charset="0"/>
            </a:endParaRPr>
          </a:p>
        </p:txBody>
      </p:sp>
      <p:sp>
        <p:nvSpPr>
          <p:cNvPr id="2" name="Подзаголовок 1"/>
          <p:cNvSpPr>
            <a:spLocks noGrp="1"/>
          </p:cNvSpPr>
          <p:nvPr>
            <p:ph type="subTitle" idx="1"/>
          </p:nvPr>
        </p:nvSpPr>
        <p:spPr>
          <a:xfrm>
            <a:off x="857224" y="4214818"/>
            <a:ext cx="7854696" cy="1752600"/>
          </a:xfrm>
        </p:spPr>
        <p:txBody>
          <a:bodyPr/>
          <a:lstStyle/>
          <a:p>
            <a:r>
              <a:rPr lang="ru-RU" dirty="0" smtClean="0"/>
              <a:t>Кузьмина Варвара Васильевна</a:t>
            </a:r>
            <a:endParaRPr lang="ru-RU" dirty="0"/>
          </a:p>
          <a:p>
            <a:r>
              <a:rPr lang="ru-RU" dirty="0"/>
              <a:t>             </a:t>
            </a:r>
            <a:r>
              <a:rPr lang="ru-RU" dirty="0" err="1" smtClean="0"/>
              <a:t>Дирин</a:t>
            </a:r>
            <a:r>
              <a:rPr lang="ru-RU" dirty="0" smtClean="0"/>
              <a:t> </a:t>
            </a:r>
            <a:r>
              <a:rPr lang="ru-RU" dirty="0" err="1" smtClean="0"/>
              <a:t>орто</a:t>
            </a:r>
            <a:r>
              <a:rPr lang="ru-RU" dirty="0" smtClean="0"/>
              <a:t> </a:t>
            </a:r>
            <a:r>
              <a:rPr lang="ru-RU" dirty="0" err="1" smtClean="0"/>
              <a:t>агрооскуола</a:t>
            </a:r>
            <a:r>
              <a:rPr lang="ru-RU" dirty="0" smtClean="0"/>
              <a:t> </a:t>
            </a:r>
            <a:r>
              <a:rPr lang="ru-RU" dirty="0" err="1" smtClean="0"/>
              <a:t>учуутала</a:t>
            </a: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266" y="3645024"/>
            <a:ext cx="3013769" cy="279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fontScale="90000"/>
          </a:bodyPr>
          <a:lstStyle/>
          <a:p>
            <a:pPr algn="ctr"/>
            <a:r>
              <a:rPr lang="sah-RU" dirty="0" smtClean="0">
                <a:solidFill>
                  <a:srgbClr val="04617B"/>
                </a:solidFill>
              </a:rPr>
              <a:t>Международные олимпиады ЗОЖ</a:t>
            </a:r>
            <a:endParaRPr lang="ru-RU"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21" y="1041422"/>
            <a:ext cx="3309937" cy="25971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935" b="32032"/>
          <a:stretch/>
        </p:blipFill>
        <p:spPr bwMode="auto">
          <a:xfrm>
            <a:off x="463521" y="3851382"/>
            <a:ext cx="3385968" cy="2410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68" b="31566"/>
          <a:stretch/>
        </p:blipFill>
        <p:spPr bwMode="auto">
          <a:xfrm>
            <a:off x="4788024" y="4005064"/>
            <a:ext cx="3744416" cy="2626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17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081" b="31460"/>
          <a:stretch/>
        </p:blipFill>
        <p:spPr bwMode="auto">
          <a:xfrm>
            <a:off x="5029187" y="1052736"/>
            <a:ext cx="3537646" cy="2473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Объект 3"/>
          <p:cNvSpPr>
            <a:spLocks noGrp="1"/>
          </p:cNvSpPr>
          <p:nvPr>
            <p:ph idx="1"/>
          </p:nvPr>
        </p:nvSpPr>
        <p:spPr/>
        <p:txBody>
          <a:bodyPr/>
          <a:lstStyle/>
          <a:p>
            <a:endParaRPr lang="ru-RU" dirty="0"/>
          </a:p>
        </p:txBody>
      </p:sp>
    </p:spTree>
    <p:extLst>
      <p:ext uri="{BB962C8B-B14F-4D97-AF65-F5344CB8AC3E}">
        <p14:creationId xmlns:p14="http://schemas.microsoft.com/office/powerpoint/2010/main" val="2642624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515635"/>
            <a:ext cx="223844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0"/>
            <a:ext cx="8229600" cy="908720"/>
          </a:xfrm>
        </p:spPr>
        <p:txBody>
          <a:bodyPr>
            <a:normAutofit fontScale="90000"/>
          </a:bodyPr>
          <a:lstStyle/>
          <a:p>
            <a:pPr algn="ctr"/>
            <a:r>
              <a:rPr lang="sah-RU" dirty="0" smtClean="0">
                <a:solidFill>
                  <a:srgbClr val="04617B"/>
                </a:solidFill>
              </a:rPr>
              <a:t>СВОШ Интеллектуальные игры</a:t>
            </a:r>
            <a:endParaRPr lang="ru-RU"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700808"/>
            <a:ext cx="3027238" cy="413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530" y="1108940"/>
            <a:ext cx="215149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1108940"/>
            <a:ext cx="2160240" cy="300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624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pPr algn="ctr"/>
            <a:r>
              <a:rPr lang="sah-RU" dirty="0" smtClean="0">
                <a:solidFill>
                  <a:srgbClr val="04617B"/>
                </a:solidFill>
              </a:rPr>
              <a:t>РДШ</a:t>
            </a:r>
            <a:endParaRPr lang="ru-RU"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3676128" cy="4896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196752"/>
            <a:ext cx="3816424" cy="501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754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pPr algn="ctr"/>
            <a:r>
              <a:rPr lang="sah-RU" dirty="0" smtClean="0">
                <a:solidFill>
                  <a:srgbClr val="04617B"/>
                </a:solidFill>
              </a:rPr>
              <a:t>Мета школа</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438109"/>
            <a:ext cx="314092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49" y="1412776"/>
            <a:ext cx="316720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609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pPr algn="ctr"/>
            <a:r>
              <a:rPr lang="sah-RU" dirty="0" smtClean="0">
                <a:solidFill>
                  <a:srgbClr val="04617B"/>
                </a:solidFill>
              </a:rPr>
              <a:t>Педагоги Якутии</a:t>
            </a:r>
            <a:endParaRPr lang="ru-RU" dirty="0"/>
          </a:p>
        </p:txBody>
      </p:sp>
      <p:sp>
        <p:nvSpPr>
          <p:cNvPr id="3" name="Объект 2"/>
          <p:cNvSpPr>
            <a:spLocks noGrp="1"/>
          </p:cNvSpPr>
          <p:nvPr>
            <p:ph idx="1"/>
          </p:nvPr>
        </p:nvSpPr>
        <p:spPr>
          <a:xfrm>
            <a:off x="457200" y="1268760"/>
            <a:ext cx="8229600" cy="5055840"/>
          </a:xfrm>
        </p:spPr>
        <p:txBody>
          <a:bodyPr/>
          <a:lstStyle/>
          <a:p>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212976"/>
            <a:ext cx="4369964" cy="3415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727" y="1196752"/>
            <a:ext cx="4279404" cy="331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946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pPr algn="ctr"/>
            <a:r>
              <a:rPr lang="sah-RU" dirty="0" smtClean="0">
                <a:solidFill>
                  <a:srgbClr val="04617B"/>
                </a:solidFill>
              </a:rPr>
              <a:t>Пора роста г. Якутск</a:t>
            </a:r>
            <a:endParaRPr lang="ru-RU" dirty="0"/>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013" r="35" b="27055"/>
          <a:stretch/>
        </p:blipFill>
        <p:spPr bwMode="auto">
          <a:xfrm>
            <a:off x="389045" y="849180"/>
            <a:ext cx="2068083" cy="280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7" t="13031" r="1237" b="26447"/>
          <a:stretch/>
        </p:blipFill>
        <p:spPr bwMode="auto">
          <a:xfrm>
            <a:off x="3381579" y="849180"/>
            <a:ext cx="2123821" cy="294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81" b="27664"/>
          <a:stretch/>
        </p:blipFill>
        <p:spPr bwMode="auto">
          <a:xfrm>
            <a:off x="6516216" y="849180"/>
            <a:ext cx="2163028" cy="292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63" b="26592"/>
          <a:stretch/>
        </p:blipFill>
        <p:spPr bwMode="auto">
          <a:xfrm>
            <a:off x="389045" y="3854765"/>
            <a:ext cx="2068083" cy="283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649" b="27485"/>
          <a:stretch/>
        </p:blipFill>
        <p:spPr bwMode="auto">
          <a:xfrm>
            <a:off x="3345160" y="3860512"/>
            <a:ext cx="2160240" cy="287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Grp="1" noChangeAspect="1" noChangeArrowheads="1"/>
          </p:cNvPicPr>
          <p:nvPr>
            <p:ph idx="1"/>
          </p:nvPr>
        </p:nvPicPr>
        <p:blipFill rotWithShape="1">
          <a:blip r:embed="rId7" cstate="print">
            <a:extLst>
              <a:ext uri="{28A0092B-C50C-407E-A947-70E740481C1C}">
                <a14:useLocalDpi xmlns:a14="http://schemas.microsoft.com/office/drawing/2010/main" val="0"/>
              </a:ext>
            </a:extLst>
          </a:blip>
          <a:srcRect t="11770" b="26836"/>
          <a:stretch/>
        </p:blipFill>
        <p:spPr bwMode="auto">
          <a:xfrm>
            <a:off x="6516216" y="3906592"/>
            <a:ext cx="2000515" cy="272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737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pPr algn="ctr"/>
            <a:r>
              <a:rPr lang="sah-RU" dirty="0" smtClean="0">
                <a:solidFill>
                  <a:srgbClr val="04617B"/>
                </a:solidFill>
              </a:rPr>
              <a:t>Г.Т. Кузьмин стипендиаттара</a:t>
            </a:r>
            <a:endParaRPr lang="ru-RU" dirty="0"/>
          </a:p>
        </p:txBody>
      </p:sp>
      <p:pic>
        <p:nvPicPr>
          <p:cNvPr id="1027" name="Picture 3" descr="Кузьмин 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72989"/>
            <a:ext cx="2182812" cy="290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3" name="Text Box 4"/>
          <p:cNvSpPr txBox="1">
            <a:spLocks noChangeArrowheads="1"/>
          </p:cNvSpPr>
          <p:nvPr/>
        </p:nvSpPr>
        <p:spPr bwMode="auto">
          <a:xfrm>
            <a:off x="179512" y="4365104"/>
            <a:ext cx="2808312" cy="15121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rgbClr val="C00000"/>
                </a:solidFill>
                <a:effectLst/>
                <a:latin typeface="Times New Roman" pitchFamily="18" charset="0"/>
                <a:cs typeface="Arial" pitchFamily="34" charset="0"/>
              </a:rPr>
              <a:t>Кузьмин Григорий Тарасович</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rgbClr val="C00000"/>
                </a:solidFill>
                <a:effectLst/>
                <a:latin typeface="Times New Roman" pitchFamily="18" charset="0"/>
                <a:cs typeface="Arial" pitchFamily="34" charset="0"/>
              </a:rPr>
              <a:t>Ветеран труда и спорта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87824" y="1530368"/>
            <a:ext cx="1771429" cy="21809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323" y="1516793"/>
            <a:ext cx="1685925" cy="21621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1519858"/>
            <a:ext cx="1809750" cy="22098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4164801"/>
            <a:ext cx="1829798" cy="22288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422" y="4164914"/>
            <a:ext cx="1609725" cy="23241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288" y="4164801"/>
            <a:ext cx="1619250" cy="22288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77957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a:bodyPr>
          <a:lstStyle/>
          <a:p>
            <a:r>
              <a:rPr lang="ru-RU" sz="2800" b="1" dirty="0">
                <a:solidFill>
                  <a:schemeClr val="tx1"/>
                </a:solidFill>
                <a:latin typeface="Times New Roman" pitchFamily="18" charset="0"/>
                <a:cs typeface="Times New Roman" pitchFamily="18" charset="0"/>
              </a:rPr>
              <a:t>Дидактически игры </a:t>
            </a:r>
            <a:r>
              <a:rPr lang="ru-RU" sz="2800" b="1" dirty="0" smtClean="0">
                <a:solidFill>
                  <a:schemeClr val="tx1"/>
                </a:solidFill>
                <a:latin typeface="Times New Roman" pitchFamily="18" charset="0"/>
                <a:cs typeface="Times New Roman" pitchFamily="18" charset="0"/>
              </a:rPr>
              <a:t>при обучении </a:t>
            </a:r>
            <a:r>
              <a:rPr lang="ru-RU" sz="2800" b="1" dirty="0">
                <a:solidFill>
                  <a:schemeClr val="tx1"/>
                </a:solidFill>
                <a:latin typeface="Times New Roman" pitchFamily="18" charset="0"/>
                <a:cs typeface="Times New Roman" pitchFamily="18" charset="0"/>
              </a:rPr>
              <a:t>в шахматы</a:t>
            </a:r>
          </a:p>
        </p:txBody>
      </p:sp>
      <p:sp>
        <p:nvSpPr>
          <p:cNvPr id="3" name="Объект 2"/>
          <p:cNvSpPr>
            <a:spLocks noGrp="1"/>
          </p:cNvSpPr>
          <p:nvPr>
            <p:ph idx="1"/>
          </p:nvPr>
        </p:nvSpPr>
        <p:spPr>
          <a:xfrm>
            <a:off x="457200" y="1268760"/>
            <a:ext cx="8229600" cy="5055840"/>
          </a:xfrm>
        </p:spPr>
        <p:txBody>
          <a:bodyPr>
            <a:normAutofit fontScale="85000" lnSpcReduction="20000"/>
          </a:bodyPr>
          <a:lstStyle/>
          <a:p>
            <a:pPr marL="0" indent="0">
              <a:buNone/>
            </a:pPr>
            <a:r>
              <a:rPr lang="ru-RU" sz="3100" b="1" dirty="0">
                <a:latin typeface="Times New Roman" pitchFamily="18" charset="0"/>
                <a:cs typeface="Times New Roman" pitchFamily="18" charset="0"/>
              </a:rPr>
              <a:t>1.	Шахматная доска</a:t>
            </a:r>
          </a:p>
          <a:p>
            <a:pPr marL="0" indent="0">
              <a:buNone/>
            </a:pPr>
            <a:r>
              <a:rPr lang="ru-RU" sz="3100" b="1" dirty="0">
                <a:latin typeface="Times New Roman" pitchFamily="18" charset="0"/>
                <a:cs typeface="Times New Roman" pitchFamily="18" charset="0"/>
              </a:rPr>
              <a:t>Цель: Знакомство с шахматной доской, развитие у детей логического мышления, мелкой моторики, внимания, памяти</a:t>
            </a:r>
          </a:p>
          <a:p>
            <a:pPr marL="0" indent="0">
              <a:buNone/>
            </a:pPr>
            <a:r>
              <a:rPr lang="ru-RU" sz="3100" b="1" dirty="0">
                <a:latin typeface="Times New Roman" pitchFamily="18" charset="0"/>
                <a:cs typeface="Times New Roman" pitchFamily="18" charset="0"/>
              </a:rPr>
              <a:t>Дидактические игры и задания:</a:t>
            </a:r>
          </a:p>
          <a:p>
            <a:pPr marL="0" indent="0" algn="just">
              <a:buNone/>
            </a:pPr>
            <a:r>
              <a:rPr lang="ru-RU" sz="3100" dirty="0">
                <a:latin typeface="Times New Roman" pitchFamily="18" charset="0"/>
                <a:cs typeface="Times New Roman" pitchFamily="18" charset="0"/>
              </a:rPr>
              <a:t>1.</a:t>
            </a:r>
            <a:r>
              <a:rPr lang="ru-RU" sz="3100" b="1" dirty="0">
                <a:latin typeface="Times New Roman" pitchFamily="18" charset="0"/>
                <a:cs typeface="Times New Roman" pitchFamily="18" charset="0"/>
              </a:rPr>
              <a:t>	</a:t>
            </a:r>
            <a:r>
              <a:rPr lang="ru-RU" sz="3100" dirty="0">
                <a:latin typeface="Times New Roman" pitchFamily="18" charset="0"/>
                <a:cs typeface="Times New Roman" pitchFamily="18" charset="0"/>
              </a:rPr>
              <a:t>В тетрадях в крупную клетку необходимо нарисовать  шахматную доску, закрашивая черные поля и оставляя белые поля пустыми.</a:t>
            </a:r>
          </a:p>
          <a:p>
            <a:pPr marL="0" indent="0" algn="just">
              <a:buNone/>
            </a:pPr>
            <a:r>
              <a:rPr lang="ru-RU" sz="3100" dirty="0">
                <a:latin typeface="Times New Roman" pitchFamily="18" charset="0"/>
                <a:cs typeface="Times New Roman" pitchFamily="18" charset="0"/>
              </a:rPr>
              <a:t>2.	Двое играющих по очереди заполняют одну из горизонтальных, вертикальных линий или любой из диагоналей  шахматной доски кубиками (фишками, пешками и т. п.). Игру можно проводить в форме соревнования: выигрывает тот, кто быстрее и правильнее расставит фишки на заданные линии.</a:t>
            </a:r>
          </a:p>
          <a:p>
            <a:pPr marL="0" indent="0">
              <a:buNone/>
            </a:pPr>
            <a:endParaRPr lang="ru-RU" dirty="0"/>
          </a:p>
        </p:txBody>
      </p:sp>
    </p:spTree>
    <p:extLst>
      <p:ext uri="{BB962C8B-B14F-4D97-AF65-F5344CB8AC3E}">
        <p14:creationId xmlns:p14="http://schemas.microsoft.com/office/powerpoint/2010/main" val="3445665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a:bodyPr>
          <a:lstStyle/>
          <a:p>
            <a:r>
              <a:rPr lang="ru-RU" sz="2800" b="1" dirty="0">
                <a:solidFill>
                  <a:schemeClr val="tx1"/>
                </a:solidFill>
                <a:latin typeface="Times New Roman" pitchFamily="18" charset="0"/>
                <a:cs typeface="Times New Roman" pitchFamily="18" charset="0"/>
              </a:rPr>
              <a:t>Дидактически игры </a:t>
            </a:r>
            <a:r>
              <a:rPr lang="ru-RU" sz="2800" b="1" dirty="0" smtClean="0">
                <a:solidFill>
                  <a:schemeClr val="tx1"/>
                </a:solidFill>
                <a:latin typeface="Times New Roman" pitchFamily="18" charset="0"/>
                <a:cs typeface="Times New Roman" pitchFamily="18" charset="0"/>
              </a:rPr>
              <a:t>при обучении </a:t>
            </a:r>
            <a:r>
              <a:rPr lang="ru-RU" sz="2800" b="1" dirty="0">
                <a:solidFill>
                  <a:schemeClr val="tx1"/>
                </a:solidFill>
                <a:latin typeface="Times New Roman" pitchFamily="18" charset="0"/>
                <a:cs typeface="Times New Roman" pitchFamily="18" charset="0"/>
              </a:rPr>
              <a:t>в шахматы</a:t>
            </a:r>
          </a:p>
        </p:txBody>
      </p:sp>
      <p:sp>
        <p:nvSpPr>
          <p:cNvPr id="3" name="Объект 2"/>
          <p:cNvSpPr>
            <a:spLocks noGrp="1"/>
          </p:cNvSpPr>
          <p:nvPr>
            <p:ph idx="1"/>
          </p:nvPr>
        </p:nvSpPr>
        <p:spPr>
          <a:xfrm>
            <a:off x="457200" y="1268760"/>
            <a:ext cx="8229600" cy="5055840"/>
          </a:xfrm>
        </p:spPr>
        <p:txBody>
          <a:bodyPr>
            <a:normAutofit fontScale="85000" lnSpcReduction="20000"/>
          </a:bodyPr>
          <a:lstStyle/>
          <a:p>
            <a:pPr marL="0" indent="0">
              <a:buNone/>
            </a:pPr>
            <a:r>
              <a:rPr lang="ru-RU" sz="3100" b="1" dirty="0">
                <a:latin typeface="Times New Roman" pitchFamily="18" charset="0"/>
                <a:cs typeface="Times New Roman" pitchFamily="18" charset="0"/>
              </a:rPr>
              <a:t>1.	Шахматная доска</a:t>
            </a:r>
          </a:p>
          <a:p>
            <a:pPr marL="0" indent="0">
              <a:buNone/>
            </a:pPr>
            <a:r>
              <a:rPr lang="ru-RU" sz="3100" b="1" dirty="0">
                <a:latin typeface="Times New Roman" pitchFamily="18" charset="0"/>
                <a:cs typeface="Times New Roman" pitchFamily="18" charset="0"/>
              </a:rPr>
              <a:t>Цель: Знакомство с шахматной доской, развитие у детей логического мышления, мелкой моторики, внимания, памяти</a:t>
            </a:r>
          </a:p>
          <a:p>
            <a:pPr marL="0" indent="0">
              <a:buNone/>
            </a:pPr>
            <a:r>
              <a:rPr lang="ru-RU" sz="3100" b="1" dirty="0">
                <a:latin typeface="Times New Roman" pitchFamily="18" charset="0"/>
                <a:cs typeface="Times New Roman" pitchFamily="18" charset="0"/>
              </a:rPr>
              <a:t>Дидактические игры и задания:</a:t>
            </a:r>
          </a:p>
          <a:p>
            <a:pPr marL="0" indent="0" algn="just">
              <a:buNone/>
            </a:pPr>
            <a:r>
              <a:rPr lang="ru-RU" sz="3100" dirty="0">
                <a:latin typeface="Times New Roman" pitchFamily="18" charset="0"/>
                <a:cs typeface="Times New Roman" pitchFamily="18" charset="0"/>
              </a:rPr>
              <a:t>3</a:t>
            </a:r>
            <a:r>
              <a:rPr lang="ru-RU" sz="3100" dirty="0" smtClean="0">
                <a:latin typeface="Times New Roman" pitchFamily="18" charset="0"/>
                <a:cs typeface="Times New Roman" pitchFamily="18" charset="0"/>
              </a:rPr>
              <a:t>.</a:t>
            </a:r>
            <a:r>
              <a:rPr lang="ru-RU" sz="3100" dirty="0">
                <a:latin typeface="Times New Roman" pitchFamily="18" charset="0"/>
                <a:cs typeface="Times New Roman" pitchFamily="18" charset="0"/>
              </a:rPr>
              <a:t>	В тетради, в заранее нарисованной шахматной диаграмме, дети закрашивают синим цветом горизонталь, зеленым – вертикаль, красным – диагональ.</a:t>
            </a:r>
          </a:p>
          <a:p>
            <a:pPr marL="0" indent="0" algn="just">
              <a:buNone/>
            </a:pPr>
            <a:r>
              <a:rPr lang="ru-RU" sz="3100" dirty="0" smtClean="0">
                <a:latin typeface="Times New Roman" pitchFamily="18" charset="0"/>
                <a:cs typeface="Times New Roman" pitchFamily="18" charset="0"/>
              </a:rPr>
              <a:t>4.</a:t>
            </a:r>
            <a:r>
              <a:rPr lang="ru-RU" sz="3100" dirty="0">
                <a:latin typeface="Times New Roman" pitchFamily="18" charset="0"/>
                <a:cs typeface="Times New Roman" pitchFamily="18" charset="0"/>
              </a:rPr>
              <a:t>	Детям предлагается на демонстрационной шахматной доске заполнить центр фишками (магнитами).</a:t>
            </a:r>
          </a:p>
          <a:p>
            <a:pPr marL="0" indent="0" algn="just">
              <a:buNone/>
            </a:pPr>
            <a:r>
              <a:rPr lang="ru-RU" sz="3100" dirty="0" smtClean="0">
                <a:latin typeface="Times New Roman" pitchFamily="18" charset="0"/>
                <a:cs typeface="Times New Roman" pitchFamily="18" charset="0"/>
              </a:rPr>
              <a:t>5.</a:t>
            </a:r>
            <a:r>
              <a:rPr lang="ru-RU" sz="3100" dirty="0">
                <a:latin typeface="Times New Roman" pitchFamily="18" charset="0"/>
                <a:cs typeface="Times New Roman" pitchFamily="18" charset="0"/>
              </a:rPr>
              <a:t>	В тетради с нарисованной диаграммой детям предлагается обозначить центр с помощью условных символов (крестиков, цветочков, звездочек и т.д.).</a:t>
            </a:r>
          </a:p>
          <a:p>
            <a:pPr marL="0" indent="0">
              <a:buNone/>
            </a:pPr>
            <a:endParaRPr lang="ru-RU" dirty="0"/>
          </a:p>
        </p:txBody>
      </p:sp>
    </p:spTree>
    <p:extLst>
      <p:ext uri="{BB962C8B-B14F-4D97-AF65-F5344CB8AC3E}">
        <p14:creationId xmlns:p14="http://schemas.microsoft.com/office/powerpoint/2010/main" val="2757791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a:bodyPr>
          <a:lstStyle/>
          <a:p>
            <a:r>
              <a:rPr lang="ru-RU" sz="2800" b="1" dirty="0">
                <a:solidFill>
                  <a:schemeClr val="tx1"/>
                </a:solidFill>
                <a:latin typeface="Times New Roman" pitchFamily="18" charset="0"/>
                <a:cs typeface="Times New Roman" pitchFamily="18" charset="0"/>
              </a:rPr>
              <a:t>Дидактически игры </a:t>
            </a:r>
            <a:r>
              <a:rPr lang="ru-RU" sz="2800" b="1" dirty="0" smtClean="0">
                <a:solidFill>
                  <a:schemeClr val="tx1"/>
                </a:solidFill>
                <a:latin typeface="Times New Roman" pitchFamily="18" charset="0"/>
                <a:cs typeface="Times New Roman" pitchFamily="18" charset="0"/>
              </a:rPr>
              <a:t>при обучении </a:t>
            </a:r>
            <a:r>
              <a:rPr lang="ru-RU" sz="2800" b="1" dirty="0">
                <a:solidFill>
                  <a:schemeClr val="tx1"/>
                </a:solidFill>
                <a:latin typeface="Times New Roman" pitchFamily="18" charset="0"/>
                <a:cs typeface="Times New Roman" pitchFamily="18" charset="0"/>
              </a:rPr>
              <a:t>в шахматы</a:t>
            </a:r>
          </a:p>
        </p:txBody>
      </p:sp>
      <p:sp>
        <p:nvSpPr>
          <p:cNvPr id="3" name="Объект 2"/>
          <p:cNvSpPr>
            <a:spLocks noGrp="1"/>
          </p:cNvSpPr>
          <p:nvPr>
            <p:ph idx="1"/>
          </p:nvPr>
        </p:nvSpPr>
        <p:spPr>
          <a:xfrm>
            <a:off x="457200" y="1268760"/>
            <a:ext cx="8229600" cy="5055840"/>
          </a:xfrm>
        </p:spPr>
        <p:txBody>
          <a:bodyPr>
            <a:normAutofit fontScale="92500" lnSpcReduction="20000"/>
          </a:bodyPr>
          <a:lstStyle/>
          <a:p>
            <a:pPr marL="0" indent="0">
              <a:buNone/>
            </a:pPr>
            <a:r>
              <a:rPr lang="ru-RU" sz="3100" b="1" dirty="0" smtClean="0">
                <a:latin typeface="Times New Roman" pitchFamily="18" charset="0"/>
                <a:cs typeface="Times New Roman" pitchFamily="18" charset="0"/>
              </a:rPr>
              <a:t>2.</a:t>
            </a:r>
            <a:r>
              <a:rPr lang="ru-RU" sz="3100" b="1" dirty="0">
                <a:latin typeface="Times New Roman" pitchFamily="18" charset="0"/>
                <a:cs typeface="Times New Roman" pitchFamily="18" charset="0"/>
              </a:rPr>
              <a:t>	ШАХМАТНЫЕ ФИГУРЫ </a:t>
            </a:r>
          </a:p>
          <a:p>
            <a:pPr marL="0" indent="0">
              <a:buNone/>
            </a:pPr>
            <a:r>
              <a:rPr lang="ru-RU" sz="3100" b="1" dirty="0">
                <a:latin typeface="Times New Roman" pitchFamily="18" charset="0"/>
                <a:cs typeface="Times New Roman" pitchFamily="18" charset="0"/>
              </a:rPr>
              <a:t>Цель: Знакомство с шахматными фигурами, развитие у детей логического мышления, мелкой моторики, внимания, памяти</a:t>
            </a:r>
          </a:p>
          <a:p>
            <a:pPr marL="0" indent="0">
              <a:buNone/>
            </a:pPr>
            <a:r>
              <a:rPr lang="ru-RU" sz="3100" b="1" dirty="0">
                <a:latin typeface="Times New Roman" pitchFamily="18" charset="0"/>
                <a:cs typeface="Times New Roman" pitchFamily="18" charset="0"/>
              </a:rPr>
              <a:t>Дидактические игры и задания:</a:t>
            </a:r>
          </a:p>
          <a:p>
            <a:pPr marL="0" indent="0" algn="just">
              <a:buNone/>
            </a:pPr>
            <a:r>
              <a:rPr lang="ru-RU" sz="3100" dirty="0">
                <a:latin typeface="Times New Roman" pitchFamily="18" charset="0"/>
                <a:cs typeface="Times New Roman" pitchFamily="18" charset="0"/>
              </a:rPr>
              <a:t>1.	 «Найди фигуру». На столе расставляются белые и черные шахматные фигуры, детям необходимо найти ту или иную шахматную фигуру в ряду остальных.</a:t>
            </a:r>
          </a:p>
          <a:p>
            <a:pPr marL="0" indent="0" algn="just">
              <a:buNone/>
            </a:pPr>
            <a:r>
              <a:rPr lang="ru-RU" sz="3100" dirty="0">
                <a:latin typeface="Times New Roman" pitchFamily="18" charset="0"/>
                <a:cs typeface="Times New Roman" pitchFamily="18" charset="0"/>
              </a:rPr>
              <a:t>2.	«Волшебный мешочек». В непрозрачном мешочке по очереди прячутся все шахматные фигуры, каждый из детей на ощупь пытается определить, какая фигура спрятана.</a:t>
            </a:r>
          </a:p>
          <a:p>
            <a:pPr marL="0" indent="0">
              <a:buNone/>
            </a:pPr>
            <a:endParaRPr lang="ru-RU" dirty="0"/>
          </a:p>
        </p:txBody>
      </p:sp>
    </p:spTree>
    <p:extLst>
      <p:ext uri="{BB962C8B-B14F-4D97-AF65-F5344CB8AC3E}">
        <p14:creationId xmlns:p14="http://schemas.microsoft.com/office/powerpoint/2010/main" val="2757791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928670"/>
            <a:ext cx="8229600" cy="5000660"/>
          </a:xfrm>
        </p:spPr>
        <p:txBody>
          <a:bodyPr>
            <a:normAutofit fontScale="92500"/>
          </a:bodyPr>
          <a:lstStyle/>
          <a:p>
            <a:pPr>
              <a:buNone/>
            </a:pPr>
            <a:r>
              <a:rPr lang="sah-RU" b="1" dirty="0"/>
              <a:t>Сыала:</a:t>
            </a:r>
            <a:endParaRPr lang="ru-RU" b="1" dirty="0"/>
          </a:p>
          <a:p>
            <a:pPr lvl="0" algn="just"/>
            <a:r>
              <a:rPr lang="sah-RU" dirty="0" smtClean="0"/>
              <a:t>Саахымат, остуол </a:t>
            </a:r>
            <a:r>
              <a:rPr lang="sah-RU" dirty="0"/>
              <a:t>оонньууларын нөҥүө оҕо толкуйдуур дьоҕурун</a:t>
            </a:r>
            <a:r>
              <a:rPr lang="ru-RU" dirty="0"/>
              <a:t>, </a:t>
            </a:r>
            <a:r>
              <a:rPr lang="ru-RU" dirty="0" err="1"/>
              <a:t>ө</a:t>
            </a:r>
            <a:r>
              <a:rPr lang="ru-RU" dirty="0" err="1" smtClean="0"/>
              <a:t>йун-санаатын</a:t>
            </a:r>
            <a:r>
              <a:rPr lang="ru-RU" dirty="0"/>
              <a:t>, </a:t>
            </a:r>
            <a:r>
              <a:rPr lang="ru-RU" dirty="0" err="1"/>
              <a:t>этин-сиинин</a:t>
            </a:r>
            <a:r>
              <a:rPr lang="sah-RU" dirty="0"/>
              <a:t> </a:t>
            </a:r>
            <a:r>
              <a:rPr lang="sah-RU" dirty="0" smtClean="0"/>
              <a:t>сайыннарыы</a:t>
            </a:r>
            <a:r>
              <a:rPr lang="ru-RU" dirty="0"/>
              <a:t>.</a:t>
            </a:r>
            <a:r>
              <a:rPr lang="ru-RU" dirty="0" smtClean="0"/>
              <a:t> </a:t>
            </a:r>
            <a:r>
              <a:rPr lang="sah-RU" dirty="0" smtClean="0"/>
              <a:t> </a:t>
            </a:r>
            <a:r>
              <a:rPr lang="ru-RU" dirty="0" smtClean="0"/>
              <a:t> </a:t>
            </a:r>
            <a:endParaRPr lang="ru-RU" dirty="0"/>
          </a:p>
          <a:p>
            <a:pPr>
              <a:buNone/>
            </a:pPr>
            <a:r>
              <a:rPr lang="sah-RU" b="1" dirty="0"/>
              <a:t>Соруга:</a:t>
            </a:r>
            <a:endParaRPr lang="ru-RU" b="1" dirty="0"/>
          </a:p>
          <a:p>
            <a:pPr lvl="0" algn="just"/>
            <a:r>
              <a:rPr lang="sah-RU" dirty="0"/>
              <a:t>О5о этэ-сиинэ, өйө сайдар уратытын учуоттаан </a:t>
            </a:r>
            <a:r>
              <a:rPr lang="sah-RU" dirty="0" smtClean="0"/>
              <a:t> саахымат, остуол </a:t>
            </a:r>
            <a:r>
              <a:rPr lang="sah-RU" dirty="0"/>
              <a:t>оонньууларын </a:t>
            </a:r>
            <a:r>
              <a:rPr lang="sah-RU" dirty="0" smtClean="0"/>
              <a:t>билиһиннэрии.</a:t>
            </a:r>
            <a:endParaRPr lang="ru-RU" dirty="0"/>
          </a:p>
          <a:p>
            <a:pPr lvl="0" algn="just"/>
            <a:r>
              <a:rPr lang="sah-RU" dirty="0"/>
              <a:t>Бэйэтин өбүгэтин оонньуутун кытта билиһиннэрии, интэриэһи үөскэтии.</a:t>
            </a:r>
            <a:endParaRPr lang="ru-RU" dirty="0"/>
          </a:p>
          <a:p>
            <a:pPr lvl="0" algn="just"/>
            <a:r>
              <a:rPr lang="sah-RU" dirty="0"/>
              <a:t>Хас биирдии дьиэ </a:t>
            </a:r>
            <a:r>
              <a:rPr lang="sah-RU" dirty="0" smtClean="0"/>
              <a:t>кэргэҥҥэ </a:t>
            </a:r>
            <a:r>
              <a:rPr lang="sah-RU" dirty="0"/>
              <a:t>остуол оонньууларын пропагандалааһын.</a:t>
            </a:r>
            <a:endParaRPr lang="ru-RU" dirty="0"/>
          </a:p>
          <a:p>
            <a:pPr lvl="0" algn="just"/>
            <a:r>
              <a:rPr lang="sah-RU" dirty="0" smtClean="0"/>
              <a:t>Саахыматы, остуол </a:t>
            </a:r>
            <a:r>
              <a:rPr lang="sah-RU" dirty="0"/>
              <a:t>оонньууларын оҕо бэйэтэ баҕа өттунэн оонньуурун ситиһии.</a:t>
            </a:r>
            <a:endParaRPr lang="ru-RU" dirty="0"/>
          </a:p>
        </p:txBody>
      </p:sp>
    </p:spTree>
    <p:extLst>
      <p:ext uri="{BB962C8B-B14F-4D97-AF65-F5344CB8AC3E}">
        <p14:creationId xmlns:p14="http://schemas.microsoft.com/office/powerpoint/2010/main" val="3943635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a:bodyPr>
          <a:lstStyle/>
          <a:p>
            <a:r>
              <a:rPr lang="ru-RU" sz="2800" b="1" dirty="0">
                <a:solidFill>
                  <a:schemeClr val="tx1"/>
                </a:solidFill>
                <a:latin typeface="Times New Roman" pitchFamily="18" charset="0"/>
                <a:cs typeface="Times New Roman" pitchFamily="18" charset="0"/>
              </a:rPr>
              <a:t>Дидактически игры </a:t>
            </a:r>
            <a:r>
              <a:rPr lang="ru-RU" sz="2800" b="1" dirty="0" smtClean="0">
                <a:solidFill>
                  <a:schemeClr val="tx1"/>
                </a:solidFill>
                <a:latin typeface="Times New Roman" pitchFamily="18" charset="0"/>
                <a:cs typeface="Times New Roman" pitchFamily="18" charset="0"/>
              </a:rPr>
              <a:t>при обучении </a:t>
            </a:r>
            <a:r>
              <a:rPr lang="ru-RU" sz="2800" b="1" dirty="0">
                <a:solidFill>
                  <a:schemeClr val="tx1"/>
                </a:solidFill>
                <a:latin typeface="Times New Roman" pitchFamily="18" charset="0"/>
                <a:cs typeface="Times New Roman" pitchFamily="18" charset="0"/>
              </a:rPr>
              <a:t>в шахматы</a:t>
            </a:r>
          </a:p>
        </p:txBody>
      </p:sp>
      <p:sp>
        <p:nvSpPr>
          <p:cNvPr id="3" name="Объект 2"/>
          <p:cNvSpPr>
            <a:spLocks noGrp="1"/>
          </p:cNvSpPr>
          <p:nvPr>
            <p:ph idx="1"/>
          </p:nvPr>
        </p:nvSpPr>
        <p:spPr>
          <a:xfrm>
            <a:off x="457200" y="1052736"/>
            <a:ext cx="8229600" cy="5616624"/>
          </a:xfrm>
        </p:spPr>
        <p:txBody>
          <a:bodyPr>
            <a:normAutofit fontScale="77500" lnSpcReduction="20000"/>
          </a:bodyPr>
          <a:lstStyle/>
          <a:p>
            <a:pPr marL="0" indent="0">
              <a:buNone/>
            </a:pPr>
            <a:r>
              <a:rPr lang="ru-RU" sz="3100" b="1" dirty="0">
                <a:latin typeface="Times New Roman" pitchFamily="18" charset="0"/>
                <a:cs typeface="Times New Roman" pitchFamily="18" charset="0"/>
              </a:rPr>
              <a:t>3</a:t>
            </a:r>
            <a:r>
              <a:rPr lang="ru-RU" sz="3100" b="1" dirty="0" smtClean="0">
                <a:latin typeface="Times New Roman" pitchFamily="18" charset="0"/>
                <a:cs typeface="Times New Roman" pitchFamily="18" charset="0"/>
              </a:rPr>
              <a:t>.</a:t>
            </a:r>
            <a:r>
              <a:rPr lang="ru-RU" sz="3100" b="1" dirty="0">
                <a:latin typeface="Times New Roman" pitchFamily="18" charset="0"/>
                <a:cs typeface="Times New Roman" pitchFamily="18" charset="0"/>
              </a:rPr>
              <a:t>	</a:t>
            </a:r>
            <a:r>
              <a:rPr lang="ru-RU" sz="3400" b="1" dirty="0">
                <a:latin typeface="Times New Roman" pitchFamily="18" charset="0"/>
                <a:cs typeface="Times New Roman" pitchFamily="18" charset="0"/>
              </a:rPr>
              <a:t>НАЧАЛЬНАЯ РАССТАНОВКА ФИГУР.</a:t>
            </a:r>
          </a:p>
          <a:p>
            <a:pPr marL="0" indent="0" algn="just">
              <a:buNone/>
            </a:pPr>
            <a:r>
              <a:rPr lang="ru-RU" sz="3400" b="1" dirty="0">
                <a:latin typeface="Times New Roman" pitchFamily="18" charset="0"/>
                <a:cs typeface="Times New Roman" pitchFamily="18" charset="0"/>
              </a:rPr>
              <a:t>Цель: Знакомство с начальной расстановкой  фигур, развитие у детей логического мышления, мелкой моторики, внимания, памяти</a:t>
            </a:r>
          </a:p>
          <a:p>
            <a:pPr marL="0" indent="0" algn="just">
              <a:buNone/>
            </a:pPr>
            <a:r>
              <a:rPr lang="ru-RU" sz="3400" b="1" dirty="0">
                <a:latin typeface="Times New Roman" pitchFamily="18" charset="0"/>
                <a:cs typeface="Times New Roman" pitchFamily="18" charset="0"/>
              </a:rPr>
              <a:t>Дидактические игры и задания:</a:t>
            </a:r>
          </a:p>
          <a:p>
            <a:pPr marL="0" indent="0" algn="just">
              <a:buNone/>
            </a:pPr>
            <a:r>
              <a:rPr lang="ru-RU" sz="3400" dirty="0">
                <a:latin typeface="Times New Roman" pitchFamily="18" charset="0"/>
                <a:cs typeface="Times New Roman" pitchFamily="18" charset="0"/>
              </a:rPr>
              <a:t>1.	«Мешочек». Каждый ребенок достает из мешочка по одной фигуре и расставляет ее на то место, которое данная фигура занимает в начальной позиции.</a:t>
            </a:r>
          </a:p>
          <a:p>
            <a:pPr marL="0" indent="0" algn="just">
              <a:buNone/>
            </a:pPr>
            <a:r>
              <a:rPr lang="ru-RU" sz="3400" dirty="0">
                <a:latin typeface="Times New Roman" pitchFamily="18" charset="0"/>
                <a:cs typeface="Times New Roman" pitchFamily="18" charset="0"/>
              </a:rPr>
              <a:t>2.	«Что пропало?». В начальной позиции не хватает несколько фигур. Необходимо определить каких фигур недостает в начальной позиции, найти эти фигуры и расставить на свои места.</a:t>
            </a:r>
          </a:p>
          <a:p>
            <a:pPr marL="0" indent="0" algn="just">
              <a:buNone/>
            </a:pPr>
            <a:r>
              <a:rPr lang="ru-RU" sz="3400" dirty="0">
                <a:latin typeface="Times New Roman" pitchFamily="18" charset="0"/>
                <a:cs typeface="Times New Roman" pitchFamily="18" charset="0"/>
              </a:rPr>
              <a:t>3.	 «Да и нет». Педагог берет две шахматные фигурки и спрашивает детей, стоят ли эти фигуры рядом в начальном положении.</a:t>
            </a:r>
          </a:p>
          <a:p>
            <a:pPr marL="0" indent="0">
              <a:buNone/>
            </a:pPr>
            <a:endParaRPr lang="ru-RU" dirty="0"/>
          </a:p>
        </p:txBody>
      </p:sp>
    </p:spTree>
    <p:extLst>
      <p:ext uri="{BB962C8B-B14F-4D97-AF65-F5344CB8AC3E}">
        <p14:creationId xmlns:p14="http://schemas.microsoft.com/office/powerpoint/2010/main" val="271060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a:bodyPr>
          <a:lstStyle/>
          <a:p>
            <a:r>
              <a:rPr lang="ru-RU" sz="2800" b="1" dirty="0">
                <a:solidFill>
                  <a:schemeClr val="tx1"/>
                </a:solidFill>
                <a:latin typeface="Times New Roman" pitchFamily="18" charset="0"/>
                <a:cs typeface="Times New Roman" pitchFamily="18" charset="0"/>
              </a:rPr>
              <a:t>Дидактически игры </a:t>
            </a:r>
            <a:r>
              <a:rPr lang="ru-RU" sz="2800" b="1" dirty="0" smtClean="0">
                <a:solidFill>
                  <a:schemeClr val="tx1"/>
                </a:solidFill>
                <a:latin typeface="Times New Roman" pitchFamily="18" charset="0"/>
                <a:cs typeface="Times New Roman" pitchFamily="18" charset="0"/>
              </a:rPr>
              <a:t>при обучении </a:t>
            </a:r>
            <a:r>
              <a:rPr lang="ru-RU" sz="2800" b="1" dirty="0">
                <a:solidFill>
                  <a:schemeClr val="tx1"/>
                </a:solidFill>
                <a:latin typeface="Times New Roman" pitchFamily="18" charset="0"/>
                <a:cs typeface="Times New Roman" pitchFamily="18" charset="0"/>
              </a:rPr>
              <a:t>в шахматы</a:t>
            </a:r>
          </a:p>
        </p:txBody>
      </p:sp>
      <p:sp>
        <p:nvSpPr>
          <p:cNvPr id="3" name="Объект 2"/>
          <p:cNvSpPr>
            <a:spLocks noGrp="1"/>
          </p:cNvSpPr>
          <p:nvPr>
            <p:ph idx="1"/>
          </p:nvPr>
        </p:nvSpPr>
        <p:spPr>
          <a:xfrm>
            <a:off x="457200" y="1052736"/>
            <a:ext cx="8229600" cy="5544616"/>
          </a:xfrm>
        </p:spPr>
        <p:txBody>
          <a:bodyPr>
            <a:normAutofit fontScale="85000" lnSpcReduction="20000"/>
          </a:bodyPr>
          <a:lstStyle/>
          <a:p>
            <a:pPr marL="0" indent="0" algn="just">
              <a:buNone/>
            </a:pPr>
            <a:r>
              <a:rPr lang="ru-RU" sz="3100" b="1" dirty="0">
                <a:latin typeface="Times New Roman" pitchFamily="18" charset="0"/>
                <a:cs typeface="Times New Roman" pitchFamily="18" charset="0"/>
              </a:rPr>
              <a:t>4</a:t>
            </a:r>
            <a:r>
              <a:rPr lang="ru-RU" sz="3100" b="1" dirty="0" smtClean="0">
                <a:latin typeface="Times New Roman" pitchFamily="18" charset="0"/>
                <a:cs typeface="Times New Roman" pitchFamily="18" charset="0"/>
              </a:rPr>
              <a:t>.</a:t>
            </a:r>
            <a:r>
              <a:rPr lang="ru-RU" sz="3100" b="1" dirty="0">
                <a:latin typeface="Times New Roman" pitchFamily="18" charset="0"/>
                <a:cs typeface="Times New Roman" pitchFamily="18" charset="0"/>
              </a:rPr>
              <a:t>	ЦЕЛЬ ШАХМАТНОЙ ПАРТИИ</a:t>
            </a:r>
          </a:p>
          <a:p>
            <a:pPr marL="0" indent="0" algn="just">
              <a:buNone/>
            </a:pPr>
            <a:r>
              <a:rPr lang="ru-RU" sz="3100" b="1" dirty="0">
                <a:latin typeface="Times New Roman" pitchFamily="18" charset="0"/>
                <a:cs typeface="Times New Roman" pitchFamily="18" charset="0"/>
              </a:rPr>
              <a:t>Цель: Знакомство с шахматными понятиями «шах», «мат», «пат», «мат в один ход», длинная и короткая рокировка и ее правила, развитие у детей логического мышления, внимания, памяти.</a:t>
            </a:r>
          </a:p>
          <a:p>
            <a:pPr marL="0" indent="0" algn="just">
              <a:buNone/>
            </a:pPr>
            <a:r>
              <a:rPr lang="ru-RU" sz="3100" b="1" dirty="0">
                <a:latin typeface="Times New Roman" pitchFamily="18" charset="0"/>
                <a:cs typeface="Times New Roman" pitchFamily="18" charset="0"/>
              </a:rPr>
              <a:t>Дидактические игры и задания:</a:t>
            </a:r>
          </a:p>
          <a:p>
            <a:pPr marL="0" indent="0" algn="just">
              <a:buNone/>
            </a:pPr>
            <a:r>
              <a:rPr lang="ru-RU" sz="3100" dirty="0">
                <a:latin typeface="Times New Roman" pitchFamily="18" charset="0"/>
                <a:cs typeface="Times New Roman" pitchFamily="18" charset="0"/>
              </a:rPr>
              <a:t>1.	 «Шах или не шах». Приводится ряд положений, в которых дети должны определить: стоит ли король под шахом или нет.</a:t>
            </a:r>
          </a:p>
          <a:p>
            <a:pPr marL="0" indent="0" algn="just">
              <a:buNone/>
            </a:pPr>
            <a:r>
              <a:rPr lang="ru-RU" sz="3100" dirty="0">
                <a:latin typeface="Times New Roman" pitchFamily="18" charset="0"/>
                <a:cs typeface="Times New Roman" pitchFamily="18" charset="0"/>
              </a:rPr>
              <a:t>2.	«Дай шах». Требуется объявить шах неприятельскому королю.</a:t>
            </a:r>
          </a:p>
          <a:p>
            <a:pPr marL="0" indent="0" algn="just">
              <a:buNone/>
            </a:pPr>
            <a:r>
              <a:rPr lang="ru-RU" sz="3100" dirty="0">
                <a:latin typeface="Times New Roman" pitchFamily="18" charset="0"/>
                <a:cs typeface="Times New Roman" pitchFamily="18" charset="0"/>
              </a:rPr>
              <a:t>3.	«Пять шахов». Каждой из пяти белых фигур нужно объявить шах черному королю.</a:t>
            </a:r>
          </a:p>
          <a:p>
            <a:pPr marL="0" indent="0" algn="just">
              <a:buNone/>
            </a:pPr>
            <a:r>
              <a:rPr lang="ru-RU" sz="3100" dirty="0">
                <a:latin typeface="Times New Roman" pitchFamily="18" charset="0"/>
                <a:cs typeface="Times New Roman" pitchFamily="18" charset="0"/>
              </a:rPr>
              <a:t>4.	«Защита от шаха». Белый король должен защититься от шаха.</a:t>
            </a:r>
          </a:p>
          <a:p>
            <a:pPr marL="0" indent="0">
              <a:buNone/>
            </a:pPr>
            <a:endParaRPr lang="ru-RU" dirty="0"/>
          </a:p>
        </p:txBody>
      </p:sp>
    </p:spTree>
    <p:extLst>
      <p:ext uri="{BB962C8B-B14F-4D97-AF65-F5344CB8AC3E}">
        <p14:creationId xmlns:p14="http://schemas.microsoft.com/office/powerpoint/2010/main" val="271060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7554" y="260648"/>
            <a:ext cx="5329246" cy="1008112"/>
          </a:xfrm>
        </p:spPr>
        <p:txBody>
          <a:bodyPr>
            <a:normAutofit/>
          </a:bodyPr>
          <a:lstStyle/>
          <a:p>
            <a:r>
              <a:rPr lang="ru-RU" dirty="0" err="1" smtClean="0"/>
              <a:t>Скалодром</a:t>
            </a:r>
            <a:endParaRPr lang="ru-RU" dirty="0"/>
          </a:p>
        </p:txBody>
      </p:sp>
      <p:sp>
        <p:nvSpPr>
          <p:cNvPr id="3" name="Содержимое 2"/>
          <p:cNvSpPr>
            <a:spLocks noGrp="1"/>
          </p:cNvSpPr>
          <p:nvPr>
            <p:ph idx="1"/>
          </p:nvPr>
        </p:nvSpPr>
        <p:spPr>
          <a:xfrm>
            <a:off x="500034" y="1571612"/>
            <a:ext cx="4359998" cy="4857784"/>
          </a:xfrm>
        </p:spPr>
        <p:txBody>
          <a:bodyPr>
            <a:normAutofit/>
          </a:bodyPr>
          <a:lstStyle/>
          <a:p>
            <a:pPr marL="0" indent="0" algn="just">
              <a:buNone/>
            </a:pPr>
            <a:r>
              <a:rPr lang="ru-RU" dirty="0"/>
              <a:t>     </a:t>
            </a:r>
            <a:r>
              <a:rPr lang="ru-RU" sz="2800" b="1" dirty="0" smtClean="0">
                <a:latin typeface="Times New Roman" pitchFamily="18" charset="0"/>
                <a:cs typeface="Times New Roman" pitchFamily="18" charset="0"/>
              </a:rPr>
              <a:t>Игра для тренировки ловкости и точности движений рук, развивает полушария мозга. Нужно положить фишку в кольцо. Передвигать кольцо, с помощью ниток по извилистой траектории, в обход </a:t>
            </a:r>
            <a:r>
              <a:rPr lang="ru-RU" sz="2800" b="1" dirty="0" err="1" smtClean="0">
                <a:latin typeface="Times New Roman" pitchFamily="18" charset="0"/>
                <a:cs typeface="Times New Roman" pitchFamily="18" charset="0"/>
              </a:rPr>
              <a:t>отверствий</a:t>
            </a:r>
            <a:r>
              <a:rPr lang="ru-RU" sz="2800" b="1" dirty="0" smtClean="0">
                <a:latin typeface="Times New Roman" pitchFamily="18" charset="0"/>
                <a:cs typeface="Times New Roman" pitchFamily="18" charset="0"/>
              </a:rPr>
              <a:t>-ловушек</a:t>
            </a:r>
            <a:endParaRPr lang="ru-RU" sz="2800" b="1" dirty="0">
              <a:latin typeface="Times New Roman" pitchFamily="18" charset="0"/>
              <a:cs typeface="Times New Roman" pitchFamily="18" charset="0"/>
            </a:endParaRPr>
          </a:p>
          <a:p>
            <a:endParaRPr lang="ru-RU"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67" t="16880" r="5490" b="13033"/>
          <a:stretch/>
        </p:blipFill>
        <p:spPr bwMode="auto">
          <a:xfrm>
            <a:off x="5292080" y="1628800"/>
            <a:ext cx="33994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3240" y="476672"/>
            <a:ext cx="5543560" cy="952064"/>
          </a:xfrm>
        </p:spPr>
        <p:txBody>
          <a:bodyPr>
            <a:normAutofit/>
          </a:bodyPr>
          <a:lstStyle/>
          <a:p>
            <a:r>
              <a:rPr lang="ru-RU" dirty="0" err="1" smtClean="0"/>
              <a:t>Тыксаан</a:t>
            </a:r>
            <a:endParaRPr lang="ru-RU" dirty="0"/>
          </a:p>
        </p:txBody>
      </p:sp>
      <p:sp>
        <p:nvSpPr>
          <p:cNvPr id="3" name="Содержимое 2"/>
          <p:cNvSpPr>
            <a:spLocks noGrp="1"/>
          </p:cNvSpPr>
          <p:nvPr>
            <p:ph idx="1"/>
          </p:nvPr>
        </p:nvSpPr>
        <p:spPr>
          <a:xfrm>
            <a:off x="428596" y="1571612"/>
            <a:ext cx="4400552" cy="4636792"/>
          </a:xfrm>
        </p:spPr>
        <p:txBody>
          <a:bodyPr>
            <a:normAutofit fontScale="92500" lnSpcReduction="20000"/>
          </a:bodyPr>
          <a:lstStyle/>
          <a:p>
            <a:pPr marL="0" indent="0" algn="just">
              <a:buNone/>
            </a:pPr>
            <a:r>
              <a:rPr lang="ru-RU" sz="2800" b="1" dirty="0" smtClean="0">
                <a:latin typeface="Times New Roman" pitchFamily="18" charset="0"/>
                <a:cs typeface="Times New Roman" pitchFamily="18" charset="0"/>
              </a:rPr>
              <a:t>Игра начинается сразу после рукопожатия или хлопка в обе ладоши двух игроков. С помощью эластичной резинки, шайбы из своего поля перебросить через </a:t>
            </a:r>
            <a:r>
              <a:rPr lang="ru-RU" sz="2800" b="1" dirty="0" err="1" smtClean="0">
                <a:latin typeface="Times New Roman" pitchFamily="18" charset="0"/>
                <a:cs typeface="Times New Roman" pitchFamily="18" charset="0"/>
              </a:rPr>
              <a:t>отверствие</a:t>
            </a:r>
            <a:r>
              <a:rPr lang="ru-RU" sz="2800" b="1" dirty="0" smtClean="0">
                <a:latin typeface="Times New Roman" pitchFamily="18" charset="0"/>
                <a:cs typeface="Times New Roman" pitchFamily="18" charset="0"/>
              </a:rPr>
              <a:t> посередине игрового поля на сторону соперника. Побеждает игрок, на чьей стороне не осталось шайб, то есть все шайбы находятся на стороне соперника.</a:t>
            </a:r>
            <a:r>
              <a:rPr lang="ru-RU" b="1" dirty="0" smtClean="0"/>
              <a:t>     </a:t>
            </a:r>
            <a:endParaRPr lang="ru-RU" b="1"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3925" r="1970" b="18277"/>
          <a:stretch/>
        </p:blipFill>
        <p:spPr bwMode="auto">
          <a:xfrm>
            <a:off x="5292079" y="2060848"/>
            <a:ext cx="3530485"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6050" y="476672"/>
            <a:ext cx="5900750" cy="880626"/>
          </a:xfrm>
        </p:spPr>
        <p:txBody>
          <a:bodyPr>
            <a:normAutofit/>
          </a:bodyPr>
          <a:lstStyle/>
          <a:p>
            <a:r>
              <a:rPr lang="ru-RU" dirty="0" err="1" smtClean="0"/>
              <a:t>Дьол</a:t>
            </a:r>
            <a:r>
              <a:rPr lang="ru-RU" dirty="0" smtClean="0"/>
              <a:t> </a:t>
            </a:r>
            <a:r>
              <a:rPr lang="ru-RU" dirty="0" err="1" smtClean="0"/>
              <a:t>таа</a:t>
            </a:r>
            <a:r>
              <a:rPr lang="sah-RU" dirty="0" smtClean="0"/>
              <a:t>һа</a:t>
            </a:r>
            <a:endParaRPr lang="ru-RU" dirty="0"/>
          </a:p>
        </p:txBody>
      </p:sp>
      <p:sp>
        <p:nvSpPr>
          <p:cNvPr id="3" name="Содержимое 2"/>
          <p:cNvSpPr>
            <a:spLocks noGrp="1"/>
          </p:cNvSpPr>
          <p:nvPr>
            <p:ph idx="1"/>
          </p:nvPr>
        </p:nvSpPr>
        <p:spPr>
          <a:xfrm>
            <a:off x="251520" y="1428736"/>
            <a:ext cx="4464496" cy="5312632"/>
          </a:xfrm>
        </p:spPr>
        <p:txBody>
          <a:bodyPr>
            <a:normAutofit fontScale="92500" lnSpcReduction="20000"/>
          </a:bodyPr>
          <a:lstStyle/>
          <a:p>
            <a:pPr marL="0" indent="0" algn="just">
              <a:buNone/>
            </a:pPr>
            <a:r>
              <a:rPr lang="ru-RU" sz="2800" b="1" dirty="0" smtClean="0">
                <a:latin typeface="Times New Roman" pitchFamily="18" charset="0"/>
                <a:cs typeface="Times New Roman" pitchFamily="18" charset="0"/>
              </a:rPr>
              <a:t>Всем игрокам </a:t>
            </a:r>
            <a:r>
              <a:rPr lang="ru-RU" sz="2800" b="1" dirty="0" err="1" smtClean="0">
                <a:latin typeface="Times New Roman" pitchFamily="18" charset="0"/>
                <a:cs typeface="Times New Roman" pitchFamily="18" charset="0"/>
              </a:rPr>
              <a:t>рахдают</a:t>
            </a:r>
            <a:r>
              <a:rPr lang="ru-RU" sz="2800" b="1" dirty="0" smtClean="0">
                <a:latin typeface="Times New Roman" pitchFamily="18" charset="0"/>
                <a:cs typeface="Times New Roman" pitchFamily="18" charset="0"/>
              </a:rPr>
              <a:t> по одной карточке. Игроки по очереди вынимают из мешка фишки. Соответствующая слову картинка закрывается. У кого первым закроются все картинки выигрывает. Среди фишек есть два «</a:t>
            </a:r>
            <a:r>
              <a:rPr lang="ru-RU" sz="2800" b="1" dirty="0" err="1" smtClean="0">
                <a:latin typeface="Times New Roman" pitchFamily="18" charset="0"/>
                <a:cs typeface="Times New Roman" pitchFamily="18" charset="0"/>
              </a:rPr>
              <a:t>Дьол</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таа</a:t>
            </a:r>
            <a:r>
              <a:rPr lang="sah-RU" sz="2800" b="1" dirty="0" smtClean="0">
                <a:latin typeface="Times New Roman" pitchFamily="18" charset="0"/>
                <a:cs typeface="Times New Roman" pitchFamily="18" charset="0"/>
              </a:rPr>
              <a:t>һа</a:t>
            </a:r>
            <a:r>
              <a:rPr lang="ru-RU" sz="2800" b="1" dirty="0" smtClean="0">
                <a:latin typeface="Times New Roman" pitchFamily="18" charset="0"/>
                <a:cs typeface="Times New Roman" pitchFamily="18" charset="0"/>
              </a:rPr>
              <a:t>», если игрок в свою очередь вытащил такую фишку, он имеет права закрыть любую картинку на своей карточке. </a:t>
            </a:r>
            <a:endParaRPr lang="ru-RU" sz="2800" b="1" dirty="0">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057" r="692"/>
          <a:stretch/>
        </p:blipFill>
        <p:spPr bwMode="auto">
          <a:xfrm>
            <a:off x="4932040" y="2391579"/>
            <a:ext cx="402605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4678" y="332656"/>
            <a:ext cx="5472122" cy="864096"/>
          </a:xfrm>
        </p:spPr>
        <p:txBody>
          <a:bodyPr>
            <a:normAutofit/>
          </a:bodyPr>
          <a:lstStyle/>
          <a:p>
            <a:r>
              <a:rPr lang="ru-RU" dirty="0" err="1" smtClean="0"/>
              <a:t>Биэс</a:t>
            </a:r>
            <a:r>
              <a:rPr lang="ru-RU" dirty="0" smtClean="0"/>
              <a:t> </a:t>
            </a:r>
            <a:r>
              <a:rPr lang="ru-RU" dirty="0" err="1" smtClean="0"/>
              <a:t>ойбон</a:t>
            </a:r>
            <a:endParaRPr lang="ru-RU" dirty="0"/>
          </a:p>
        </p:txBody>
      </p:sp>
      <p:sp>
        <p:nvSpPr>
          <p:cNvPr id="3" name="Содержимое 2"/>
          <p:cNvSpPr>
            <a:spLocks noGrp="1"/>
          </p:cNvSpPr>
          <p:nvPr>
            <p:ph idx="1"/>
          </p:nvPr>
        </p:nvSpPr>
        <p:spPr>
          <a:xfrm>
            <a:off x="428596" y="1428736"/>
            <a:ext cx="3643338" cy="5143536"/>
          </a:xfrm>
        </p:spPr>
        <p:txBody>
          <a:bodyPr>
            <a:normAutofit/>
          </a:bodyPr>
          <a:lstStyle/>
          <a:p>
            <a:pPr marL="0" indent="0" algn="just">
              <a:buNone/>
            </a:pPr>
            <a:r>
              <a:rPr lang="ru-RU" dirty="0"/>
              <a:t>     </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85" t="7390" r="5586" b="12394"/>
          <a:stretch/>
        </p:blipFill>
        <p:spPr bwMode="auto">
          <a:xfrm>
            <a:off x="2843808" y="1412718"/>
            <a:ext cx="3605924" cy="482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843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6050" y="404664"/>
            <a:ext cx="5900750" cy="952634"/>
          </a:xfrm>
        </p:spPr>
        <p:txBody>
          <a:bodyPr>
            <a:normAutofit/>
          </a:bodyPr>
          <a:lstStyle/>
          <a:p>
            <a:r>
              <a:rPr lang="ru-RU" dirty="0" err="1" smtClean="0"/>
              <a:t>Эрийии</a:t>
            </a:r>
            <a:r>
              <a:rPr lang="ru-RU" dirty="0" smtClean="0"/>
              <a:t> </a:t>
            </a:r>
            <a:endParaRPr lang="ru-RU" dirty="0"/>
          </a:p>
        </p:txBody>
      </p:sp>
      <p:sp>
        <p:nvSpPr>
          <p:cNvPr id="3" name="Содержимое 2"/>
          <p:cNvSpPr>
            <a:spLocks noGrp="1"/>
          </p:cNvSpPr>
          <p:nvPr>
            <p:ph idx="1"/>
          </p:nvPr>
        </p:nvSpPr>
        <p:spPr>
          <a:xfrm>
            <a:off x="457200" y="1428736"/>
            <a:ext cx="4043362" cy="4895864"/>
          </a:xfrm>
        </p:spPr>
        <p:txBody>
          <a:bodyPr>
            <a:normAutofit/>
          </a:bodyPr>
          <a:lstStyle/>
          <a:p>
            <a:pPr algn="just"/>
            <a:endParaRPr lang="ru-RU"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906" r="2177" b="23274"/>
          <a:stretch/>
        </p:blipFill>
        <p:spPr bwMode="auto">
          <a:xfrm>
            <a:off x="1388582" y="1988840"/>
            <a:ext cx="655561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329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368152"/>
          </a:xfrm>
        </p:spPr>
        <p:txBody>
          <a:bodyPr>
            <a:normAutofit fontScale="90000"/>
          </a:bodyPr>
          <a:lstStyle/>
          <a:p>
            <a:pPr algn="ctr"/>
            <a:r>
              <a:rPr lang="ru-RU" dirty="0"/>
              <a:t/>
            </a:r>
            <a:br>
              <a:rPr lang="ru-RU" dirty="0"/>
            </a:br>
            <a:r>
              <a:rPr lang="ru-RU" dirty="0"/>
              <a:t/>
            </a:r>
            <a:br>
              <a:rPr lang="ru-RU" dirty="0"/>
            </a:br>
            <a:r>
              <a:rPr lang="ru-RU" dirty="0"/>
              <a:t/>
            </a:r>
            <a:br>
              <a:rPr lang="ru-RU" dirty="0"/>
            </a:br>
            <a:r>
              <a:rPr lang="ru-RU" dirty="0"/>
              <a:t/>
            </a:r>
            <a:br>
              <a:rPr lang="ru-RU" dirty="0"/>
            </a:br>
            <a:r>
              <a:rPr lang="ru-RU" dirty="0" smtClean="0"/>
              <a:t/>
            </a:r>
            <a:br>
              <a:rPr lang="ru-RU" dirty="0" smtClean="0"/>
            </a:br>
            <a:r>
              <a:rPr lang="ru-RU" dirty="0"/>
              <a:t/>
            </a:r>
            <a:br>
              <a:rPr lang="ru-RU" dirty="0"/>
            </a:br>
            <a:r>
              <a:rPr lang="sah-RU" dirty="0" smtClean="0"/>
              <a:t>Түмүк</a:t>
            </a:r>
            <a:r>
              <a:rPr lang="sah-RU" dirty="0"/>
              <a:t>.</a:t>
            </a:r>
            <a:r>
              <a:rPr lang="ru-RU" dirty="0"/>
              <a:t/>
            </a:r>
            <a:br>
              <a:rPr lang="ru-RU" dirty="0"/>
            </a:br>
            <a:endParaRPr lang="ru-RU" dirty="0"/>
          </a:p>
        </p:txBody>
      </p:sp>
      <p:sp>
        <p:nvSpPr>
          <p:cNvPr id="3" name="Содержимое 2"/>
          <p:cNvSpPr>
            <a:spLocks noGrp="1"/>
          </p:cNvSpPr>
          <p:nvPr>
            <p:ph idx="1"/>
          </p:nvPr>
        </p:nvSpPr>
        <p:spPr>
          <a:xfrm>
            <a:off x="457200" y="1340768"/>
            <a:ext cx="8115328" cy="4874314"/>
          </a:xfrm>
        </p:spPr>
        <p:txBody>
          <a:bodyPr>
            <a:normAutofit/>
          </a:bodyPr>
          <a:lstStyle/>
          <a:p>
            <a:pPr marL="0" indent="0" algn="just">
              <a:buNone/>
            </a:pPr>
            <a:r>
              <a:rPr lang="ru-RU" dirty="0"/>
              <a:t>     </a:t>
            </a:r>
            <a:r>
              <a:rPr lang="sah-RU" b="1" dirty="0">
                <a:latin typeface="Times New Roman" pitchFamily="18" charset="0"/>
                <a:cs typeface="Times New Roman" pitchFamily="18" charset="0"/>
              </a:rPr>
              <a:t>Кыра оҕолору </a:t>
            </a:r>
            <a:r>
              <a:rPr lang="sah-RU" b="1" dirty="0" smtClean="0">
                <a:latin typeface="Times New Roman" pitchFamily="18" charset="0"/>
                <a:cs typeface="Times New Roman" pitchFamily="18" charset="0"/>
              </a:rPr>
              <a:t>саахымакка, остуол оонньууларыгар эрчийэргэр </a:t>
            </a:r>
            <a:r>
              <a:rPr lang="sah-RU" b="1" dirty="0">
                <a:latin typeface="Times New Roman" pitchFamily="18" charset="0"/>
                <a:cs typeface="Times New Roman" pitchFamily="18" charset="0"/>
              </a:rPr>
              <a:t>судургу эрчиллиилэртэн саҕаланар.  Биир тиэмэни хас да дьарык устата ыыттахха оҕо ордук өйдүүр, ылынар. Эрчиллии уһун бириэмэҕэ барар. Аҕыйахта эрчиллии туһаны биэрбэт, сылы сыллаан эрчийиэххэ наада. Хас дьарык аайы саҥа оонньууну </a:t>
            </a:r>
            <a:r>
              <a:rPr lang="sah-RU" b="1" dirty="0" smtClean="0">
                <a:latin typeface="Times New Roman" pitchFamily="18" charset="0"/>
                <a:cs typeface="Times New Roman" pitchFamily="18" charset="0"/>
              </a:rPr>
              <a:t> </a:t>
            </a:r>
            <a:r>
              <a:rPr lang="sah-RU" b="1" dirty="0">
                <a:latin typeface="Times New Roman" pitchFamily="18" charset="0"/>
                <a:cs typeface="Times New Roman" pitchFamily="18" charset="0"/>
              </a:rPr>
              <a:t>киллэрэн оҕону сэҥээрдиллэр. Оҕо сэҥээриитин үрдэтэр сыалтан, араас таһымнаах курэхтэһиилэри ыытыахха сөп. Бу маннык сыал-сорук  туруоран дьарыктаннахха, </a:t>
            </a:r>
            <a:r>
              <a:rPr lang="sah-RU" b="1" dirty="0" smtClean="0">
                <a:latin typeface="Times New Roman" pitchFamily="18" charset="0"/>
                <a:cs typeface="Times New Roman" pitchFamily="18" charset="0"/>
              </a:rPr>
              <a:t>остуол </a:t>
            </a:r>
            <a:r>
              <a:rPr lang="sah-RU" b="1" dirty="0">
                <a:latin typeface="Times New Roman" pitchFamily="18" charset="0"/>
                <a:cs typeface="Times New Roman" pitchFamily="18" charset="0"/>
              </a:rPr>
              <a:t>оонньууларын нөҥуө оҕоҕо толкуйдуур, өйдүүр дьоҕурун сайыннарыахха сөп.</a:t>
            </a:r>
            <a:endParaRPr lang="ru-RU" b="1" dirty="0">
              <a:latin typeface="Times New Roman" pitchFamily="18" charset="0"/>
              <a:cs typeface="Times New Roman" pitchFamily="18" charset="0"/>
            </a:endParaRPr>
          </a:p>
          <a:p>
            <a:pPr marL="0" indent="0">
              <a:buNone/>
            </a:pP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2939226"/>
          </a:xfrm>
        </p:spPr>
        <p:txBody>
          <a:bodyPr/>
          <a:lstStyle/>
          <a:p>
            <a:pPr algn="ctr"/>
            <a:r>
              <a:rPr lang="ru-RU" dirty="0"/>
              <a:t>Спасибо за внимание!</a:t>
            </a:r>
          </a:p>
        </p:txBody>
      </p:sp>
      <p:sp>
        <p:nvSpPr>
          <p:cNvPr id="4" name="Содержимое 3"/>
          <p:cNvSpPr>
            <a:spLocks noGrp="1"/>
          </p:cNvSpPr>
          <p:nvPr>
            <p:ph idx="1"/>
          </p:nvPr>
        </p:nvSpPr>
        <p:spPr/>
        <p:txBody>
          <a:bodyPr/>
          <a:lstStyle/>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71472" y="2000240"/>
            <a:ext cx="8229600" cy="4389120"/>
          </a:xfrm>
        </p:spPr>
        <p:txBody>
          <a:bodyPr/>
          <a:lstStyle/>
          <a:p>
            <a:pPr algn="just"/>
            <a:r>
              <a:rPr lang="ru-RU" b="1" dirty="0"/>
              <a:t>«</a:t>
            </a:r>
            <a:r>
              <a:rPr lang="sah-RU" b="1" dirty="0"/>
              <a:t>Оҕону төһөнөн эрдэ өй, остуол оонньуутугар угуйаҕын да, кини соччонон сытыы, имигэс өйдөөх, билбитин сатаан олоххо туһанар, инникитин өтө көрөр кыахтаах дьиҥнээх урдук интеллектээх киьи буола улаатар» </a:t>
            </a:r>
            <a:endParaRPr lang="ru-RU" b="1" dirty="0"/>
          </a:p>
          <a:p>
            <a:pPr algn="r">
              <a:buNone/>
            </a:pPr>
            <a:r>
              <a:rPr lang="ru-RU" dirty="0"/>
              <a:t>                                                    Б.П.Никитин</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229600" cy="1143000"/>
          </a:xfrm>
        </p:spPr>
        <p:txBody>
          <a:bodyPr/>
          <a:lstStyle/>
          <a:p>
            <a:pPr algn="ctr"/>
            <a:endParaRPr lang="ru-RU" dirty="0"/>
          </a:p>
        </p:txBody>
      </p:sp>
      <p:sp>
        <p:nvSpPr>
          <p:cNvPr id="3" name="Содержимое 2"/>
          <p:cNvSpPr>
            <a:spLocks noGrp="1"/>
          </p:cNvSpPr>
          <p:nvPr>
            <p:ph idx="1"/>
          </p:nvPr>
        </p:nvSpPr>
        <p:spPr>
          <a:xfrm>
            <a:off x="428596" y="476672"/>
            <a:ext cx="8229600" cy="6120680"/>
          </a:xfrm>
        </p:spPr>
        <p:txBody>
          <a:bodyPr>
            <a:normAutofit/>
          </a:bodyPr>
          <a:lstStyle/>
          <a:p>
            <a:pPr algn="just">
              <a:buNone/>
            </a:pPr>
            <a:r>
              <a:rPr lang="ru-RU" dirty="0"/>
              <a:t>         </a:t>
            </a:r>
            <a:r>
              <a:rPr lang="sah-RU" b="1" dirty="0"/>
              <a:t>Оҕо сааска киһи оонньоон үөрэнэр, сайдар кэмэ. Оҕолор сүрүн дьарыктарынан оонньуу буолар. Ханнык баҕарар оонньуу иитэр-үөрэтэр ис хоһоонноох. Оҕо </a:t>
            </a:r>
            <a:r>
              <a:rPr lang="sah-RU" b="1" dirty="0" smtClean="0"/>
              <a:t>кыра</a:t>
            </a:r>
            <a:r>
              <a:rPr lang="sah-RU" b="1" dirty="0" smtClean="0"/>
              <a:t> </a:t>
            </a:r>
            <a:r>
              <a:rPr lang="sah-RU" b="1" dirty="0"/>
              <a:t>сааһыгар өйугэр иҥэриитэ, оҥорон көруутэ, өйгө тутуута, болҕомтото, өйдүүр дьоҕура оонньууннан сайдар.</a:t>
            </a:r>
            <a:r>
              <a:rPr lang="ru-RU" b="1" dirty="0"/>
              <a:t> </a:t>
            </a:r>
            <a:r>
              <a:rPr lang="ru-RU" b="1" dirty="0" err="1"/>
              <a:t>Саахымат</a:t>
            </a:r>
            <a:r>
              <a:rPr lang="ru-RU" b="1" dirty="0"/>
              <a:t> – </a:t>
            </a:r>
            <a:r>
              <a:rPr lang="ru-RU" b="1" dirty="0" err="1"/>
              <a:t>аатырбыт</a:t>
            </a:r>
            <a:r>
              <a:rPr lang="ru-RU" b="1" dirty="0"/>
              <a:t> </a:t>
            </a:r>
            <a:r>
              <a:rPr lang="ru-RU" b="1" dirty="0" err="1"/>
              <a:t>логическай</a:t>
            </a:r>
            <a:r>
              <a:rPr lang="ru-RU" b="1" dirty="0"/>
              <a:t> </a:t>
            </a:r>
            <a:r>
              <a:rPr lang="ru-RU" b="1" dirty="0" err="1"/>
              <a:t>оонньуу</a:t>
            </a:r>
            <a:r>
              <a:rPr lang="ru-RU" b="1" dirty="0"/>
              <a:t>. Искусство, наука </a:t>
            </a:r>
            <a:r>
              <a:rPr lang="ru-RU" b="1" dirty="0" err="1"/>
              <a:t>уонна</a:t>
            </a:r>
            <a:r>
              <a:rPr lang="ru-RU" b="1" dirty="0"/>
              <a:t> спорт </a:t>
            </a:r>
            <a:r>
              <a:rPr lang="ru-RU" b="1" dirty="0" err="1"/>
              <a:t>ыккардыларыгар</a:t>
            </a:r>
            <a:r>
              <a:rPr lang="ru-RU" b="1" dirty="0"/>
              <a:t> </a:t>
            </a:r>
            <a:r>
              <a:rPr lang="ru-RU" b="1" dirty="0" err="1"/>
              <a:t>сытар</a:t>
            </a:r>
            <a:r>
              <a:rPr lang="ru-RU" b="1" dirty="0"/>
              <a:t>. </a:t>
            </a:r>
            <a:r>
              <a:rPr lang="ru-RU" b="1" dirty="0" err="1"/>
              <a:t>Аан</a:t>
            </a:r>
            <a:r>
              <a:rPr lang="ru-RU" b="1" dirty="0"/>
              <a:t> </a:t>
            </a:r>
            <a:r>
              <a:rPr lang="ru-RU" b="1" dirty="0" err="1"/>
              <a:t>дойдуга</a:t>
            </a:r>
            <a:r>
              <a:rPr lang="ru-RU" b="1" dirty="0"/>
              <a:t> </a:t>
            </a:r>
            <a:r>
              <a:rPr lang="ru-RU" b="1" dirty="0" err="1"/>
              <a:t>былыр</a:t>
            </a:r>
            <a:r>
              <a:rPr lang="ru-RU" b="1" dirty="0"/>
              <a:t> </a:t>
            </a:r>
            <a:r>
              <a:rPr lang="ru-RU" b="1" dirty="0" err="1"/>
              <a:t>былыргаттан</a:t>
            </a:r>
            <a:r>
              <a:rPr lang="ru-RU" b="1" dirty="0"/>
              <a:t> </a:t>
            </a:r>
            <a:r>
              <a:rPr lang="ru-RU" b="1" dirty="0" err="1"/>
              <a:t>үөдүйбүт</a:t>
            </a:r>
            <a:r>
              <a:rPr lang="ru-RU" b="1" dirty="0"/>
              <a:t> </a:t>
            </a:r>
            <a:r>
              <a:rPr lang="ru-RU" b="1" dirty="0" err="1"/>
              <a:t>оонньуулартан</a:t>
            </a:r>
            <a:r>
              <a:rPr lang="ru-RU" b="1" dirty="0"/>
              <a:t> </a:t>
            </a:r>
            <a:r>
              <a:rPr lang="ru-RU" b="1" dirty="0" err="1"/>
              <a:t>биирдэстэрэ</a:t>
            </a:r>
            <a:r>
              <a:rPr lang="ru-RU" b="1" dirty="0"/>
              <a:t>. </a:t>
            </a:r>
            <a:r>
              <a:rPr lang="ru-RU" b="1" dirty="0" err="1"/>
              <a:t>Икки</a:t>
            </a:r>
            <a:r>
              <a:rPr lang="ru-RU" b="1" dirty="0"/>
              <a:t> </a:t>
            </a:r>
            <a:r>
              <a:rPr lang="ru-RU" b="1" dirty="0" err="1"/>
              <a:t>оонньооччу</a:t>
            </a:r>
            <a:r>
              <a:rPr lang="ru-RU" b="1" dirty="0"/>
              <a:t> </a:t>
            </a:r>
            <a:r>
              <a:rPr lang="ru-RU" b="1" dirty="0" err="1"/>
              <a:t>анал</a:t>
            </a:r>
            <a:r>
              <a:rPr lang="ru-RU" b="1" dirty="0"/>
              <a:t> </a:t>
            </a:r>
            <a:r>
              <a:rPr lang="ru-RU" b="1" dirty="0" err="1"/>
              <a:t>быраабыланы</a:t>
            </a:r>
            <a:r>
              <a:rPr lang="ru-RU" b="1" dirty="0"/>
              <a:t> </a:t>
            </a:r>
            <a:r>
              <a:rPr lang="ru-RU" b="1" dirty="0" err="1"/>
              <a:t>тутуһан</a:t>
            </a:r>
            <a:r>
              <a:rPr lang="ru-RU" b="1" dirty="0"/>
              <a:t> </a:t>
            </a:r>
            <a:r>
              <a:rPr lang="ru-RU" b="1" dirty="0" err="1"/>
              <a:t>уочаратынан</a:t>
            </a:r>
            <a:r>
              <a:rPr lang="ru-RU" b="1" dirty="0"/>
              <a:t> </a:t>
            </a:r>
            <a:r>
              <a:rPr lang="ru-RU" b="1" dirty="0" err="1"/>
              <a:t>фигууралары</a:t>
            </a:r>
            <a:r>
              <a:rPr lang="ru-RU" b="1" dirty="0"/>
              <a:t> </a:t>
            </a:r>
            <a:r>
              <a:rPr lang="ru-RU" b="1" dirty="0" err="1"/>
              <a:t>хаамтаран</a:t>
            </a:r>
            <a:r>
              <a:rPr lang="ru-RU" b="1" dirty="0"/>
              <a:t> </a:t>
            </a:r>
            <a:r>
              <a:rPr lang="ru-RU" b="1" dirty="0" err="1"/>
              <a:t>оонньууллар</a:t>
            </a:r>
            <a:r>
              <a:rPr lang="ru-RU" b="1" dirty="0"/>
              <a:t>. </a:t>
            </a:r>
            <a:r>
              <a:rPr lang="ru-RU" b="1" dirty="0" err="1"/>
              <a:t>саахымат</a:t>
            </a:r>
            <a:r>
              <a:rPr lang="ru-RU" b="1" dirty="0"/>
              <a:t> </a:t>
            </a:r>
            <a:r>
              <a:rPr lang="ru-RU" b="1" dirty="0" err="1"/>
              <a:t>өйү</a:t>
            </a:r>
            <a:r>
              <a:rPr lang="ru-RU" b="1" dirty="0"/>
              <a:t> </a:t>
            </a:r>
            <a:r>
              <a:rPr lang="ru-RU" b="1" dirty="0" err="1"/>
              <a:t>сайыннарар</a:t>
            </a:r>
            <a:r>
              <a:rPr lang="ru-RU" b="1" dirty="0"/>
              <a:t> </a:t>
            </a:r>
            <a:r>
              <a:rPr lang="ru-RU" b="1" dirty="0" err="1"/>
              <a:t>оонньуу</a:t>
            </a:r>
            <a:r>
              <a:rPr lang="ru-RU" b="1" dirty="0"/>
              <a:t> </a:t>
            </a:r>
            <a:r>
              <a:rPr lang="ru-RU" b="1" dirty="0" err="1"/>
              <a:t>быһыытынан</a:t>
            </a:r>
            <a:r>
              <a:rPr lang="ru-RU" b="1" dirty="0"/>
              <a:t> </a:t>
            </a:r>
            <a:r>
              <a:rPr lang="ru-RU" b="1" dirty="0" err="1"/>
              <a:t>биллэр</a:t>
            </a:r>
            <a:r>
              <a:rPr lang="ru-RU" b="1" dirty="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rmAutofit/>
          </a:bodyPr>
          <a:lstStyle/>
          <a:p>
            <a:pPr algn="ctr"/>
            <a:r>
              <a:rPr lang="sah-RU" dirty="0" smtClean="0">
                <a:solidFill>
                  <a:srgbClr val="04617B"/>
                </a:solidFill>
              </a:rPr>
              <a:t>Саахымат дьарыктара</a:t>
            </a:r>
            <a:endParaRPr lang="ru-RU" dirty="0"/>
          </a:p>
        </p:txBody>
      </p:sp>
      <p:sp>
        <p:nvSpPr>
          <p:cNvPr id="3" name="Объект 2"/>
          <p:cNvSpPr>
            <a:spLocks noGrp="1"/>
          </p:cNvSpPr>
          <p:nvPr>
            <p:ph idx="1"/>
          </p:nvPr>
        </p:nvSpPr>
        <p:spPr>
          <a:xfrm>
            <a:off x="457200" y="1268760"/>
            <a:ext cx="8229600" cy="5055840"/>
          </a:xfrm>
        </p:spPr>
        <p:txBody>
          <a:bodyPr/>
          <a:lstStyle/>
          <a:p>
            <a:endParaRPr lang="ru-RU"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3" t="3111" b="14214"/>
          <a:stretch/>
        </p:blipFill>
        <p:spPr bwMode="auto">
          <a:xfrm>
            <a:off x="468277" y="1082628"/>
            <a:ext cx="4051710" cy="26555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427" y="3756221"/>
            <a:ext cx="3888432" cy="2916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220" y="3870112"/>
            <a:ext cx="3584724" cy="2688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6337" y="1082628"/>
            <a:ext cx="3295172" cy="24713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952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500034" y="928670"/>
            <a:ext cx="8229600" cy="4389120"/>
          </a:xfrm>
        </p:spPr>
        <p:txBody>
          <a:bodyPr/>
          <a:lstStyle/>
          <a:p>
            <a:pPr>
              <a:buNone/>
            </a:pPr>
            <a:endParaRPr lang="ru-RU" dirty="0"/>
          </a:p>
          <a:p>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4232539814"/>
              </p:ext>
            </p:extLst>
          </p:nvPr>
        </p:nvGraphicFramePr>
        <p:xfrm>
          <a:off x="142844" y="428604"/>
          <a:ext cx="8858312" cy="6068064"/>
        </p:xfrm>
        <a:graphic>
          <a:graphicData uri="http://schemas.openxmlformats.org/drawingml/2006/table">
            <a:tbl>
              <a:tblPr firstRow="1" bandRow="1">
                <a:tableStyleId>{5C22544A-7EE6-4342-B048-85BDC9FD1C3A}</a:tableStyleId>
              </a:tblPr>
              <a:tblGrid>
                <a:gridCol w="1044780">
                  <a:extLst>
                    <a:ext uri="{9D8B030D-6E8A-4147-A177-3AD203B41FA5}">
                      <a16:colId xmlns="" xmlns:a16="http://schemas.microsoft.com/office/drawing/2014/main" val="20000"/>
                    </a:ext>
                  </a:extLst>
                </a:gridCol>
                <a:gridCol w="2169930">
                  <a:extLst>
                    <a:ext uri="{9D8B030D-6E8A-4147-A177-3AD203B41FA5}">
                      <a16:colId xmlns="" xmlns:a16="http://schemas.microsoft.com/office/drawing/2014/main" val="20001"/>
                    </a:ext>
                  </a:extLst>
                </a:gridCol>
                <a:gridCol w="3705864">
                  <a:extLst>
                    <a:ext uri="{9D8B030D-6E8A-4147-A177-3AD203B41FA5}">
                      <a16:colId xmlns="" xmlns:a16="http://schemas.microsoft.com/office/drawing/2014/main" val="20002"/>
                    </a:ext>
                  </a:extLst>
                </a:gridCol>
                <a:gridCol w="1937738">
                  <a:extLst>
                    <a:ext uri="{9D8B030D-6E8A-4147-A177-3AD203B41FA5}">
                      <a16:colId xmlns="" xmlns:a16="http://schemas.microsoft.com/office/drawing/2014/main" val="20003"/>
                    </a:ext>
                  </a:extLst>
                </a:gridCol>
              </a:tblGrid>
              <a:tr h="571504">
                <a:tc>
                  <a:txBody>
                    <a:bodyPr/>
                    <a:lstStyle/>
                    <a:p>
                      <a:pPr algn="ctr"/>
                      <a:r>
                        <a:rPr lang="ru-RU" dirty="0" smtClean="0"/>
                        <a:t>Год</a:t>
                      </a:r>
                      <a:r>
                        <a:rPr lang="ru-RU" baseline="0" dirty="0" smtClean="0"/>
                        <a:t> </a:t>
                      </a:r>
                      <a:endParaRPr lang="ru-RU" dirty="0"/>
                    </a:p>
                  </a:txBody>
                  <a:tcPr/>
                </a:tc>
                <a:tc>
                  <a:txBody>
                    <a:bodyPr/>
                    <a:lstStyle/>
                    <a:p>
                      <a:pPr algn="ctr"/>
                      <a:r>
                        <a:rPr lang="ru-RU" dirty="0" smtClean="0"/>
                        <a:t>Участники </a:t>
                      </a:r>
                      <a:endParaRPr lang="ru-RU" dirty="0"/>
                    </a:p>
                  </a:txBody>
                  <a:tcPr/>
                </a:tc>
                <a:tc>
                  <a:txBody>
                    <a:bodyPr/>
                    <a:lstStyle/>
                    <a:p>
                      <a:pPr algn="ctr"/>
                      <a:r>
                        <a:rPr kumimoji="0" lang="ru-RU" sz="1800" b="1" kern="1200" dirty="0" smtClean="0">
                          <a:solidFill>
                            <a:schemeClr val="lt1"/>
                          </a:solidFill>
                          <a:latin typeface="+mn-lt"/>
                          <a:ea typeface="+mn-ea"/>
                          <a:cs typeface="+mn-cs"/>
                        </a:rPr>
                        <a:t>Соревнование </a:t>
                      </a:r>
                      <a:endParaRPr lang="ru-RU" dirty="0"/>
                    </a:p>
                  </a:txBody>
                  <a:tcPr/>
                </a:tc>
                <a:tc>
                  <a:txBody>
                    <a:bodyPr/>
                    <a:lstStyle/>
                    <a:p>
                      <a:pPr algn="ctr"/>
                      <a:r>
                        <a:rPr kumimoji="0" lang="sah-RU" sz="1800" b="1" kern="1200" dirty="0" smtClean="0">
                          <a:solidFill>
                            <a:schemeClr val="lt1"/>
                          </a:solidFill>
                          <a:latin typeface="+mn-lt"/>
                          <a:ea typeface="+mn-ea"/>
                          <a:cs typeface="+mn-cs"/>
                        </a:rPr>
                        <a:t>Место </a:t>
                      </a:r>
                      <a:endParaRPr lang="ru-RU" dirty="0"/>
                    </a:p>
                  </a:txBody>
                  <a:tcPr/>
                </a:tc>
                <a:extLst>
                  <a:ext uri="{0D108BD9-81ED-4DB2-BD59-A6C34878D82A}">
                    <a16:rowId xmlns="" xmlns:a16="http://schemas.microsoft.com/office/drawing/2014/main" val="10000"/>
                  </a:ext>
                </a:extLst>
              </a:tr>
              <a:tr h="1071570">
                <a:tc>
                  <a:txBody>
                    <a:bodyPr/>
                    <a:lstStyle/>
                    <a:p>
                      <a:pPr algn="ctr"/>
                      <a:r>
                        <a:rPr lang="ru-RU" dirty="0" smtClean="0"/>
                        <a:t>2020</a:t>
                      </a:r>
                    </a:p>
                    <a:p>
                      <a:pPr algn="ctr"/>
                      <a:r>
                        <a:rPr lang="ru-RU" dirty="0" smtClean="0"/>
                        <a:t>ноябрь</a:t>
                      </a:r>
                      <a:endParaRPr lang="ru-RU" dirty="0"/>
                    </a:p>
                  </a:txBody>
                  <a:tcPr/>
                </a:tc>
                <a:tc>
                  <a:txBody>
                    <a:bodyPr/>
                    <a:lstStyle/>
                    <a:p>
                      <a:pPr algn="ctr"/>
                      <a:r>
                        <a:rPr lang="ru-RU" dirty="0" smtClean="0"/>
                        <a:t>9 </a:t>
                      </a:r>
                    </a:p>
                  </a:txBody>
                  <a:tcPr/>
                </a:tc>
                <a:tc>
                  <a:txBody>
                    <a:bodyPr/>
                    <a:lstStyle/>
                    <a:p>
                      <a:pPr algn="just"/>
                      <a:r>
                        <a:rPr lang="ru-RU" dirty="0" smtClean="0"/>
                        <a:t>Улусный квалификационный  онлайн турнир по шахматам </a:t>
                      </a:r>
                      <a:r>
                        <a:rPr lang="ru-RU" dirty="0" err="1" smtClean="0"/>
                        <a:t>PlayOK</a:t>
                      </a:r>
                      <a:endParaRPr lang="ru-RU" dirty="0"/>
                    </a:p>
                  </a:txBody>
                  <a:tcPr/>
                </a:tc>
                <a:tc>
                  <a:txBody>
                    <a:bodyPr/>
                    <a:lstStyle/>
                    <a:p>
                      <a:pPr algn="ctr"/>
                      <a:r>
                        <a:rPr lang="ru-RU" dirty="0" smtClean="0"/>
                        <a:t>2 – 2 место диплом</a:t>
                      </a:r>
                    </a:p>
                    <a:p>
                      <a:pPr algn="ctr"/>
                      <a:r>
                        <a:rPr lang="ru-RU" dirty="0" smtClean="0"/>
                        <a:t>1 – 3 место диплом</a:t>
                      </a:r>
                      <a:endParaRPr lang="ru-RU" dirty="0"/>
                    </a:p>
                  </a:txBody>
                  <a:tcPr anchor="ctr"/>
                </a:tc>
                <a:extLst>
                  <a:ext uri="{0D108BD9-81ED-4DB2-BD59-A6C34878D82A}">
                    <a16:rowId xmlns="" xmlns:a16="http://schemas.microsoft.com/office/drawing/2014/main" val="10001"/>
                  </a:ext>
                </a:extLst>
              </a:tr>
              <a:tr h="370840">
                <a:tc>
                  <a:txBody>
                    <a:bodyPr/>
                    <a:lstStyle/>
                    <a:p>
                      <a:pPr algn="ctr"/>
                      <a:r>
                        <a:rPr lang="ru-RU" dirty="0" smtClean="0"/>
                        <a:t>2020</a:t>
                      </a:r>
                    </a:p>
                    <a:p>
                      <a:pPr algn="ctr"/>
                      <a:r>
                        <a:rPr lang="ru-RU" dirty="0" smtClean="0"/>
                        <a:t>ноябрь</a:t>
                      </a:r>
                      <a:endParaRPr lang="ru-RU" dirty="0"/>
                    </a:p>
                  </a:txBody>
                  <a:tcPr/>
                </a:tc>
                <a:tc>
                  <a:txBody>
                    <a:bodyPr/>
                    <a:lstStyle/>
                    <a:p>
                      <a:pPr algn="ctr"/>
                      <a:r>
                        <a:rPr lang="ru-RU" dirty="0" smtClean="0"/>
                        <a:t>14 </a:t>
                      </a:r>
                    </a:p>
                  </a:txBody>
                  <a:tcPr/>
                </a:tc>
                <a:tc>
                  <a:txBody>
                    <a:bodyPr/>
                    <a:lstStyle/>
                    <a:p>
                      <a:pPr algn="just"/>
                      <a:r>
                        <a:rPr lang="ru-RU" dirty="0" smtClean="0"/>
                        <a:t>Улусный  онлайн турнир по шахматам </a:t>
                      </a:r>
                      <a:r>
                        <a:rPr lang="ru-RU" dirty="0" err="1" smtClean="0"/>
                        <a:t>PlayOK</a:t>
                      </a:r>
                      <a:endParaRPr lang="ru-RU" dirty="0"/>
                    </a:p>
                  </a:txBody>
                  <a:tcPr/>
                </a:tc>
                <a:tc>
                  <a:txBody>
                    <a:bodyPr/>
                    <a:lstStyle/>
                    <a:p>
                      <a:pPr algn="ctr"/>
                      <a:r>
                        <a:rPr lang="ru-RU" dirty="0" smtClean="0"/>
                        <a:t>2 – 3 место диплом</a:t>
                      </a:r>
                    </a:p>
                    <a:p>
                      <a:pPr algn="ctr"/>
                      <a:r>
                        <a:rPr lang="ru-RU" dirty="0" smtClean="0"/>
                        <a:t>1 – 1 место диплом</a:t>
                      </a:r>
                      <a:endParaRPr lang="ru-RU" dirty="0"/>
                    </a:p>
                  </a:txBody>
                  <a:tcPr anchor="ctr"/>
                </a:tc>
                <a:extLst>
                  <a:ext uri="{0D108BD9-81ED-4DB2-BD59-A6C34878D82A}">
                    <a16:rowId xmlns="" xmlns:a16="http://schemas.microsoft.com/office/drawing/2014/main" val="10002"/>
                  </a:ext>
                </a:extLst>
              </a:tr>
              <a:tr h="370840">
                <a:tc>
                  <a:txBody>
                    <a:bodyPr/>
                    <a:lstStyle/>
                    <a:p>
                      <a:pPr algn="ctr"/>
                      <a:r>
                        <a:rPr lang="en-US" dirty="0" smtClean="0"/>
                        <a:t>20</a:t>
                      </a:r>
                      <a:r>
                        <a:rPr lang="ru-RU" dirty="0" smtClean="0"/>
                        <a:t>20</a:t>
                      </a:r>
                    </a:p>
                    <a:p>
                      <a:pPr algn="ctr"/>
                      <a:r>
                        <a:rPr lang="ru-RU" dirty="0" smtClean="0"/>
                        <a:t>декабрь</a:t>
                      </a:r>
                      <a:endParaRPr lang="ru-RU" dirty="0"/>
                    </a:p>
                  </a:txBody>
                  <a:tcPr/>
                </a:tc>
                <a:tc>
                  <a:txBody>
                    <a:bodyPr/>
                    <a:lstStyle/>
                    <a:p>
                      <a:pPr algn="ctr"/>
                      <a:r>
                        <a:rPr lang="ru-RU" dirty="0" smtClean="0"/>
                        <a:t>2</a:t>
                      </a:r>
                      <a:endParaRPr lang="ru-RU" dirty="0"/>
                    </a:p>
                  </a:txBody>
                  <a:tcPr/>
                </a:tc>
                <a:tc>
                  <a:txBody>
                    <a:bodyPr/>
                    <a:lstStyle/>
                    <a:p>
                      <a:r>
                        <a:rPr lang="ru-RU" dirty="0" smtClean="0"/>
                        <a:t>Республиканский онлайн турнир по шахматам </a:t>
                      </a:r>
                      <a:r>
                        <a:rPr lang="ru-RU" dirty="0" err="1" smtClean="0"/>
                        <a:t>Личесс</a:t>
                      </a:r>
                      <a:endParaRPr lang="ru-RU" dirty="0"/>
                    </a:p>
                  </a:txBody>
                  <a:tcPr/>
                </a:tc>
                <a:tc>
                  <a:txBody>
                    <a:bodyPr/>
                    <a:lstStyle/>
                    <a:p>
                      <a:pPr algn="ctr"/>
                      <a:endParaRPr lang="ru-RU" dirty="0"/>
                    </a:p>
                  </a:txBody>
                  <a:tcPr anchor="ctr"/>
                </a:tc>
                <a:extLst>
                  <a:ext uri="{0D108BD9-81ED-4DB2-BD59-A6C34878D82A}">
                    <a16:rowId xmlns="" xmlns:a16="http://schemas.microsoft.com/office/drawing/2014/main" val="10003"/>
                  </a:ext>
                </a:extLst>
              </a:tr>
              <a:tr h="460078">
                <a:tc>
                  <a:txBody>
                    <a:bodyPr/>
                    <a:lstStyle/>
                    <a:p>
                      <a:pPr algn="ctr"/>
                      <a:r>
                        <a:rPr lang="en-US" dirty="0" smtClean="0"/>
                        <a:t>20</a:t>
                      </a:r>
                      <a:r>
                        <a:rPr lang="ru-RU" dirty="0" smtClean="0"/>
                        <a:t>20</a:t>
                      </a:r>
                    </a:p>
                    <a:p>
                      <a:pPr algn="ctr"/>
                      <a:r>
                        <a:rPr lang="ru-RU" dirty="0" smtClean="0"/>
                        <a:t>декабрь</a:t>
                      </a:r>
                      <a:endParaRPr lang="ru-RU" dirty="0"/>
                    </a:p>
                  </a:txBody>
                  <a:tcPr/>
                </a:tc>
                <a:tc>
                  <a:txBody>
                    <a:bodyPr/>
                    <a:lstStyle/>
                    <a:p>
                      <a:pPr algn="ctr"/>
                      <a:r>
                        <a:rPr lang="ru-RU" dirty="0" smtClean="0"/>
                        <a:t>16</a:t>
                      </a:r>
                      <a:endParaRPr lang="ru-RU" dirty="0"/>
                    </a:p>
                  </a:txBody>
                  <a:tcPr/>
                </a:tc>
                <a:tc>
                  <a:txBody>
                    <a:bodyPr/>
                    <a:lstStyle/>
                    <a:p>
                      <a:r>
                        <a:rPr lang="ru-RU" dirty="0" smtClean="0"/>
                        <a:t>Улусный</a:t>
                      </a:r>
                      <a:r>
                        <a:rPr lang="ru-RU" baseline="0" dirty="0" smtClean="0"/>
                        <a:t> онлайн т</a:t>
                      </a:r>
                      <a:r>
                        <a:rPr lang="ru-RU" dirty="0" smtClean="0"/>
                        <a:t>урнир по шахматам на призы Деда Мороза </a:t>
                      </a:r>
                      <a:r>
                        <a:rPr lang="ru-RU" dirty="0" err="1" smtClean="0"/>
                        <a:t>Личесс</a:t>
                      </a:r>
                      <a:endParaRPr lang="ru-RU" dirty="0"/>
                    </a:p>
                  </a:txBody>
                  <a:tcPr/>
                </a:tc>
                <a:tc>
                  <a:txBody>
                    <a:bodyPr/>
                    <a:lstStyle/>
                    <a:p>
                      <a:pPr algn="ctr"/>
                      <a:r>
                        <a:rPr lang="ru-RU" dirty="0" smtClean="0"/>
                        <a:t>3 – 3 место диплом</a:t>
                      </a:r>
                    </a:p>
                    <a:p>
                      <a:pPr algn="ctr"/>
                      <a:r>
                        <a:rPr lang="ru-RU" dirty="0" smtClean="0"/>
                        <a:t>2 – 2 место диплом</a:t>
                      </a:r>
                    </a:p>
                    <a:p>
                      <a:pPr algn="ctr"/>
                      <a:r>
                        <a:rPr lang="ru-RU" dirty="0" smtClean="0"/>
                        <a:t>1 – 1 место диплом</a:t>
                      </a:r>
                      <a:endParaRPr lang="ru-RU" dirty="0"/>
                    </a:p>
                  </a:txBody>
                  <a:tcPr anchor="ctr"/>
                </a:tc>
                <a:extLst>
                  <a:ext uri="{0D108BD9-81ED-4DB2-BD59-A6C34878D82A}">
                    <a16:rowId xmlns="" xmlns:a16="http://schemas.microsoft.com/office/drawing/2014/main" val="10004"/>
                  </a:ext>
                </a:extLst>
              </a:tr>
              <a:tr h="370840">
                <a:tc>
                  <a:txBody>
                    <a:bodyPr/>
                    <a:lstStyle/>
                    <a:p>
                      <a:pPr algn="ctr"/>
                      <a:endParaRPr lang="ru-RU" dirty="0"/>
                    </a:p>
                  </a:txBody>
                  <a:tcPr/>
                </a:tc>
                <a:tc>
                  <a:txBody>
                    <a:bodyPr/>
                    <a:lstStyle/>
                    <a:p>
                      <a:pPr algn="ctr"/>
                      <a:endParaRPr lang="ru-RU"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tc>
                  <a:txBody>
                    <a:bodyPr/>
                    <a:lstStyle/>
                    <a:p>
                      <a:pPr algn="ctr"/>
                      <a:endParaRPr lang="ru-RU" dirty="0"/>
                    </a:p>
                  </a:txBody>
                  <a:tcPr anchor="ctr"/>
                </a:tc>
                <a:extLst>
                  <a:ext uri="{0D108BD9-81ED-4DB2-BD59-A6C34878D82A}">
                    <a16:rowId xmlns="" xmlns:a16="http://schemas.microsoft.com/office/drawing/2014/main" val="10005"/>
                  </a:ext>
                </a:extLst>
              </a:tr>
              <a:tr h="370840">
                <a:tc>
                  <a:txBody>
                    <a:bodyPr/>
                    <a:lstStyle/>
                    <a:p>
                      <a:pPr algn="ctr"/>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750526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898726480"/>
              </p:ext>
            </p:extLst>
          </p:nvPr>
        </p:nvGraphicFramePr>
        <p:xfrm>
          <a:off x="214282" y="285728"/>
          <a:ext cx="8715437" cy="4577080"/>
        </p:xfrm>
        <a:graphic>
          <a:graphicData uri="http://schemas.openxmlformats.org/drawingml/2006/table">
            <a:tbl>
              <a:tblPr firstRow="1" bandRow="1">
                <a:tableStyleId>{5C22544A-7EE6-4342-B048-85BDC9FD1C3A}</a:tableStyleId>
              </a:tblPr>
              <a:tblGrid>
                <a:gridCol w="1045350">
                  <a:extLst>
                    <a:ext uri="{9D8B030D-6E8A-4147-A177-3AD203B41FA5}">
                      <a16:colId xmlns="" xmlns:a16="http://schemas.microsoft.com/office/drawing/2014/main" val="20000"/>
                    </a:ext>
                  </a:extLst>
                </a:gridCol>
                <a:gridCol w="1955047">
                  <a:extLst>
                    <a:ext uri="{9D8B030D-6E8A-4147-A177-3AD203B41FA5}">
                      <a16:colId xmlns="" xmlns:a16="http://schemas.microsoft.com/office/drawing/2014/main" val="20001"/>
                    </a:ext>
                  </a:extLst>
                </a:gridCol>
                <a:gridCol w="4357718">
                  <a:extLst>
                    <a:ext uri="{9D8B030D-6E8A-4147-A177-3AD203B41FA5}">
                      <a16:colId xmlns="" xmlns:a16="http://schemas.microsoft.com/office/drawing/2014/main" val="20002"/>
                    </a:ext>
                  </a:extLst>
                </a:gridCol>
                <a:gridCol w="1357322">
                  <a:extLst>
                    <a:ext uri="{9D8B030D-6E8A-4147-A177-3AD203B41FA5}">
                      <a16:colId xmlns="" xmlns:a16="http://schemas.microsoft.com/office/drawing/2014/main" val="20003"/>
                    </a:ext>
                  </a:extLst>
                </a:gridCol>
              </a:tblGrid>
              <a:tr h="0">
                <a:tc>
                  <a:txBody>
                    <a:bodyPr/>
                    <a:lstStyle/>
                    <a:p>
                      <a:pPr algn="ctr"/>
                      <a:r>
                        <a:rPr lang="ru-RU" dirty="0" smtClean="0"/>
                        <a:t>Год</a:t>
                      </a:r>
                      <a:r>
                        <a:rPr lang="ru-RU" baseline="0" dirty="0" smtClean="0"/>
                        <a:t> </a:t>
                      </a:r>
                      <a:endParaRPr lang="ru-RU" dirty="0"/>
                    </a:p>
                  </a:txBody>
                  <a:tcPr/>
                </a:tc>
                <a:tc>
                  <a:txBody>
                    <a:bodyPr/>
                    <a:lstStyle/>
                    <a:p>
                      <a:pPr algn="ctr"/>
                      <a:r>
                        <a:rPr lang="ru-RU" dirty="0" smtClean="0"/>
                        <a:t>Участники </a:t>
                      </a:r>
                      <a:endParaRPr lang="ru-RU" dirty="0"/>
                    </a:p>
                  </a:txBody>
                  <a:tcPr/>
                </a:tc>
                <a:tc>
                  <a:txBody>
                    <a:bodyPr/>
                    <a:lstStyle/>
                    <a:p>
                      <a:pPr algn="ctr"/>
                      <a:r>
                        <a:rPr kumimoji="0" lang="ru-RU" sz="1800" b="1" kern="1200" dirty="0" smtClean="0">
                          <a:solidFill>
                            <a:schemeClr val="lt1"/>
                          </a:solidFill>
                          <a:latin typeface="+mn-lt"/>
                          <a:ea typeface="+mn-ea"/>
                          <a:cs typeface="+mn-cs"/>
                        </a:rPr>
                        <a:t>Соревнование </a:t>
                      </a:r>
                      <a:endParaRPr lang="ru-RU" dirty="0"/>
                    </a:p>
                  </a:txBody>
                  <a:tcPr/>
                </a:tc>
                <a:tc>
                  <a:txBody>
                    <a:bodyPr/>
                    <a:lstStyle/>
                    <a:p>
                      <a:pPr algn="ctr"/>
                      <a:r>
                        <a:rPr kumimoji="0" lang="sah-RU" sz="1800" b="1" kern="1200" dirty="0" smtClean="0">
                          <a:solidFill>
                            <a:schemeClr val="lt1"/>
                          </a:solidFill>
                          <a:latin typeface="+mn-lt"/>
                          <a:ea typeface="+mn-ea"/>
                          <a:cs typeface="+mn-cs"/>
                        </a:rPr>
                        <a:t>Место </a:t>
                      </a:r>
                      <a:endParaRPr lang="ru-RU" dirty="0"/>
                    </a:p>
                  </a:txBody>
                  <a:tcPr/>
                </a:tc>
                <a:extLst>
                  <a:ext uri="{0D108BD9-81ED-4DB2-BD59-A6C34878D82A}">
                    <a16:rowId xmlns="" xmlns:a16="http://schemas.microsoft.com/office/drawing/2014/main" val="10000"/>
                  </a:ext>
                </a:extLst>
              </a:tr>
              <a:tr h="370840">
                <a:tc>
                  <a:txBody>
                    <a:bodyPr/>
                    <a:lstStyle/>
                    <a:p>
                      <a:pPr algn="ctr"/>
                      <a:r>
                        <a:rPr lang="ru-RU" dirty="0" smtClean="0"/>
                        <a:t>2021</a:t>
                      </a:r>
                    </a:p>
                    <a:p>
                      <a:pPr algn="ctr"/>
                      <a:r>
                        <a:rPr lang="ru-RU" dirty="0" smtClean="0"/>
                        <a:t>апрель</a:t>
                      </a:r>
                      <a:endParaRPr lang="ru-RU" dirty="0"/>
                    </a:p>
                  </a:txBody>
                  <a:tcPr/>
                </a:tc>
                <a:tc>
                  <a:txBody>
                    <a:bodyPr/>
                    <a:lstStyle/>
                    <a:p>
                      <a:pPr algn="ctr"/>
                      <a:r>
                        <a:rPr lang="ru-RU" baseline="0" dirty="0" smtClean="0"/>
                        <a:t>4</a:t>
                      </a:r>
                      <a:endParaRPr lang="ru-RU"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Улусное личное первенство по шахматам </a:t>
                      </a:r>
                      <a:r>
                        <a:rPr lang="ru-RU" dirty="0" err="1" smtClean="0"/>
                        <a:t>Личесс</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tc>
                  <a:txBody>
                    <a:bodyPr/>
                    <a:lstStyle/>
                    <a:p>
                      <a:pPr algn="ctr"/>
                      <a:endParaRPr lang="ru-RU" dirty="0"/>
                    </a:p>
                  </a:txBody>
                  <a:tcPr/>
                </a:tc>
                <a:extLst>
                  <a:ext uri="{0D108BD9-81ED-4DB2-BD59-A6C34878D82A}">
                    <a16:rowId xmlns="" xmlns:a16="http://schemas.microsoft.com/office/drawing/2014/main" val="10001"/>
                  </a:ext>
                </a:extLst>
              </a:tr>
              <a:tr h="370840">
                <a:tc>
                  <a:txBody>
                    <a:bodyPr/>
                    <a:lstStyle/>
                    <a:p>
                      <a:pPr algn="ctr"/>
                      <a:r>
                        <a:rPr lang="ru-RU" dirty="0" smtClean="0"/>
                        <a:t>2021</a:t>
                      </a:r>
                    </a:p>
                    <a:p>
                      <a:pPr algn="ctr"/>
                      <a:r>
                        <a:rPr lang="ru-RU" dirty="0" smtClean="0"/>
                        <a:t>октябрь</a:t>
                      </a:r>
                      <a:endParaRPr lang="ru-RU" dirty="0"/>
                    </a:p>
                  </a:txBody>
                  <a:tcPr/>
                </a:tc>
                <a:tc>
                  <a:txBody>
                    <a:bodyPr/>
                    <a:lstStyle/>
                    <a:p>
                      <a:pPr algn="ctr"/>
                      <a:r>
                        <a:rPr lang="ru-RU" dirty="0" smtClean="0"/>
                        <a:t>16</a:t>
                      </a:r>
                      <a:endParaRPr lang="ru-RU" dirty="0"/>
                    </a:p>
                  </a:txBody>
                  <a:tcPr/>
                </a:tc>
                <a:tc>
                  <a:txBody>
                    <a:bodyPr/>
                    <a:lstStyle/>
                    <a:p>
                      <a:pPr algn="l"/>
                      <a:r>
                        <a:rPr lang="ru-RU" dirty="0" smtClean="0"/>
                        <a:t>Улусный онлайн турнир по шахматам «Открытие сезона» </a:t>
                      </a:r>
                      <a:r>
                        <a:rPr lang="ru-RU" dirty="0" err="1" smtClean="0"/>
                        <a:t>Личесс</a:t>
                      </a:r>
                      <a:endParaRPr lang="ru-RU" dirty="0"/>
                    </a:p>
                  </a:txBody>
                  <a:tcPr/>
                </a:tc>
                <a:tc>
                  <a:txBody>
                    <a:bodyPr/>
                    <a:lstStyle/>
                    <a:p>
                      <a:pPr algn="ctr"/>
                      <a:r>
                        <a:rPr lang="ru-RU" dirty="0" smtClean="0"/>
                        <a:t>3 – 2 место диплом</a:t>
                      </a:r>
                    </a:p>
                    <a:p>
                      <a:pPr algn="ctr"/>
                      <a:r>
                        <a:rPr lang="ru-RU" dirty="0" smtClean="0"/>
                        <a:t>3 – 3 место диплом</a:t>
                      </a:r>
                      <a:endParaRPr lang="ru-RU" dirty="0"/>
                    </a:p>
                  </a:txBody>
                  <a:tcPr anchor="ctr"/>
                </a:tc>
                <a:extLst>
                  <a:ext uri="{0D108BD9-81ED-4DB2-BD59-A6C34878D82A}">
                    <a16:rowId xmlns="" xmlns:a16="http://schemas.microsoft.com/office/drawing/2014/main" val="10002"/>
                  </a:ext>
                </a:extLst>
              </a:tr>
              <a:tr h="370840">
                <a:tc>
                  <a:txBody>
                    <a:bodyPr/>
                    <a:lstStyle/>
                    <a:p>
                      <a:pPr algn="ctr"/>
                      <a:r>
                        <a:rPr lang="en-US" dirty="0" smtClean="0"/>
                        <a:t>20</a:t>
                      </a:r>
                      <a:r>
                        <a:rPr lang="ru-RU" dirty="0" smtClean="0"/>
                        <a:t>21</a:t>
                      </a:r>
                    </a:p>
                    <a:p>
                      <a:pPr algn="ctr"/>
                      <a:r>
                        <a:rPr lang="ru-RU" dirty="0" smtClean="0"/>
                        <a:t>декабрь</a:t>
                      </a:r>
                      <a:endParaRPr lang="ru-RU" dirty="0"/>
                    </a:p>
                  </a:txBody>
                  <a:tcPr/>
                </a:tc>
                <a:tc>
                  <a:txBody>
                    <a:bodyPr/>
                    <a:lstStyle/>
                    <a:p>
                      <a:pPr algn="ctr"/>
                      <a:r>
                        <a:rPr lang="ru-RU" dirty="0" smtClean="0"/>
                        <a:t>14</a:t>
                      </a:r>
                      <a:endParaRPr lang="ru-RU"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dirty="0" smtClean="0"/>
                        <a:t>Улусный онлайн турнир по шахматам на призы Деда Мороза </a:t>
                      </a:r>
                      <a:r>
                        <a:rPr lang="ru-RU" dirty="0" err="1" smtClean="0"/>
                        <a:t>Личесс</a:t>
                      </a:r>
                      <a:endParaRPr lang="ru-RU" dirty="0"/>
                    </a:p>
                  </a:txBody>
                  <a:tcPr/>
                </a:tc>
                <a:tc>
                  <a:txBody>
                    <a:bodyPr/>
                    <a:lstStyle/>
                    <a:p>
                      <a:pPr algn="ctr"/>
                      <a:r>
                        <a:rPr lang="ru-RU" dirty="0" smtClean="0"/>
                        <a:t>1 – 1 место диплом</a:t>
                      </a:r>
                    </a:p>
                    <a:p>
                      <a:pPr algn="ctr"/>
                      <a:r>
                        <a:rPr lang="ru-RU" dirty="0" smtClean="0"/>
                        <a:t>1 – 2 место диплом</a:t>
                      </a:r>
                    </a:p>
                    <a:p>
                      <a:pPr algn="ctr"/>
                      <a:r>
                        <a:rPr lang="ru-RU" dirty="0" smtClean="0"/>
                        <a:t>2 – 3 место диплом</a:t>
                      </a:r>
                    </a:p>
                  </a:txBody>
                  <a:tcPr anchor="ctr"/>
                </a:tc>
                <a:extLst>
                  <a:ext uri="{0D108BD9-81ED-4DB2-BD59-A6C34878D82A}">
                    <a16:rowId xmlns="" xmlns:a16="http://schemas.microsoft.com/office/drawing/2014/main" val="10003"/>
                  </a:ext>
                </a:extLst>
              </a:tr>
              <a:tr h="370840">
                <a:tc>
                  <a:txBody>
                    <a:bodyPr/>
                    <a:lstStyle/>
                    <a:p>
                      <a:pPr algn="ctr"/>
                      <a:endParaRPr lang="ru-RU" dirty="0"/>
                    </a:p>
                  </a:txBody>
                  <a:tcPr/>
                </a:tc>
                <a:tc>
                  <a:txBody>
                    <a:bodyPr/>
                    <a:lstStyle/>
                    <a:p>
                      <a:endParaRPr lang="ru-RU" dirty="0"/>
                    </a:p>
                  </a:txBody>
                  <a:tcPr/>
                </a:tc>
                <a:tc>
                  <a:txBody>
                    <a:bodyPr/>
                    <a:lstStyle/>
                    <a:p>
                      <a:pPr algn="just"/>
                      <a:endParaRPr lang="ru-RU" dirty="0"/>
                    </a:p>
                  </a:txBody>
                  <a:tcPr/>
                </a:tc>
                <a:tc>
                  <a:txBody>
                    <a:bodyPr/>
                    <a:lstStyle/>
                    <a:p>
                      <a:pPr algn="ctr"/>
                      <a:endParaRPr lang="ru-RU"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53581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500034" y="928670"/>
            <a:ext cx="8229600" cy="4389120"/>
          </a:xfrm>
        </p:spPr>
        <p:txBody>
          <a:bodyPr/>
          <a:lstStyle/>
          <a:p>
            <a:pPr>
              <a:buNone/>
            </a:pPr>
            <a:endParaRPr lang="ru-RU" dirty="0"/>
          </a:p>
          <a:p>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3030635436"/>
              </p:ext>
            </p:extLst>
          </p:nvPr>
        </p:nvGraphicFramePr>
        <p:xfrm>
          <a:off x="142844" y="428604"/>
          <a:ext cx="8858312" cy="6332224"/>
        </p:xfrm>
        <a:graphic>
          <a:graphicData uri="http://schemas.openxmlformats.org/drawingml/2006/table">
            <a:tbl>
              <a:tblPr firstRow="1" bandRow="1">
                <a:tableStyleId>{5C22544A-7EE6-4342-B048-85BDC9FD1C3A}</a:tableStyleId>
              </a:tblPr>
              <a:tblGrid>
                <a:gridCol w="1044780">
                  <a:extLst>
                    <a:ext uri="{9D8B030D-6E8A-4147-A177-3AD203B41FA5}">
                      <a16:colId xmlns="" xmlns:a16="http://schemas.microsoft.com/office/drawing/2014/main" val="20000"/>
                    </a:ext>
                  </a:extLst>
                </a:gridCol>
                <a:gridCol w="2169930">
                  <a:extLst>
                    <a:ext uri="{9D8B030D-6E8A-4147-A177-3AD203B41FA5}">
                      <a16:colId xmlns="" xmlns:a16="http://schemas.microsoft.com/office/drawing/2014/main" val="20001"/>
                    </a:ext>
                  </a:extLst>
                </a:gridCol>
                <a:gridCol w="3705864">
                  <a:extLst>
                    <a:ext uri="{9D8B030D-6E8A-4147-A177-3AD203B41FA5}">
                      <a16:colId xmlns="" xmlns:a16="http://schemas.microsoft.com/office/drawing/2014/main" val="20002"/>
                    </a:ext>
                  </a:extLst>
                </a:gridCol>
                <a:gridCol w="1937738">
                  <a:extLst>
                    <a:ext uri="{9D8B030D-6E8A-4147-A177-3AD203B41FA5}">
                      <a16:colId xmlns="" xmlns:a16="http://schemas.microsoft.com/office/drawing/2014/main" val="20003"/>
                    </a:ext>
                  </a:extLst>
                </a:gridCol>
              </a:tblGrid>
              <a:tr h="571504">
                <a:tc>
                  <a:txBody>
                    <a:bodyPr/>
                    <a:lstStyle/>
                    <a:p>
                      <a:pPr algn="ctr"/>
                      <a:r>
                        <a:rPr lang="ru-RU" dirty="0" smtClean="0"/>
                        <a:t>Год</a:t>
                      </a:r>
                      <a:r>
                        <a:rPr lang="ru-RU" baseline="0" dirty="0" smtClean="0"/>
                        <a:t> </a:t>
                      </a:r>
                      <a:endParaRPr lang="ru-RU" dirty="0"/>
                    </a:p>
                  </a:txBody>
                  <a:tcPr/>
                </a:tc>
                <a:tc>
                  <a:txBody>
                    <a:bodyPr/>
                    <a:lstStyle/>
                    <a:p>
                      <a:pPr algn="ctr"/>
                      <a:r>
                        <a:rPr lang="ru-RU" dirty="0" smtClean="0"/>
                        <a:t>Участники </a:t>
                      </a:r>
                      <a:endParaRPr lang="ru-RU" dirty="0"/>
                    </a:p>
                  </a:txBody>
                  <a:tcPr/>
                </a:tc>
                <a:tc>
                  <a:txBody>
                    <a:bodyPr/>
                    <a:lstStyle/>
                    <a:p>
                      <a:pPr algn="ctr"/>
                      <a:r>
                        <a:rPr kumimoji="0" lang="ru-RU" sz="1800" b="1" kern="1200" dirty="0" smtClean="0">
                          <a:solidFill>
                            <a:schemeClr val="lt1"/>
                          </a:solidFill>
                          <a:latin typeface="+mn-lt"/>
                          <a:ea typeface="+mn-ea"/>
                          <a:cs typeface="+mn-cs"/>
                        </a:rPr>
                        <a:t>Олимпиады</a:t>
                      </a:r>
                      <a:endParaRPr lang="ru-RU" dirty="0"/>
                    </a:p>
                  </a:txBody>
                  <a:tcPr/>
                </a:tc>
                <a:tc>
                  <a:txBody>
                    <a:bodyPr/>
                    <a:lstStyle/>
                    <a:p>
                      <a:pPr algn="ctr"/>
                      <a:r>
                        <a:rPr kumimoji="0" lang="sah-RU" sz="1800" b="1" kern="1200" dirty="0" smtClean="0">
                          <a:solidFill>
                            <a:schemeClr val="lt1"/>
                          </a:solidFill>
                          <a:latin typeface="+mn-lt"/>
                          <a:ea typeface="+mn-ea"/>
                          <a:cs typeface="+mn-cs"/>
                        </a:rPr>
                        <a:t>Место </a:t>
                      </a:r>
                      <a:endParaRPr lang="ru-RU" dirty="0"/>
                    </a:p>
                  </a:txBody>
                  <a:tcPr/>
                </a:tc>
                <a:extLst>
                  <a:ext uri="{0D108BD9-81ED-4DB2-BD59-A6C34878D82A}">
                    <a16:rowId xmlns="" xmlns:a16="http://schemas.microsoft.com/office/drawing/2014/main" val="10000"/>
                  </a:ext>
                </a:extLst>
              </a:tr>
              <a:tr h="1071570">
                <a:tc>
                  <a:txBody>
                    <a:bodyPr/>
                    <a:lstStyle/>
                    <a:p>
                      <a:pPr algn="ctr"/>
                      <a:r>
                        <a:rPr lang="ru-RU" dirty="0" smtClean="0"/>
                        <a:t>2020</a:t>
                      </a:r>
                    </a:p>
                    <a:p>
                      <a:pPr algn="ctr"/>
                      <a:r>
                        <a:rPr lang="ru-RU" dirty="0" smtClean="0"/>
                        <a:t>октябрь</a:t>
                      </a:r>
                      <a:endParaRPr lang="ru-RU" dirty="0"/>
                    </a:p>
                  </a:txBody>
                  <a:tcPr/>
                </a:tc>
                <a:tc>
                  <a:txBody>
                    <a:bodyPr/>
                    <a:lstStyle/>
                    <a:p>
                      <a:pPr algn="ctr"/>
                      <a:r>
                        <a:rPr lang="ru-RU" dirty="0" smtClean="0"/>
                        <a:t>10</a:t>
                      </a:r>
                    </a:p>
                  </a:txBody>
                  <a:tcPr/>
                </a:tc>
                <a:tc>
                  <a:txBody>
                    <a:bodyPr/>
                    <a:lstStyle/>
                    <a:p>
                      <a:pPr algn="just"/>
                      <a:r>
                        <a:rPr lang="ru-RU" dirty="0" smtClean="0"/>
                        <a:t>Международная</a:t>
                      </a:r>
                      <a:r>
                        <a:rPr lang="ru-RU" baseline="0" dirty="0" smtClean="0"/>
                        <a:t> о</a:t>
                      </a:r>
                      <a:r>
                        <a:rPr lang="ru-RU" dirty="0" smtClean="0"/>
                        <a:t>лимпиада  «ЗОЖ» </a:t>
                      </a:r>
                      <a:r>
                        <a:rPr lang="ru-RU" dirty="0" err="1" smtClean="0"/>
                        <a:t>Интолимп</a:t>
                      </a:r>
                      <a:endParaRPr lang="ru-RU" dirty="0"/>
                    </a:p>
                  </a:txBody>
                  <a:tcPr/>
                </a:tc>
                <a:tc>
                  <a:txBody>
                    <a:bodyPr/>
                    <a:lstStyle/>
                    <a:p>
                      <a:pPr algn="ctr"/>
                      <a:r>
                        <a:rPr lang="ru-RU" dirty="0" smtClean="0"/>
                        <a:t>5 – 3 место диплом</a:t>
                      </a:r>
                    </a:p>
                    <a:p>
                      <a:pPr algn="ctr"/>
                      <a:r>
                        <a:rPr lang="ru-RU" dirty="0" smtClean="0"/>
                        <a:t>1 – 2 место диплом</a:t>
                      </a:r>
                    </a:p>
                  </a:txBody>
                  <a:tcPr anchor="ctr"/>
                </a:tc>
                <a:extLst>
                  <a:ext uri="{0D108BD9-81ED-4DB2-BD59-A6C34878D82A}">
                    <a16:rowId xmlns="" xmlns:a16="http://schemas.microsoft.com/office/drawing/2014/main" val="10001"/>
                  </a:ext>
                </a:extLst>
              </a:tr>
              <a:tr h="370840">
                <a:tc>
                  <a:txBody>
                    <a:bodyPr/>
                    <a:lstStyle/>
                    <a:p>
                      <a:pPr algn="ctr"/>
                      <a:r>
                        <a:rPr lang="ru-RU" dirty="0" smtClean="0"/>
                        <a:t>2020</a:t>
                      </a:r>
                    </a:p>
                    <a:p>
                      <a:pPr algn="ctr"/>
                      <a:r>
                        <a:rPr lang="ru-RU" dirty="0" smtClean="0"/>
                        <a:t>декабрь</a:t>
                      </a:r>
                      <a:endParaRPr lang="ru-RU" dirty="0"/>
                    </a:p>
                  </a:txBody>
                  <a:tcPr/>
                </a:tc>
                <a:tc>
                  <a:txBody>
                    <a:bodyPr/>
                    <a:lstStyle/>
                    <a:p>
                      <a:pPr algn="ctr"/>
                      <a:r>
                        <a:rPr lang="ru-RU" dirty="0" smtClean="0"/>
                        <a:t>1.Посельский </a:t>
                      </a:r>
                      <a:r>
                        <a:rPr lang="ru-RU" dirty="0" err="1" smtClean="0"/>
                        <a:t>Айсен</a:t>
                      </a:r>
                      <a:r>
                        <a:rPr lang="ru-RU" dirty="0" smtClean="0"/>
                        <a:t> 11кл </a:t>
                      </a:r>
                    </a:p>
                    <a:p>
                      <a:pPr algn="ctr"/>
                      <a:r>
                        <a:rPr lang="ru-RU" dirty="0" smtClean="0"/>
                        <a:t>2.Кузьмин Владик 11кл </a:t>
                      </a:r>
                    </a:p>
                    <a:p>
                      <a:pPr algn="ctr"/>
                      <a:r>
                        <a:rPr lang="ru-RU" dirty="0" smtClean="0"/>
                        <a:t>3.Очегасов </a:t>
                      </a:r>
                      <a:r>
                        <a:rPr lang="ru-RU" dirty="0" err="1" smtClean="0"/>
                        <a:t>Эрчим</a:t>
                      </a:r>
                      <a:r>
                        <a:rPr lang="ru-RU" dirty="0" smtClean="0"/>
                        <a:t> 11кл </a:t>
                      </a:r>
                    </a:p>
                    <a:p>
                      <a:pPr algn="ctr"/>
                      <a:r>
                        <a:rPr lang="ru-RU" dirty="0" smtClean="0"/>
                        <a:t>4.Кузьмин Кеша 8кл </a:t>
                      </a:r>
                    </a:p>
                    <a:p>
                      <a:pPr algn="ctr"/>
                      <a:r>
                        <a:rPr lang="ru-RU" dirty="0" smtClean="0"/>
                        <a:t>5.Кузьмин Вова ВПЛ </a:t>
                      </a:r>
                    </a:p>
                  </a:txBody>
                  <a:tcPr/>
                </a:tc>
                <a:tc>
                  <a:txBody>
                    <a:bodyPr/>
                    <a:lstStyle/>
                    <a:p>
                      <a:pPr algn="just"/>
                      <a:r>
                        <a:rPr lang="ru-RU" dirty="0" smtClean="0"/>
                        <a:t>СВОШ Интеллектуальные игры Шахматы 1 тур</a:t>
                      </a:r>
                      <a:endParaRPr lang="ru-RU" dirty="0"/>
                    </a:p>
                  </a:txBody>
                  <a:tcPr/>
                </a:tc>
                <a:tc>
                  <a:txBody>
                    <a:bodyPr/>
                    <a:lstStyle/>
                    <a:p>
                      <a:pPr algn="ctr"/>
                      <a:endParaRPr lang="ru-RU" dirty="0"/>
                    </a:p>
                  </a:txBody>
                  <a:tcPr anchor="ctr"/>
                </a:tc>
                <a:extLst>
                  <a:ext uri="{0D108BD9-81ED-4DB2-BD59-A6C34878D82A}">
                    <a16:rowId xmlns="" xmlns:a16="http://schemas.microsoft.com/office/drawing/2014/main" val="10002"/>
                  </a:ext>
                </a:extLst>
              </a:tr>
              <a:tr h="370840">
                <a:tc>
                  <a:txBody>
                    <a:bodyPr/>
                    <a:lstStyle/>
                    <a:p>
                      <a:pPr algn="ctr"/>
                      <a:r>
                        <a:rPr lang="en-US" dirty="0" smtClean="0"/>
                        <a:t>20</a:t>
                      </a:r>
                      <a:r>
                        <a:rPr lang="ru-RU" dirty="0" smtClean="0"/>
                        <a:t>20</a:t>
                      </a:r>
                    </a:p>
                    <a:p>
                      <a:pPr algn="ctr"/>
                      <a:r>
                        <a:rPr lang="ru-RU" dirty="0" smtClean="0"/>
                        <a:t>декабрь</a:t>
                      </a:r>
                      <a:endParaRPr lang="ru-RU" dirty="0"/>
                    </a:p>
                  </a:txBody>
                  <a:tcPr/>
                </a:tc>
                <a:tc>
                  <a:txBody>
                    <a:bodyPr/>
                    <a:lstStyle/>
                    <a:p>
                      <a:pPr algn="ctr"/>
                      <a:r>
                        <a:rPr lang="ru-RU" dirty="0" smtClean="0"/>
                        <a:t>1.Посельский </a:t>
                      </a:r>
                      <a:r>
                        <a:rPr lang="ru-RU" dirty="0" err="1" smtClean="0"/>
                        <a:t>Айсен</a:t>
                      </a:r>
                      <a:r>
                        <a:rPr lang="ru-RU" dirty="0" smtClean="0"/>
                        <a:t> 11кл </a:t>
                      </a:r>
                    </a:p>
                    <a:p>
                      <a:pPr algn="ctr"/>
                      <a:r>
                        <a:rPr lang="ru-RU" dirty="0" smtClean="0"/>
                        <a:t>2.Кузьмин Владик 11кл </a:t>
                      </a:r>
                    </a:p>
                    <a:p>
                      <a:pPr algn="ctr"/>
                      <a:r>
                        <a:rPr lang="ru-RU" dirty="0" smtClean="0"/>
                        <a:t>3.Кузьмин Кеша 8кл </a:t>
                      </a:r>
                    </a:p>
                  </a:txBody>
                  <a:tcPr/>
                </a:tc>
                <a:tc>
                  <a:txBody>
                    <a:bodyPr/>
                    <a:lstStyle/>
                    <a:p>
                      <a:r>
                        <a:rPr lang="ru-RU" dirty="0" smtClean="0"/>
                        <a:t>СВОШ Интеллектуальные игры Шашки 1 тур</a:t>
                      </a:r>
                      <a:endParaRPr lang="ru-RU" dirty="0"/>
                    </a:p>
                  </a:txBody>
                  <a:tcPr/>
                </a:tc>
                <a:tc>
                  <a:txBody>
                    <a:bodyPr/>
                    <a:lstStyle/>
                    <a:p>
                      <a:pPr algn="ctr"/>
                      <a:endParaRPr lang="ru-RU" dirty="0"/>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6973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500034" y="928670"/>
            <a:ext cx="8229600" cy="4389120"/>
          </a:xfrm>
        </p:spPr>
        <p:txBody>
          <a:bodyPr/>
          <a:lstStyle/>
          <a:p>
            <a:pPr>
              <a:buNone/>
            </a:pPr>
            <a:endParaRPr lang="ru-RU" dirty="0"/>
          </a:p>
          <a:p>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966908917"/>
              </p:ext>
            </p:extLst>
          </p:nvPr>
        </p:nvGraphicFramePr>
        <p:xfrm>
          <a:off x="142844" y="428604"/>
          <a:ext cx="8858312" cy="5783584"/>
        </p:xfrm>
        <a:graphic>
          <a:graphicData uri="http://schemas.openxmlformats.org/drawingml/2006/table">
            <a:tbl>
              <a:tblPr firstRow="1" bandRow="1">
                <a:tableStyleId>{5C22544A-7EE6-4342-B048-85BDC9FD1C3A}</a:tableStyleId>
              </a:tblPr>
              <a:tblGrid>
                <a:gridCol w="1044780">
                  <a:extLst>
                    <a:ext uri="{9D8B030D-6E8A-4147-A177-3AD203B41FA5}">
                      <a16:colId xmlns="" xmlns:a16="http://schemas.microsoft.com/office/drawing/2014/main" val="20000"/>
                    </a:ext>
                  </a:extLst>
                </a:gridCol>
                <a:gridCol w="2169930">
                  <a:extLst>
                    <a:ext uri="{9D8B030D-6E8A-4147-A177-3AD203B41FA5}">
                      <a16:colId xmlns="" xmlns:a16="http://schemas.microsoft.com/office/drawing/2014/main" val="20001"/>
                    </a:ext>
                  </a:extLst>
                </a:gridCol>
                <a:gridCol w="3705864">
                  <a:extLst>
                    <a:ext uri="{9D8B030D-6E8A-4147-A177-3AD203B41FA5}">
                      <a16:colId xmlns="" xmlns:a16="http://schemas.microsoft.com/office/drawing/2014/main" val="20002"/>
                    </a:ext>
                  </a:extLst>
                </a:gridCol>
                <a:gridCol w="1937738">
                  <a:extLst>
                    <a:ext uri="{9D8B030D-6E8A-4147-A177-3AD203B41FA5}">
                      <a16:colId xmlns="" xmlns:a16="http://schemas.microsoft.com/office/drawing/2014/main" val="20003"/>
                    </a:ext>
                  </a:extLst>
                </a:gridCol>
              </a:tblGrid>
              <a:tr h="571504">
                <a:tc>
                  <a:txBody>
                    <a:bodyPr/>
                    <a:lstStyle/>
                    <a:p>
                      <a:pPr algn="ctr"/>
                      <a:r>
                        <a:rPr lang="ru-RU" dirty="0" smtClean="0"/>
                        <a:t>Год</a:t>
                      </a:r>
                      <a:r>
                        <a:rPr lang="ru-RU" baseline="0" dirty="0" smtClean="0"/>
                        <a:t> </a:t>
                      </a:r>
                      <a:endParaRPr lang="ru-RU" dirty="0"/>
                    </a:p>
                  </a:txBody>
                  <a:tcPr/>
                </a:tc>
                <a:tc>
                  <a:txBody>
                    <a:bodyPr/>
                    <a:lstStyle/>
                    <a:p>
                      <a:pPr algn="ctr"/>
                      <a:r>
                        <a:rPr lang="ru-RU" dirty="0" smtClean="0"/>
                        <a:t>Участники </a:t>
                      </a:r>
                      <a:endParaRPr lang="ru-RU" dirty="0"/>
                    </a:p>
                  </a:txBody>
                  <a:tcPr/>
                </a:tc>
                <a:tc>
                  <a:txBody>
                    <a:bodyPr/>
                    <a:lstStyle/>
                    <a:p>
                      <a:pPr algn="ctr"/>
                      <a:r>
                        <a:rPr kumimoji="0" lang="ru-RU" sz="1800" b="1" kern="1200" dirty="0" smtClean="0">
                          <a:solidFill>
                            <a:schemeClr val="lt1"/>
                          </a:solidFill>
                          <a:latin typeface="+mn-lt"/>
                          <a:ea typeface="+mn-ea"/>
                          <a:cs typeface="+mn-cs"/>
                        </a:rPr>
                        <a:t>Олимпиады</a:t>
                      </a:r>
                      <a:endParaRPr lang="ru-RU" dirty="0"/>
                    </a:p>
                  </a:txBody>
                  <a:tcPr/>
                </a:tc>
                <a:tc>
                  <a:txBody>
                    <a:bodyPr/>
                    <a:lstStyle/>
                    <a:p>
                      <a:pPr algn="ctr"/>
                      <a:r>
                        <a:rPr kumimoji="0" lang="sah-RU" sz="1800" b="1" kern="1200" dirty="0" smtClean="0">
                          <a:solidFill>
                            <a:schemeClr val="lt1"/>
                          </a:solidFill>
                          <a:latin typeface="+mn-lt"/>
                          <a:ea typeface="+mn-ea"/>
                          <a:cs typeface="+mn-cs"/>
                        </a:rPr>
                        <a:t>Место </a:t>
                      </a:r>
                      <a:endParaRPr lang="ru-RU" dirty="0"/>
                    </a:p>
                  </a:txBody>
                  <a:tcPr/>
                </a:tc>
                <a:extLst>
                  <a:ext uri="{0D108BD9-81ED-4DB2-BD59-A6C34878D82A}">
                    <a16:rowId xmlns="" xmlns:a16="http://schemas.microsoft.com/office/drawing/2014/main" val="10000"/>
                  </a:ext>
                </a:extLst>
              </a:tr>
              <a:tr h="1071570">
                <a:tc>
                  <a:txBody>
                    <a:bodyPr/>
                    <a:lstStyle/>
                    <a:p>
                      <a:pPr algn="ctr"/>
                      <a:r>
                        <a:rPr lang="ru-RU" dirty="0" smtClean="0"/>
                        <a:t>2021</a:t>
                      </a:r>
                    </a:p>
                    <a:p>
                      <a:pPr algn="ctr"/>
                      <a:r>
                        <a:rPr lang="ru-RU" dirty="0" smtClean="0"/>
                        <a:t>январь</a:t>
                      </a:r>
                      <a:endParaRPr lang="ru-RU" dirty="0"/>
                    </a:p>
                  </a:txBody>
                  <a:tcPr/>
                </a:tc>
                <a:tc>
                  <a:txBody>
                    <a:bodyPr/>
                    <a:lstStyle/>
                    <a:p>
                      <a:pPr algn="ctr"/>
                      <a:r>
                        <a:rPr lang="ru-RU" dirty="0" smtClean="0"/>
                        <a:t>10</a:t>
                      </a:r>
                    </a:p>
                  </a:txBody>
                  <a:tcPr/>
                </a:tc>
                <a:tc>
                  <a:txBody>
                    <a:bodyPr/>
                    <a:lstStyle/>
                    <a:p>
                      <a:pPr algn="just"/>
                      <a:r>
                        <a:rPr lang="ru-RU" dirty="0" smtClean="0"/>
                        <a:t>Международная</a:t>
                      </a:r>
                      <a:r>
                        <a:rPr lang="ru-RU" baseline="0" dirty="0" smtClean="0"/>
                        <a:t> о</a:t>
                      </a:r>
                      <a:r>
                        <a:rPr lang="ru-RU" dirty="0" smtClean="0"/>
                        <a:t>лимпиада  «ЗОЖ» </a:t>
                      </a:r>
                      <a:r>
                        <a:rPr lang="ru-RU" dirty="0" err="1" smtClean="0"/>
                        <a:t>Интолимп</a:t>
                      </a:r>
                      <a:endParaRPr lang="ru-RU" dirty="0"/>
                    </a:p>
                  </a:txBody>
                  <a:tcPr/>
                </a:tc>
                <a:tc>
                  <a:txBody>
                    <a:bodyPr/>
                    <a:lstStyle/>
                    <a:p>
                      <a:pPr algn="ctr"/>
                      <a:r>
                        <a:rPr lang="ru-RU" dirty="0" smtClean="0"/>
                        <a:t>4 – 3 место диплом</a:t>
                      </a:r>
                    </a:p>
                    <a:p>
                      <a:pPr algn="ctr"/>
                      <a:r>
                        <a:rPr lang="ru-RU" dirty="0" smtClean="0"/>
                        <a:t>5 – 2 место диплом</a:t>
                      </a:r>
                    </a:p>
                    <a:p>
                      <a:pPr algn="ctr"/>
                      <a:r>
                        <a:rPr lang="ru-RU" dirty="0" smtClean="0"/>
                        <a:t>1 – 1 место диплом</a:t>
                      </a:r>
                    </a:p>
                  </a:txBody>
                  <a:tcPr anchor="ctr"/>
                </a:tc>
                <a:extLst>
                  <a:ext uri="{0D108BD9-81ED-4DB2-BD59-A6C34878D82A}">
                    <a16:rowId xmlns="" xmlns:a16="http://schemas.microsoft.com/office/drawing/2014/main" val="10001"/>
                  </a:ext>
                </a:extLst>
              </a:tr>
              <a:tr h="370840">
                <a:tc>
                  <a:txBody>
                    <a:bodyPr/>
                    <a:lstStyle/>
                    <a:p>
                      <a:pPr algn="ctr"/>
                      <a:r>
                        <a:rPr lang="ru-RU" dirty="0" smtClean="0"/>
                        <a:t>2021</a:t>
                      </a:r>
                    </a:p>
                    <a:p>
                      <a:pPr algn="ctr"/>
                      <a:r>
                        <a:rPr lang="ru-RU" dirty="0" smtClean="0"/>
                        <a:t>январь</a:t>
                      </a:r>
                      <a:endParaRPr lang="ru-RU" dirty="0"/>
                    </a:p>
                  </a:txBody>
                  <a:tcPr/>
                </a:tc>
                <a:tc>
                  <a:txBody>
                    <a:bodyPr/>
                    <a:lstStyle/>
                    <a:p>
                      <a:pPr algn="ctr"/>
                      <a:r>
                        <a:rPr lang="ru-RU" dirty="0" smtClean="0"/>
                        <a:t>1.Посельский </a:t>
                      </a:r>
                      <a:r>
                        <a:rPr lang="ru-RU" dirty="0" err="1" smtClean="0"/>
                        <a:t>Айсен</a:t>
                      </a:r>
                      <a:r>
                        <a:rPr lang="ru-RU" dirty="0" smtClean="0"/>
                        <a:t> </a:t>
                      </a:r>
                    </a:p>
                    <a:p>
                      <a:pPr algn="ctr"/>
                      <a:r>
                        <a:rPr lang="ru-RU" dirty="0" smtClean="0"/>
                        <a:t>2.Кузьмин Владик </a:t>
                      </a:r>
                    </a:p>
                    <a:p>
                      <a:pPr algn="ctr"/>
                      <a:r>
                        <a:rPr lang="ru-RU" dirty="0" smtClean="0"/>
                        <a:t>3.Очегасов </a:t>
                      </a:r>
                      <a:r>
                        <a:rPr lang="ru-RU" dirty="0" err="1" smtClean="0"/>
                        <a:t>Эрчим</a:t>
                      </a:r>
                      <a:r>
                        <a:rPr lang="ru-RU" dirty="0" smtClean="0"/>
                        <a:t> </a:t>
                      </a:r>
                    </a:p>
                    <a:p>
                      <a:pPr algn="ctr"/>
                      <a:r>
                        <a:rPr lang="ru-RU" dirty="0" smtClean="0"/>
                        <a:t>4.Кузьмин Кеша </a:t>
                      </a:r>
                    </a:p>
                    <a:p>
                      <a:pPr algn="ctr"/>
                      <a:r>
                        <a:rPr lang="ru-RU" dirty="0" smtClean="0"/>
                        <a:t>5.Кузьмин Вова ВПЛ </a:t>
                      </a:r>
                    </a:p>
                  </a:txBody>
                  <a:tcPr/>
                </a:tc>
                <a:tc>
                  <a:txBody>
                    <a:bodyPr/>
                    <a:lstStyle/>
                    <a:p>
                      <a:pPr algn="just"/>
                      <a:r>
                        <a:rPr lang="ru-RU" dirty="0" smtClean="0"/>
                        <a:t>СВОШ Интеллектуальные игры Шахматы 2</a:t>
                      </a:r>
                      <a:r>
                        <a:rPr lang="ru-RU" baseline="0" dirty="0" smtClean="0"/>
                        <a:t> </a:t>
                      </a:r>
                      <a:r>
                        <a:rPr lang="ru-RU" dirty="0" smtClean="0"/>
                        <a:t>тур (финал)</a:t>
                      </a:r>
                      <a:endParaRPr lang="ru-RU" dirty="0"/>
                    </a:p>
                  </a:txBody>
                  <a:tcPr/>
                </a:tc>
                <a:tc>
                  <a:txBody>
                    <a:bodyPr/>
                    <a:lstStyle/>
                    <a:p>
                      <a:pPr algn="ctr"/>
                      <a:r>
                        <a:rPr lang="ru-RU" dirty="0" smtClean="0"/>
                        <a:t>1- 1 место</a:t>
                      </a:r>
                      <a:endParaRPr lang="ru-RU" dirty="0"/>
                    </a:p>
                  </a:txBody>
                  <a:tcPr anchor="ctr"/>
                </a:tc>
                <a:extLst>
                  <a:ext uri="{0D108BD9-81ED-4DB2-BD59-A6C34878D82A}">
                    <a16:rowId xmlns="" xmlns:a16="http://schemas.microsoft.com/office/drawing/2014/main" val="10002"/>
                  </a:ext>
                </a:extLst>
              </a:tr>
              <a:tr h="370840">
                <a:tc>
                  <a:txBody>
                    <a:bodyPr/>
                    <a:lstStyle/>
                    <a:p>
                      <a:pPr algn="ctr"/>
                      <a:r>
                        <a:rPr lang="ru-RU" dirty="0" smtClean="0"/>
                        <a:t>2021</a:t>
                      </a:r>
                    </a:p>
                    <a:p>
                      <a:pPr algn="ctr"/>
                      <a:r>
                        <a:rPr lang="ru-RU" dirty="0" smtClean="0"/>
                        <a:t>май</a:t>
                      </a:r>
                      <a:endParaRPr lang="ru-RU" dirty="0"/>
                    </a:p>
                  </a:txBody>
                  <a:tcPr/>
                </a:tc>
                <a:tc>
                  <a:txBody>
                    <a:bodyPr/>
                    <a:lstStyle/>
                    <a:p>
                      <a:pPr algn="ctr"/>
                      <a:r>
                        <a:rPr lang="ru-RU" dirty="0" smtClean="0"/>
                        <a:t>Кузьмин Владик</a:t>
                      </a:r>
                    </a:p>
                  </a:txBody>
                  <a:tcPr/>
                </a:tc>
                <a:tc>
                  <a:txBody>
                    <a:bodyPr/>
                    <a:lstStyle/>
                    <a:p>
                      <a:r>
                        <a:rPr lang="ru-RU" dirty="0" smtClean="0"/>
                        <a:t>Всероссийский финал </a:t>
                      </a:r>
                      <a:r>
                        <a:rPr lang="ru-RU" dirty="0" err="1" smtClean="0"/>
                        <a:t>Киберспорт</a:t>
                      </a:r>
                      <a:endParaRPr lang="ru-RU" dirty="0" smtClean="0"/>
                    </a:p>
                    <a:p>
                      <a:r>
                        <a:rPr lang="ru-RU" dirty="0" smtClean="0"/>
                        <a:t>Большой школьный пикник </a:t>
                      </a:r>
                    </a:p>
                    <a:p>
                      <a:r>
                        <a:rPr lang="ru-RU" dirty="0" smtClean="0"/>
                        <a:t> г. Москва РДШ</a:t>
                      </a:r>
                    </a:p>
                    <a:p>
                      <a:endParaRPr lang="ru-RU" dirty="0"/>
                    </a:p>
                  </a:txBody>
                  <a:tcPr/>
                </a:tc>
                <a:tc>
                  <a:txBody>
                    <a:bodyPr/>
                    <a:lstStyle/>
                    <a:p>
                      <a:pPr algn="ctr"/>
                      <a:endParaRPr lang="ru-RU" dirty="0"/>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9517436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801</TotalTime>
  <Words>772</Words>
  <Application>Microsoft Office PowerPoint</Application>
  <PresentationFormat>Экран (4:3)</PresentationFormat>
  <Paragraphs>167</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Поток</vt:lpstr>
      <vt:lpstr>«Саахымакка оҕолору үөрэтиигэ дидактическай уонна сайыннарар оонньуулар» </vt:lpstr>
      <vt:lpstr>Презентация PowerPoint</vt:lpstr>
      <vt:lpstr>Презентация PowerPoint</vt:lpstr>
      <vt:lpstr>Презентация PowerPoint</vt:lpstr>
      <vt:lpstr>Саахымат дьарыктара</vt:lpstr>
      <vt:lpstr>Презентация PowerPoint</vt:lpstr>
      <vt:lpstr>Презентация PowerPoint</vt:lpstr>
      <vt:lpstr>Презентация PowerPoint</vt:lpstr>
      <vt:lpstr>Презентация PowerPoint</vt:lpstr>
      <vt:lpstr>Международные олимпиады ЗОЖ</vt:lpstr>
      <vt:lpstr>СВОШ Интеллектуальные игры</vt:lpstr>
      <vt:lpstr>РДШ</vt:lpstr>
      <vt:lpstr>Мета школа</vt:lpstr>
      <vt:lpstr>Педагоги Якутии</vt:lpstr>
      <vt:lpstr>Пора роста г. Якутск</vt:lpstr>
      <vt:lpstr>Г.Т. Кузьмин стипендиаттара</vt:lpstr>
      <vt:lpstr>Дидактически игры при обучении в шахматы</vt:lpstr>
      <vt:lpstr>Дидактически игры при обучении в шахматы</vt:lpstr>
      <vt:lpstr>Дидактически игры при обучении в шахматы</vt:lpstr>
      <vt:lpstr>Дидактически игры при обучении в шахматы</vt:lpstr>
      <vt:lpstr>Дидактически игры при обучении в шахматы</vt:lpstr>
      <vt:lpstr>Скалодром</vt:lpstr>
      <vt:lpstr>Тыксаан</vt:lpstr>
      <vt:lpstr>Дьол тааһа</vt:lpstr>
      <vt:lpstr>Биэс ойбон</vt:lpstr>
      <vt:lpstr>Эрийии </vt:lpstr>
      <vt:lpstr>      Түмүк. </vt:lpstr>
      <vt:lpstr>Спасибо за внимание!</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Сахалыы остуол оонньууларын</dc:title>
  <dc:creator>Admin</dc:creator>
  <cp:lastModifiedBy>vyfty hjbjh</cp:lastModifiedBy>
  <cp:revision>68</cp:revision>
  <dcterms:created xsi:type="dcterms:W3CDTF">2015-11-24T07:48:16Z</dcterms:created>
  <dcterms:modified xsi:type="dcterms:W3CDTF">2022-03-20T22:33:00Z</dcterms:modified>
</cp:coreProperties>
</file>