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7" r:id="rId2"/>
    <p:sldId id="316" r:id="rId3"/>
    <p:sldId id="303" r:id="rId4"/>
    <p:sldId id="304" r:id="rId5"/>
    <p:sldId id="334" r:id="rId6"/>
    <p:sldId id="332" r:id="rId7"/>
    <p:sldId id="315" r:id="rId8"/>
    <p:sldId id="322" r:id="rId9"/>
    <p:sldId id="336" r:id="rId10"/>
    <p:sldId id="312" r:id="rId11"/>
    <p:sldId id="333" r:id="rId12"/>
    <p:sldId id="335" r:id="rId13"/>
    <p:sldId id="311" r:id="rId14"/>
    <p:sldId id="301" r:id="rId15"/>
    <p:sldId id="337" r:id="rId16"/>
    <p:sldId id="338" r:id="rId17"/>
    <p:sldId id="339" r:id="rId18"/>
    <p:sldId id="340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348" autoAdjust="0"/>
    <p:restoredTop sz="99120" autoAdjust="0"/>
  </p:normalViewPr>
  <p:slideViewPr>
    <p:cSldViewPr>
      <p:cViewPr>
        <p:scale>
          <a:sx n="68" d="100"/>
          <a:sy n="68" d="100"/>
        </p:scale>
        <p:origin x="-112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1015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40481137-35A8-4767-B96A-5D166FF0D8DA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9" tIns="46525" rIns="93049" bIns="465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2"/>
            <a:ext cx="5510530" cy="4509135"/>
          </a:xfrm>
          <a:prstGeom prst="rect">
            <a:avLst/>
          </a:prstGeom>
        </p:spPr>
        <p:txBody>
          <a:bodyPr vert="horz" lIns="93049" tIns="46525" rIns="93049" bIns="465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0" cy="501015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CDEBE761-5872-456E-9083-4A4EE2D11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6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3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395536" y="198208"/>
            <a:ext cx="8496944" cy="6471152"/>
          </a:xfrm>
          <a:prstGeom prst="foldedCorner">
            <a:avLst/>
          </a:prstGeom>
          <a:ln w="76200" cmpd="thickThin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dirty="0" smtClean="0"/>
          </a:p>
          <a:p>
            <a:pPr algn="ctr"/>
            <a:endParaRPr lang="kk-KZ" dirty="0"/>
          </a:p>
          <a:p>
            <a:pPr algn="ctr"/>
            <a:endParaRPr lang="kk-KZ" dirty="0" smtClean="0"/>
          </a:p>
          <a:p>
            <a:pPr algn="ctr"/>
            <a:endParaRPr lang="kk-KZ" dirty="0" smtClean="0"/>
          </a:p>
          <a:p>
            <a:pPr algn="ctr"/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Батыс  Қазақстан  облысы </a:t>
            </a:r>
          </a:p>
          <a:p>
            <a:pPr algn="ctr"/>
            <a:r>
              <a:rPr lang="kk-KZ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Теректі  ауданы </a:t>
            </a:r>
          </a:p>
          <a:p>
            <a:pPr algn="ctr"/>
            <a:r>
              <a:rPr lang="kk-KZ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Шаған  жалпы  орта білім  беретін мектебі </a:t>
            </a:r>
          </a:p>
          <a:p>
            <a:pPr algn="ctr"/>
            <a:endParaRPr lang="kk-KZ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Сабақтың тақырыбы: </a:t>
            </a:r>
          </a:p>
          <a:p>
            <a:pPr algn="ctr"/>
            <a:r>
              <a:rPr lang="kk-KZ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Реттік сан есім </a:t>
            </a:r>
          </a:p>
          <a:p>
            <a:pPr algn="ctr"/>
            <a:r>
              <a:rPr lang="kk-KZ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(6 «а» , «ә» сынып) </a:t>
            </a:r>
          </a:p>
          <a:p>
            <a:pPr algn="ctr"/>
            <a:endParaRPr lang="kk-KZ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Пән мұғалімі: Ханов Ш.У </a:t>
            </a:r>
          </a:p>
          <a:p>
            <a:pPr algn="ctr"/>
            <a:endParaRPr lang="kk-KZ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30.11.2016 </a:t>
            </a:r>
          </a:p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9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Оқулықпен жұмыс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4525963"/>
          </a:xfrm>
        </p:spPr>
        <p:txBody>
          <a:bodyPr>
            <a:noAutofit/>
          </a:bodyPr>
          <a:lstStyle/>
          <a:p>
            <a:r>
              <a:rPr lang="kk-KZ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топ: </a:t>
            </a: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134-жаттығу. Сан есімдерді теріп жазып, реттік сан есімге айналдырыңдар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(Арман-ПВ)</a:t>
            </a:r>
          </a:p>
          <a:p>
            <a:endParaRPr lang="kk-KZ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 топ: </a:t>
            </a: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135-жаттығу. Есептік  сан есімдерден реттік сан есім жасаңдар.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(Арман-ПВ)</a:t>
            </a:r>
            <a:endParaRPr lang="kk-KZ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ІІІ топ: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111-жаттығу. Берілген есептік сан есімдерден  реттік сан есім жасап, оларды сөзбен жаз. </a:t>
            </a:r>
          </a:p>
          <a:p>
            <a:pPr marL="0" indent="0" algn="ctr">
              <a:buNone/>
            </a:pPr>
            <a:r>
              <a:rPr lang="kk-KZ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7,10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,1,3,100</a:t>
            </a:r>
            <a:r>
              <a:rPr lang="kk-KZ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,28,37,695,470,259,627,1992,187,396,26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278" y="188640"/>
            <a:ext cx="8535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Топтық тапсырма (постер)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633" y="1124744"/>
            <a:ext cx="834536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топ: </a:t>
            </a:r>
            <a:r>
              <a:rPr lang="kk-KZ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Егер әлемде заттардың  реттілік қатары </a:t>
            </a:r>
          </a:p>
          <a:p>
            <a:r>
              <a:rPr lang="kk-KZ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сақталмаса қандай жағдай болар еді? </a:t>
            </a:r>
          </a:p>
          <a:p>
            <a:endParaRPr lang="kk-KZ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 топ:</a:t>
            </a:r>
            <a:r>
              <a:rPr lang="kk-KZ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Сандардың  ретімен орналасуы, </a:t>
            </a:r>
          </a:p>
          <a:p>
            <a:r>
              <a:rPr lang="kk-KZ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адамзатқа қандай пайдасын тигізді? </a:t>
            </a:r>
          </a:p>
          <a:p>
            <a:endParaRPr lang="kk-KZ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ІІІ топ: </a:t>
            </a:r>
            <a:r>
              <a:rPr lang="kk-KZ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Сан есім  сақталмаса да реттілік </a:t>
            </a:r>
          </a:p>
          <a:p>
            <a:r>
              <a:rPr lang="kk-KZ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сақталатын, құралдар, құбылыстар,</a:t>
            </a:r>
          </a:p>
          <a:p>
            <a:r>
              <a:rPr lang="kk-KZ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іс-әрекеттерді ата</a:t>
            </a:r>
            <a:endParaRPr lang="ru-RU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Бағалау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1.Реттік  сан есімнің  ережесін білуі;</a:t>
            </a:r>
          </a:p>
          <a:p>
            <a:pPr marL="0" indent="0">
              <a:buNone/>
            </a:pPr>
            <a:r>
              <a:rPr lang="kk-KZ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2.Сөйлемдерді құрауда реттік сан есімдерді дұрыс қолдана алуы;</a:t>
            </a:r>
          </a:p>
          <a:p>
            <a:pPr marL="0" indent="0">
              <a:buNone/>
            </a:pPr>
            <a:r>
              <a:rPr lang="kk-KZ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3.Реттік сан есімдердің маңыздылығын дәлелдеуі;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0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reviews.123rf.com/images/andreykuzmin/andreykuzmin1302/andreykuzmin130200108/18068965-tall-empty-half-and-full-glass-of-water-isolated-on-white-with-clipping-path-included-Stock-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286807" cy="4357718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3979807" cy="769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kk-KZ" sz="4400" b="1" u="sng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Рефлекция </a:t>
            </a:r>
            <a:endParaRPr lang="ru-RU" sz="4400" b="1" u="sng" cap="all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57214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              </a:t>
            </a:r>
            <a:r>
              <a:rPr lang="kk-KZ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Білмедім</a:t>
            </a:r>
            <a:r>
              <a:rPr lang="kk-KZ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kk-KZ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kk-KZ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kk-KZ" sz="3200" b="1" u="sng" dirty="0" smtClean="0">
                <a:latin typeface="Times New Roman" pitchFamily="18" charset="0"/>
                <a:cs typeface="Times New Roman" pitchFamily="18" charset="0"/>
              </a:rPr>
              <a:t>Білдім 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85728"/>
            <a:ext cx="5000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Оқушылар  бүгінгі тақырыптан білім нәрінің  </a:t>
            </a:r>
          </a:p>
          <a:p>
            <a:r>
              <a:rPr lang="kk-KZ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суын қаншалықты қанып іштіңдер</a:t>
            </a:r>
            <a:endPara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52"/>
            <a:ext cx="61863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Үйге тапсырма</a:t>
            </a:r>
            <a:endParaRPr lang="ru-RU" sz="36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6098" y="389075"/>
            <a:ext cx="892971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kk-KZ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137-жаттығу. (Арман-ПВ)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113-жаттығу (Атамұра)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kk-KZ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7159" y="1951490"/>
            <a:ext cx="573625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k-KZ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Үздік көшбасшы  кім?. </a:t>
            </a:r>
            <a:endParaRPr lang="ru-RU" sz="32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Times New Roman"/>
              <a:cs typeface="Times New Roman"/>
            </a:endParaRPr>
          </a:p>
        </p:txBody>
      </p:sp>
      <p:pic>
        <p:nvPicPr>
          <p:cNvPr id="6" name="Рисунок 5" descr="http://f.electronic-supply.dk/2ntzt8eguy9cipa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80928"/>
            <a:ext cx="6072230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156241" y="6021288"/>
            <a:ext cx="11180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2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урет реттік сан есім\bNBCVabpH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3321891" cy="21503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сурет реттік сан есім\eUZKWEaACq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2448272" cy="206084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сурет реттік сан есім\Fp_Pv7IUYQ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97152"/>
            <a:ext cx="3321890" cy="206084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сурет реттік сан есім\IdZhjOT8g_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3059832" cy="206084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сурет реттік сан есім\j3WiLKkX2D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2448272" cy="21503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сурет реттік сан есім\0frZjlrVfZ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3059832" cy="21503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сурет реттік сан есім\3XJda6UkSk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234888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сурет реттік сан есім\4cfqdsgzgX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2448272" cy="234888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сурет реттік сан есім\7AMeDxd23VQ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234888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урет реттік сан есім\QjyPJ-ZOS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36" y="4221088"/>
            <a:ext cx="2918400" cy="263691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сурет реттік сан есім\Jl4mg08PU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36" y="2619553"/>
            <a:ext cx="2918400" cy="143028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сурет реттік сан есім\KMu90HY6lj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" y="4221089"/>
            <a:ext cx="2681211" cy="263691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сурет реттік сан есім\L6yZ8E5JWl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84" y="4221088"/>
            <a:ext cx="3163416" cy="263691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сурет реттік сан есім\mJlqL9VS_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0" y="2619553"/>
            <a:ext cx="2702203" cy="143028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сурет реттік сан есім\Ntyqy6eIbV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84" y="2619553"/>
            <a:ext cx="3163416" cy="143028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сурет реттік сан есім\NWxnFKfjUd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36" y="0"/>
            <a:ext cx="2990408" cy="242088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сурет реттік сан есім\oN5wjdXBg2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84" y="0"/>
            <a:ext cx="3136732" cy="242088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сурет реттік сан есім\Q6AakjRKEuw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99792" cy="242088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5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урет реттік сан есім\xrVvGnrR1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36029"/>
            <a:ext cx="4499992" cy="3256124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сурет реттік сан есім\VgS68Zdy7k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" y="3403458"/>
            <a:ext cx="4387726" cy="3288695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сурет реттік сан есім\VwpI76IRRw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3284983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:\сурет реттік сан есім\xrVvGnrR1B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" y="2202"/>
            <a:ext cx="4400342" cy="3282781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F:\сурет реттік сан есім\x-mff4n81w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56" y="2140881"/>
            <a:ext cx="2485256" cy="2288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70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урет реттік сан есім\zs2SUpGww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88" y="-7814"/>
            <a:ext cx="4485460" cy="241850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сурет реттік сан есім\Y0lA2A5JRt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" y="26042"/>
            <a:ext cx="4395334" cy="238465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сурет реттік сан есім\rGphNRS15Q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" y="4509120"/>
            <a:ext cx="4400342" cy="23488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сурет реттік сан есім\rDTIErmNvv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60" y="4509120"/>
            <a:ext cx="4490439" cy="234887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сурет реттік сан есім\UrmAhNXhoJ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88" y="2542592"/>
            <a:ext cx="4485460" cy="178493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:\сурет реттік сан есім\uuUpkoK8Jo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" y="2542592"/>
            <a:ext cx="4395334" cy="183406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0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30.11.2016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Реттік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сан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есім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Білімділік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есімдер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кеңейту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реттік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сан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есімнің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жасауы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түсінік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беру; </a:t>
            </a: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Дамытушылық: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сан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есімдерге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қызықты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граммматикалық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Тәрбиелік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есімдерге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халықтық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беру. </a:t>
            </a: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типі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тақырыпты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меңгерту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өтілу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топтау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тірек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сызба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жұмыс,ыстық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орындық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Көрнекілігі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Слайд,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кеспе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қағаздары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плакаттар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сурет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Пәнаралық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әдебиет</a:t>
            </a:r>
            <a:r>
              <a:rPr lang="kk-KZ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285728"/>
            <a:ext cx="5678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І.Ұйымдастыру кезеңі </a:t>
            </a:r>
            <a:endParaRPr lang="ru-RU" sz="32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878" y="928670"/>
            <a:ext cx="81055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kk-KZ" sz="2800" b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1.Оқушылармен амандасу.  </a:t>
            </a:r>
          </a:p>
          <a:p>
            <a:pPr lvl="0">
              <a:spcAft>
                <a:spcPts val="1000"/>
              </a:spcAft>
            </a:pPr>
            <a:r>
              <a:rPr lang="kk-KZ" sz="2800" b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2.Сыныпты түгелдеу.</a:t>
            </a:r>
            <a:r>
              <a:rPr lang="ru-RU" sz="2800" b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800" b="1" dirty="0" smtClean="0">
              <a:solidFill>
                <a:srgbClr val="0000CC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kk-KZ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kk-KZ" sz="28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.Оқушыларды ІІІ топқа бөлу. </a:t>
            </a:r>
          </a:p>
          <a:p>
            <a:pPr lvl="0">
              <a:spcAft>
                <a:spcPts val="1000"/>
              </a:spcAft>
            </a:pPr>
            <a:r>
              <a:rPr lang="kk-KZ" sz="28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         Оқушыларды боймен сапқа тұрғызып, бірінші, екінші, үшінші деп санатып, біріншілер бірінші топқа, екіншілер екіншітопқа,үшіншілер үшінші топқа жайғасады. </a:t>
            </a:r>
          </a:p>
          <a:p>
            <a:pPr lvl="8">
              <a:spcAft>
                <a:spcPts val="1000"/>
              </a:spcAft>
            </a:pPr>
            <a:r>
              <a:rPr lang="kk-KZ" sz="28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І топ: «Бірінші» топ </a:t>
            </a:r>
          </a:p>
          <a:p>
            <a:pPr lvl="8">
              <a:spcAft>
                <a:spcPts val="1000"/>
              </a:spcAft>
            </a:pPr>
            <a:r>
              <a:rPr lang="kk-KZ" sz="28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ІІ топ: «Екінші» топ </a:t>
            </a:r>
          </a:p>
          <a:p>
            <a:pPr lvl="8">
              <a:spcAft>
                <a:spcPts val="1000"/>
              </a:spcAft>
            </a:pPr>
            <a:r>
              <a:rPr lang="kk-KZ" sz="28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ІІІ топ: «Үшінші» топ</a:t>
            </a:r>
            <a:endParaRPr lang="ru-RU" sz="2800" dirty="0" smtClean="0">
              <a:solidFill>
                <a:srgbClr val="0000CC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/>
          </a:bodyPr>
          <a:lstStyle/>
          <a:p>
            <a:r>
              <a:rPr lang="kk-KZ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ІІ.Үй  тапсырмасын   сұрау</a:t>
            </a:r>
            <a:endParaRPr lang="ru-RU" sz="32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5"/>
            <a:ext cx="8536462" cy="857255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133 –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жатты</a:t>
            </a:r>
            <a:r>
              <a:rPr lang="kk-KZ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ғу. Газет-журнал мақалаларынан  есептік сан есім  түрлеріне (дара,күрделі) он мысалдан теріп жазыңдар.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7231" y="1571612"/>
            <a:ext cx="615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«Ыстық орындық» әдісі 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kremez.com.ua/application/cache/912ab5b8b9d2e78fe74e771563b68fa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0" t="12587" r="15983" b="9636"/>
          <a:stretch/>
        </p:blipFill>
        <p:spPr bwMode="auto">
          <a:xfrm>
            <a:off x="2699792" y="2348880"/>
            <a:ext cx="3456384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Бағалау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1.Есептік сан есімнің ережесін білуі;</a:t>
            </a:r>
          </a:p>
          <a:p>
            <a:pPr marL="0" indent="0">
              <a:buNone/>
            </a:pPr>
            <a:r>
              <a:rPr lang="kk-KZ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2.Мысалдар  келтіре алуы;</a:t>
            </a:r>
          </a:p>
          <a:p>
            <a:pPr marL="0" indent="0">
              <a:buNone/>
            </a:pPr>
            <a:r>
              <a:rPr lang="kk-KZ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3.Ізденуі  мен қызығушылығы.  </a:t>
            </a:r>
            <a:endParaRPr lang="ru-RU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38625/v638625216/cc41/JSx5C6kAjk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91"/>
          <a:stretch/>
        </p:blipFill>
        <p:spPr bwMode="auto">
          <a:xfrm>
            <a:off x="3203848" y="1291571"/>
            <a:ext cx="2736304" cy="3071583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638625/v638625216/cc48/0yyDheUeW7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88047"/>
            <a:ext cx="2952328" cy="3081456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vk.me/c638625/v638625216/cc4f/8NhwDq3H-og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1" y="1291571"/>
            <a:ext cx="2906131" cy="3077932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40414" y="116632"/>
            <a:ext cx="7463172" cy="958334"/>
          </a:xfrm>
        </p:spPr>
        <p:txBody>
          <a:bodyPr>
            <a:normAutofit/>
          </a:bodyPr>
          <a:lstStyle/>
          <a:p>
            <a:r>
              <a:rPr lang="kk-KZ" sz="36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«Стоп   кадр» әдісі </a:t>
            </a:r>
            <a:endParaRPr lang="ru-RU" sz="3600" b="1" cap="all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65040" y="5085184"/>
            <a:ext cx="8229600" cy="21602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k-KZ" sz="1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Суреттегі  қателіктерді  тап? 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1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Сен бұл жағдайда не істер едің? 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1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Осы жіберген қателікті түзету үшін не істеу керек? </a:t>
            </a:r>
          </a:p>
          <a:p>
            <a:pPr marL="514350" indent="-514350">
              <a:buFont typeface="+mj-lt"/>
              <a:buAutoNum type="arabicPeriod"/>
            </a:pPr>
            <a:endParaRPr lang="kk-KZ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6624" y="4489759"/>
            <a:ext cx="2440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 топ: Киім ілгіш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2672" y="4489759"/>
            <a:ext cx="25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ІІІ топ: кітапхана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0916" y="4476774"/>
            <a:ext cx="20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ІІ топ: Асхана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20688"/>
          </a:xfrm>
        </p:spPr>
        <p:txBody>
          <a:bodyPr>
            <a:normAutofit/>
          </a:bodyPr>
          <a:lstStyle/>
          <a:p>
            <a:pPr algn="l"/>
            <a:r>
              <a:rPr lang="kk-KZ" sz="1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ІІІ.Жаңа  тақырып </a:t>
            </a:r>
            <a:endParaRPr lang="ru-RU" sz="1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7153" y="116632"/>
            <a:ext cx="3635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Реттік  сан есім 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344274" y="639852"/>
            <a:ext cx="8640960" cy="1338917"/>
          </a:xfrm>
          <a:prstGeom prst="foldedCorne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kk-KZ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Заттың  саналудағы ретін (қатарын)  білдіретін  сан есімдер  </a:t>
            </a:r>
            <a:r>
              <a:rPr lang="kk-KZ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реттік сан есімдер </a:t>
            </a:r>
            <a:r>
              <a:rPr lang="kk-K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деп аталады.  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3719" y="3898311"/>
            <a:ext cx="2312487" cy="2556284"/>
          </a:xfrm>
          <a:prstGeom prst="cloud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Нешінші? 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60930" y="2264888"/>
            <a:ext cx="2276933" cy="612648"/>
          </a:xfrm>
          <a:prstGeom prst="wedgeRectCallout">
            <a:avLst>
              <a:gd name="adj1" fmla="val -391"/>
              <a:gd name="adj2" fmla="val 20716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Сұрақтары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102992" y="2257321"/>
            <a:ext cx="2880320" cy="620215"/>
          </a:xfrm>
          <a:prstGeom prst="wedgeRectCallout">
            <a:avLst>
              <a:gd name="adj1" fmla="val -3252"/>
              <a:gd name="adj2" fmla="val 20024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Жасалу жолы 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2699792" y="3933056"/>
            <a:ext cx="3122823" cy="2664296"/>
          </a:xfrm>
          <a:prstGeom prst="cloud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Негізгі түбір сан есімге –ншы,</a:t>
            </a:r>
          </a:p>
          <a:p>
            <a:pPr algn="ctr"/>
            <a:r>
              <a:rPr lang="kk-KZ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-нші,-ыншы,-</a:t>
            </a:r>
            <a:r>
              <a:rPr lang="kk-KZ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інші жұрнақтарын жалғау арқылы: бір+інші,алты-ыншы,</a:t>
            </a: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6300191" y="2254076"/>
            <a:ext cx="2592287" cy="620215"/>
          </a:xfrm>
          <a:prstGeom prst="wedgeRectCallout">
            <a:avLst>
              <a:gd name="adj1" fmla="val -7647"/>
              <a:gd name="adj2" fmla="val 20478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Құрамы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5983313" y="3933056"/>
            <a:ext cx="3001922" cy="2664296"/>
          </a:xfrm>
          <a:prstGeom prst="cloud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Дара:</a:t>
            </a:r>
            <a:r>
              <a:rPr lang="kk-KZ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бірінші, тоқсаныншы, сегізінші,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Күрделі тіркесті сөз:</a:t>
            </a:r>
            <a:r>
              <a:rPr lang="kk-KZ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он бірінші, отыз сегізінші </a:t>
            </a:r>
          </a:p>
        </p:txBody>
      </p:sp>
    </p:spTree>
    <p:extLst>
      <p:ext uri="{BB962C8B-B14F-4D97-AF65-F5344CB8AC3E}">
        <p14:creationId xmlns:p14="http://schemas.microsoft.com/office/powerpoint/2010/main" val="5099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80880"/>
              </p:ext>
            </p:extLst>
          </p:nvPr>
        </p:nvGraphicFramePr>
        <p:xfrm>
          <a:off x="228712" y="1649193"/>
          <a:ext cx="864096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/>
                <a:gridCol w="2880320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Реттік сан есімдер</a:t>
                      </a:r>
                      <a:r>
                        <a:rPr lang="kk-KZ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араб цифрымен  берілсе, </a:t>
                      </a:r>
                    </a:p>
                    <a:p>
                      <a:r>
                        <a:rPr lang="kk-KZ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-ыншы,-інші,-ншы,</a:t>
                      </a:r>
                    </a:p>
                    <a:p>
                      <a:r>
                        <a:rPr lang="kk-KZ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-нші  жұрнағының орнына  дефис </a:t>
                      </a:r>
                    </a:p>
                    <a:p>
                      <a:r>
                        <a:rPr lang="kk-KZ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(-) қойылады 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Реттік  сан есімдер  рим</a:t>
                      </a:r>
                      <a:r>
                        <a:rPr lang="kk-KZ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цифрымен  берілсе, -ыншы,-інші,-ншы,-нші  жұрнағының  орнына  дефис қойылмайды 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Реттік сан есім араб цифрымен берілсе де, жыл,ай, ғасырдан кейін дефис қойылмайды. 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6-сынып,</a:t>
                      </a:r>
                    </a:p>
                    <a:p>
                      <a:r>
                        <a:rPr lang="kk-KZ" sz="2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2-орын,</a:t>
                      </a:r>
                    </a:p>
                    <a:p>
                      <a:r>
                        <a:rPr lang="kk-KZ" sz="2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5-қабат, </a:t>
                      </a:r>
                    </a:p>
                    <a:p>
                      <a:r>
                        <a:rPr lang="kk-KZ" sz="2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11-ықшамаудан,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ХХІ ғасыр ,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kk-KZ" sz="2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 сынып, </a:t>
                      </a:r>
                    </a:p>
                    <a:p>
                      <a:r>
                        <a:rPr lang="kk-KZ" sz="2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 том,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kk-KZ" sz="2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бөлім,т.б.</a:t>
                      </a:r>
                      <a:endParaRPr lang="ru-RU" sz="24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жыл, </a:t>
                      </a:r>
                    </a:p>
                    <a:p>
                      <a:r>
                        <a:rPr lang="kk-KZ" sz="2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наурыз, </a:t>
                      </a:r>
                    </a:p>
                    <a:p>
                      <a:r>
                        <a:rPr lang="kk-KZ" sz="2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мамыр, </a:t>
                      </a:r>
                    </a:p>
                    <a:p>
                      <a:r>
                        <a:rPr lang="kk-KZ" sz="2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ғасыр </a:t>
                      </a:r>
                      <a:endParaRPr lang="ru-RU" sz="24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57" y="415433"/>
            <a:ext cx="8887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Реттік  сан есімдер  цифрмен  берілгенде  </a:t>
            </a:r>
          </a:p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қалай  жазылады: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466" y="1484784"/>
            <a:ext cx="8365945" cy="3539430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k-K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Нешінші жылы,қай айда тудың? 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Ата –анаңның  нешінші  перзентісің? 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Қай жылы бірінші сыныпқа оқуға бардың? 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Қазір нешінші сыныпта оқып жүрсің? 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Сыныпта нешінші қатарда, қай орында отырасың? 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Қандай жарыстарға қатыстың? 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Нешінші орындарға ие болдың? </a:t>
            </a:r>
          </a:p>
          <a:p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541</Words>
  <Application>Microsoft Office PowerPoint</Application>
  <PresentationFormat>Экран 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ІІ.Үй  тапсырмасын   сұрау</vt:lpstr>
      <vt:lpstr>Бағалау </vt:lpstr>
      <vt:lpstr>«Стоп   кадр» әдісі </vt:lpstr>
      <vt:lpstr>ІІІ.Жаңа  тақырып </vt:lpstr>
      <vt:lpstr>Презентация PowerPoint</vt:lpstr>
      <vt:lpstr>Презентация PowerPoint</vt:lpstr>
      <vt:lpstr>Оқулықпен жұмыс </vt:lpstr>
      <vt:lpstr>Презентация PowerPoint</vt:lpstr>
      <vt:lpstr>Бағалау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Арай</cp:lastModifiedBy>
  <cp:revision>115</cp:revision>
  <cp:lastPrinted>2016-11-30T16:26:12Z</cp:lastPrinted>
  <dcterms:created xsi:type="dcterms:W3CDTF">2013-12-17T18:05:25Z</dcterms:created>
  <dcterms:modified xsi:type="dcterms:W3CDTF">2016-11-30T16:31:08Z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453787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