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608" r:id="rId2"/>
    <p:sldId id="518" r:id="rId3"/>
    <p:sldId id="635" r:id="rId4"/>
    <p:sldId id="637" r:id="rId5"/>
    <p:sldId id="640" r:id="rId6"/>
    <p:sldId id="641" r:id="rId7"/>
    <p:sldId id="676" r:id="rId8"/>
    <p:sldId id="642" r:id="rId9"/>
    <p:sldId id="643" r:id="rId10"/>
    <p:sldId id="647" r:id="rId11"/>
    <p:sldId id="565" r:id="rId12"/>
    <p:sldId id="5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66FF"/>
    <a:srgbClr val="3399FF"/>
    <a:srgbClr val="6699FF"/>
    <a:srgbClr val="FFE2C5"/>
    <a:srgbClr val="6600CC"/>
    <a:srgbClr val="00006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610" autoAdjust="0"/>
  </p:normalViewPr>
  <p:slideViewPr>
    <p:cSldViewPr>
      <p:cViewPr varScale="1">
        <p:scale>
          <a:sx n="116" d="100"/>
          <a:sy n="116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903802-26D4-4E33-998E-25DB25F9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15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8035-6AFC-40A6-BA14-144795F6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CD3B-E228-44F3-A258-8FFB90BE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2DA2-2D35-4578-8083-DBD345441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BA5E-0B64-4B13-B98D-DC677720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FF95-60ED-49D8-9B19-2496B1DAF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8B66-6CA1-44E7-9856-EFA5C4B7F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855E-32B5-42DC-990E-61F9DC29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7A00-4D30-4B1A-8C41-9FC9DDEE5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EDB1-B12C-4833-ACE9-3DE3F28A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F389-18B6-4DA9-B1B2-3B45601F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E1DC-534C-47D2-A875-33832B37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2E40-FA53-405A-B1DC-BCC3E3E0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4D4D-DA6B-4798-B0B4-6A960643F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8C5C-DBA2-4DB9-B0FA-9BDAE4BE1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E2BD2A3-E0AD-4AAE-9CF9-D64DF1A17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11" descr="normal_otlet4крыло самолета"/>
          <p:cNvPicPr>
            <a:picLocks noChangeAspect="1" noChangeArrowheads="1"/>
          </p:cNvPicPr>
          <p:nvPr/>
        </p:nvPicPr>
        <p:blipFill>
          <a:blip r:embed="rId16">
            <a:lum bright="40000" contrast="-50000"/>
          </a:blip>
          <a:srcRect/>
          <a:stretch>
            <a:fillRect/>
          </a:stretch>
        </p:blipFill>
        <p:spPr bwMode="auto">
          <a:xfrm>
            <a:off x="0" y="0"/>
            <a:ext cx="9194800" cy="6894513"/>
          </a:xfrm>
          <a:prstGeom prst="rect">
            <a:avLst/>
          </a:prstGeom>
          <a:solidFill>
            <a:srgbClr val="FFFF00">
              <a:alpha val="98038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 advTm="9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иту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53"/>
            <a:ext cx="91948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0" y="8890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Подготовка авиационного персонала, непосредственно связанного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с обеспечением безопасности полетов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  <a:cs typeface="+mn-cs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28638" y="1428750"/>
            <a:ext cx="8067675" cy="4357688"/>
            <a:chOff x="529268" y="1428736"/>
            <a:chExt cx="8067045" cy="4357717"/>
          </a:xfrm>
        </p:grpSpPr>
        <p:grpSp>
          <p:nvGrpSpPr>
            <p:cNvPr id="23562" name="Group 2"/>
            <p:cNvGrpSpPr>
              <a:grpSpLocks/>
            </p:cNvGrpSpPr>
            <p:nvPr/>
          </p:nvGrpSpPr>
          <p:grpSpPr bwMode="auto">
            <a:xfrm>
              <a:off x="571500" y="1428736"/>
              <a:ext cx="8024813" cy="4357717"/>
              <a:chOff x="312" y="799"/>
              <a:chExt cx="5055" cy="2345"/>
            </a:xfrm>
          </p:grpSpPr>
          <p:sp>
            <p:nvSpPr>
              <p:cNvPr id="685059" name="Rectangle 3"/>
              <p:cNvSpPr>
                <a:spLocks noChangeArrowheads="1"/>
              </p:cNvSpPr>
              <p:nvPr/>
            </p:nvSpPr>
            <p:spPr bwMode="auto">
              <a:xfrm>
                <a:off x="2091" y="1797"/>
                <a:ext cx="1536" cy="576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ru-RU" sz="1600" b="1" dirty="0">
                    <a:solidFill>
                      <a:schemeClr val="accent2"/>
                    </a:solidFill>
                    <a:cs typeface="+mn-cs"/>
                  </a:rPr>
                  <a:t>Подготовка  </a:t>
                </a:r>
              </a:p>
              <a:p>
                <a:pPr algn="ctr" defTabSz="762000">
                  <a:defRPr/>
                </a:pPr>
                <a:r>
                  <a:rPr lang="ru-RU" sz="1600" b="1" dirty="0">
                    <a:solidFill>
                      <a:schemeClr val="accent2"/>
                    </a:solidFill>
                    <a:cs typeface="+mn-cs"/>
                  </a:rPr>
                  <a:t> персонала ОВД</a:t>
                </a:r>
                <a:endParaRPr lang="en-US" sz="1600" b="1" dirty="0">
                  <a:solidFill>
                    <a:schemeClr val="accent2"/>
                  </a:solidFill>
                  <a:cs typeface="+mn-cs"/>
                </a:endParaRPr>
              </a:p>
            </p:txBody>
          </p:sp>
          <p:sp>
            <p:nvSpPr>
              <p:cNvPr id="685060" name="Rectangle 4"/>
              <p:cNvSpPr>
                <a:spLocks noChangeArrowheads="1"/>
              </p:cNvSpPr>
              <p:nvPr/>
            </p:nvSpPr>
            <p:spPr bwMode="auto">
              <a:xfrm>
                <a:off x="3734" y="2568"/>
                <a:ext cx="1632" cy="576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endParaRPr lang="en-US" sz="1600" b="1">
                  <a:solidFill>
                    <a:srgbClr val="000099"/>
                  </a:solidFill>
                  <a:cs typeface="+mn-cs"/>
                </a:endParaRPr>
              </a:p>
            </p:txBody>
          </p:sp>
          <p:sp>
            <p:nvSpPr>
              <p:cNvPr id="685061" name="Rectangle 5"/>
              <p:cNvSpPr>
                <a:spLocks noChangeArrowheads="1"/>
              </p:cNvSpPr>
              <p:nvPr/>
            </p:nvSpPr>
            <p:spPr bwMode="auto">
              <a:xfrm>
                <a:off x="312" y="2568"/>
                <a:ext cx="1665" cy="57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endParaRPr lang="en-US" sz="1600" b="1">
                  <a:solidFill>
                    <a:srgbClr val="000099"/>
                  </a:solidFill>
                  <a:cs typeface="+mn-cs"/>
                </a:endParaRPr>
              </a:p>
            </p:txBody>
          </p:sp>
          <p:sp>
            <p:nvSpPr>
              <p:cNvPr id="685062" name="Oval 6"/>
              <p:cNvSpPr>
                <a:spLocks noChangeArrowheads="1"/>
              </p:cNvSpPr>
              <p:nvPr/>
            </p:nvSpPr>
            <p:spPr bwMode="auto">
              <a:xfrm>
                <a:off x="1783" y="799"/>
                <a:ext cx="2112" cy="576"/>
              </a:xfrm>
              <a:prstGeom prst="ellipse">
                <a:avLst/>
              </a:pr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  <a:p>
                <a:pPr algn="ctr">
                  <a:defRPr/>
                </a:pPr>
                <a:r>
                  <a:rPr lang="ru-RU" sz="2000" b="1" dirty="0">
                    <a:solidFill>
                      <a:srgbClr val="FFFF00"/>
                    </a:solidFill>
                    <a:effectLst>
                      <a:outerShdw blurRad="50800" dist="50800" dir="5400000" algn="ctr" rotWithShape="0">
                        <a:srgbClr val="000066"/>
                      </a:outerShdw>
                    </a:effectLst>
                    <a:cs typeface="+mn-cs"/>
                  </a:rPr>
                  <a:t>Университет гражданской авиации</a:t>
                </a: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50800" dist="50800" dir="5400000" algn="ctr" rotWithShape="0">
                        <a:srgbClr val="000066"/>
                      </a:outerShdw>
                    </a:effectLst>
                    <a:cs typeface="+mn-cs"/>
                  </a:rPr>
                  <a:t> </a:t>
                </a:r>
              </a:p>
              <a:p>
                <a:pPr algn="ctr">
                  <a:defRPr/>
                </a:pPr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85063" name="Rectangle 7"/>
              <p:cNvSpPr>
                <a:spLocks noChangeArrowheads="1"/>
              </p:cNvSpPr>
              <p:nvPr/>
            </p:nvSpPr>
            <p:spPr bwMode="auto">
              <a:xfrm>
                <a:off x="312" y="1797"/>
                <a:ext cx="1660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ru-RU" sz="1600" b="1" dirty="0">
                    <a:solidFill>
                      <a:srgbClr val="99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Подготовка </a:t>
                </a:r>
              </a:p>
              <a:p>
                <a:pPr algn="ctr" defTabSz="762000">
                  <a:defRPr/>
                </a:pPr>
                <a:r>
                  <a:rPr lang="ru-RU" sz="1600" b="1" dirty="0">
                    <a:solidFill>
                      <a:srgbClr val="99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пилотов</a:t>
                </a:r>
                <a:endParaRPr lang="en-US" sz="1600" b="1" dirty="0">
                  <a:solidFill>
                    <a:srgbClr val="99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85064" name="Rectangle 8"/>
              <p:cNvSpPr>
                <a:spLocks noChangeArrowheads="1"/>
              </p:cNvSpPr>
              <p:nvPr/>
            </p:nvSpPr>
            <p:spPr bwMode="auto">
              <a:xfrm>
                <a:off x="2091" y="2568"/>
                <a:ext cx="1536" cy="576"/>
              </a:xfrm>
              <a:prstGeom prst="rect">
                <a:avLst/>
              </a:prstGeom>
              <a:solidFill>
                <a:srgbClr val="FFE1C3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Подготовка 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специалистов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по авиационной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безопасности </a:t>
                </a:r>
                <a:endParaRPr lang="en-US" sz="1800" b="1" dirty="0">
                  <a:solidFill>
                    <a:schemeClr val="accent6"/>
                  </a:solidFill>
                  <a:cs typeface="+mn-cs"/>
                </a:endParaRPr>
              </a:p>
            </p:txBody>
          </p:sp>
          <p:sp>
            <p:nvSpPr>
              <p:cNvPr id="685065" name="Rectangle 9"/>
              <p:cNvSpPr>
                <a:spLocks noChangeArrowheads="1"/>
              </p:cNvSpPr>
              <p:nvPr/>
            </p:nvSpPr>
            <p:spPr bwMode="auto">
              <a:xfrm>
                <a:off x="3734" y="1797"/>
                <a:ext cx="1633" cy="57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Подготовка персонала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в сфере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авиационных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перевозок  </a:t>
                </a:r>
                <a:endParaRPr lang="en-US" sz="1600" b="1" dirty="0">
                  <a:solidFill>
                    <a:schemeClr val="accent6"/>
                  </a:solidFill>
                  <a:cs typeface="+mn-cs"/>
                </a:endParaRPr>
              </a:p>
            </p:txBody>
          </p:sp>
        </p:grpSp>
        <p:sp>
          <p:nvSpPr>
            <p:cNvPr id="45061" name="Rectangle 12"/>
            <p:cNvSpPr>
              <a:spLocks noChangeArrowheads="1"/>
            </p:cNvSpPr>
            <p:nvPr/>
          </p:nvSpPr>
          <p:spPr bwMode="auto">
            <a:xfrm>
              <a:off x="6042224" y="4827597"/>
              <a:ext cx="2522341" cy="825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Подготовка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руководящего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 персонала</a:t>
              </a:r>
            </a:p>
          </p:txBody>
        </p:sp>
        <p:sp>
          <p:nvSpPr>
            <p:cNvPr id="45062" name="Rectangle 13"/>
            <p:cNvSpPr>
              <a:spLocks noChangeArrowheads="1"/>
            </p:cNvSpPr>
            <p:nvPr/>
          </p:nvSpPr>
          <p:spPr bwMode="auto">
            <a:xfrm>
              <a:off x="529268" y="4841884"/>
              <a:ext cx="2735048" cy="793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Подготовка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инженерно-технического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 персонала</a:t>
              </a:r>
            </a:p>
          </p:txBody>
        </p: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6238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kern="1200" dirty="0" smtClean="0">
                <a:solidFill>
                  <a:srgbClr val="FFFF00"/>
                </a:solidFill>
                <a:effectLst>
                  <a:outerShdw blurRad="50800" dist="50800" dir="4800000" sx="101000" sy="101000" algn="tl">
                    <a:srgbClr val="000066"/>
                  </a:outerShdw>
                </a:effectLst>
                <a:ea typeface="+mn-ea"/>
                <a:cs typeface="+mn-cs"/>
              </a:rPr>
              <a:t>Подготовка пилотов</a:t>
            </a:r>
            <a:endParaRPr lang="en-US" sz="4000" b="1" kern="1200" dirty="0" smtClean="0">
              <a:solidFill>
                <a:srgbClr val="FFFF00"/>
              </a:solidFill>
              <a:effectLst>
                <a:outerShdw blurRad="50800" dist="50800" dir="4800000" sx="101000" sy="101000" algn="tl">
                  <a:srgbClr val="000066"/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25606" name="AutoShape 10"/>
          <p:cNvCxnSpPr>
            <a:cxnSpLocks noChangeShapeType="1"/>
            <a:stCxn id="19463" idx="1"/>
            <a:endCxn id="19463" idx="1"/>
          </p:cNvCxnSpPr>
          <p:nvPr/>
        </p:nvCxnSpPr>
        <p:spPr bwMode="auto">
          <a:xfrm rot="10800000">
            <a:off x="503238" y="2252663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1187450" y="5084763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1844675" y="1893888"/>
            <a:ext cx="2662238" cy="3508375"/>
            <a:chOff x="2627313" y="1916113"/>
            <a:chExt cx="2661293" cy="3509402"/>
          </a:xfrm>
        </p:grpSpPr>
        <p:sp>
          <p:nvSpPr>
            <p:cNvPr id="19464" name="AutoShape 7"/>
            <p:cNvSpPr>
              <a:spLocks noChangeArrowheads="1"/>
            </p:cNvSpPr>
            <p:nvPr/>
          </p:nvSpPr>
          <p:spPr bwMode="auto">
            <a:xfrm>
              <a:off x="2627313" y="1916113"/>
              <a:ext cx="2015409" cy="792394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25634" name="AutoShape 14"/>
            <p:cNvCxnSpPr>
              <a:cxnSpLocks noChangeShapeType="1"/>
            </p:cNvCxnSpPr>
            <p:nvPr/>
          </p:nvCxnSpPr>
          <p:spPr bwMode="auto">
            <a:xfrm>
              <a:off x="3132138" y="2349500"/>
              <a:ext cx="0" cy="2592388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25635" name="Text Box 15"/>
            <p:cNvSpPr txBox="1">
              <a:spLocks noChangeArrowheads="1"/>
            </p:cNvSpPr>
            <p:nvPr/>
          </p:nvSpPr>
          <p:spPr bwMode="auto">
            <a:xfrm>
              <a:off x="3282471" y="4594518"/>
              <a:ext cx="20061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 dirty="0">
                  <a:solidFill>
                    <a:srgbClr val="000099"/>
                  </a:solidFill>
                </a:rPr>
                <a:t>Переподготовка в </a:t>
              </a:r>
              <a:r>
                <a:rPr lang="ru-RU" sz="1600" b="1" i="1" dirty="0" err="1">
                  <a:solidFill>
                    <a:srgbClr val="000099"/>
                  </a:solidFill>
                </a:rPr>
                <a:t>сертифициро</a:t>
              </a:r>
              <a:r>
                <a:rPr lang="ru-RU" sz="1600" b="1" i="1" dirty="0">
                  <a:solidFill>
                    <a:srgbClr val="000099"/>
                  </a:solidFill>
                </a:rPr>
                <a:t>-ванных АУЦ</a:t>
              </a:r>
              <a:endParaRPr lang="ru-RU" sz="1600" dirty="0"/>
            </a:p>
          </p:txBody>
        </p:sp>
        <p:sp>
          <p:nvSpPr>
            <p:cNvPr id="25636" name="Text Box 20"/>
            <p:cNvSpPr txBox="1">
              <a:spLocks noChangeArrowheads="1"/>
            </p:cNvSpPr>
            <p:nvPr/>
          </p:nvSpPr>
          <p:spPr bwMode="auto">
            <a:xfrm>
              <a:off x="3419475" y="2060575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2987548" y="4723635"/>
              <a:ext cx="288822" cy="28901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endParaRPr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0" y="1857375"/>
            <a:ext cx="5937250" cy="4559300"/>
            <a:chOff x="611188" y="1916113"/>
            <a:chExt cx="5937625" cy="4559526"/>
          </a:xfrm>
        </p:grpSpPr>
        <p:sp>
          <p:nvSpPr>
            <p:cNvPr id="19463" name="AutoShape 6"/>
            <p:cNvSpPr>
              <a:spLocks noChangeArrowheads="1"/>
            </p:cNvSpPr>
            <p:nvPr/>
          </p:nvSpPr>
          <p:spPr bwMode="auto">
            <a:xfrm>
              <a:off x="611188" y="1916113"/>
              <a:ext cx="2016252" cy="792202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25629" name="AutoShape 11"/>
            <p:cNvCxnSpPr>
              <a:cxnSpLocks noChangeShapeType="1"/>
              <a:stCxn id="19463" idx="1"/>
            </p:cNvCxnSpPr>
            <p:nvPr/>
          </p:nvCxnSpPr>
          <p:spPr bwMode="auto">
            <a:xfrm>
              <a:off x="1116013" y="2312988"/>
              <a:ext cx="0" cy="3563937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25630" name="Text Box 13"/>
            <p:cNvSpPr txBox="1">
              <a:spLocks noChangeArrowheads="1"/>
            </p:cNvSpPr>
            <p:nvPr/>
          </p:nvSpPr>
          <p:spPr bwMode="auto">
            <a:xfrm>
              <a:off x="1295776" y="5405664"/>
              <a:ext cx="5253037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 dirty="0">
                  <a:solidFill>
                    <a:srgbClr val="000099"/>
                  </a:solidFill>
                </a:rPr>
                <a:t>Первоначальная подготовка</a:t>
              </a:r>
            </a:p>
            <a:p>
              <a:r>
                <a:rPr lang="ru-RU" sz="1600" b="1" i="1" dirty="0">
                  <a:solidFill>
                    <a:srgbClr val="000099"/>
                  </a:solidFill>
                </a:rPr>
                <a:t>в высшем или среднем учебном заведении </a:t>
              </a:r>
            </a:p>
            <a:p>
              <a:r>
                <a:rPr lang="ru-RU" sz="1600" b="1" i="1" dirty="0">
                  <a:solidFill>
                    <a:srgbClr val="000099"/>
                  </a:solidFill>
                </a:rPr>
                <a:t>гражданской авиации</a:t>
              </a:r>
              <a:endParaRPr lang="en-US" sz="1600" b="1" i="1" dirty="0">
                <a:solidFill>
                  <a:srgbClr val="000099"/>
                </a:solidFill>
              </a:endParaRPr>
            </a:p>
            <a:p>
              <a:endParaRPr lang="ru-RU" sz="1600" dirty="0"/>
            </a:p>
          </p:txBody>
        </p:sp>
        <p:sp>
          <p:nvSpPr>
            <p:cNvPr id="25631" name="Text Box 22"/>
            <p:cNvSpPr txBox="1">
              <a:spLocks noChangeArrowheads="1"/>
            </p:cNvSpPr>
            <p:nvPr/>
          </p:nvSpPr>
          <p:spPr bwMode="auto">
            <a:xfrm>
              <a:off x="1403350" y="2060575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971574" y="5734240"/>
              <a:ext cx="288943" cy="28893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n-cs"/>
              </a:endParaRPr>
            </a:p>
          </p:txBody>
        </p:sp>
      </p:grp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3667125" y="1903413"/>
            <a:ext cx="5418138" cy="3168650"/>
            <a:chOff x="4572000" y="1916113"/>
            <a:chExt cx="5419082" cy="3169230"/>
          </a:xfrm>
        </p:grpSpPr>
        <p:sp>
          <p:nvSpPr>
            <p:cNvPr id="54280" name="AutoShape 8"/>
            <p:cNvSpPr>
              <a:spLocks noChangeArrowheads="1"/>
            </p:cNvSpPr>
            <p:nvPr/>
          </p:nvSpPr>
          <p:spPr bwMode="auto">
            <a:xfrm>
              <a:off x="4572000" y="1916113"/>
              <a:ext cx="2016476" cy="792307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cxnSp>
          <p:nvCxnSpPr>
            <p:cNvPr id="25624" name="AutoShape 16"/>
            <p:cNvCxnSpPr>
              <a:cxnSpLocks noChangeShapeType="1"/>
            </p:cNvCxnSpPr>
            <p:nvPr/>
          </p:nvCxnSpPr>
          <p:spPr bwMode="auto">
            <a:xfrm>
              <a:off x="5076825" y="2349500"/>
              <a:ext cx="0" cy="1511300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25625" name="Text Box 21"/>
            <p:cNvSpPr txBox="1">
              <a:spLocks noChangeArrowheads="1"/>
            </p:cNvSpPr>
            <p:nvPr/>
          </p:nvSpPr>
          <p:spPr bwMode="auto">
            <a:xfrm>
              <a:off x="5364163" y="2060575"/>
              <a:ext cx="3603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" name="Oval 4"/>
            <p:cNvSpPr>
              <a:spLocks noChangeArrowheads="1"/>
            </p:cNvSpPr>
            <p:nvPr/>
          </p:nvSpPr>
          <p:spPr bwMode="auto">
            <a:xfrm>
              <a:off x="4932426" y="3716668"/>
              <a:ext cx="288975" cy="2889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306036" y="3515683"/>
              <a:ext cx="468504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>
                  <a:solidFill>
                    <a:srgbClr val="000099"/>
                  </a:solidFill>
                </a:rPr>
                <a:t>Подготовка в авиапредприятии (ввод в строй второго пилота, подготовка и ввод в строй командира ВС, понижение  метеоминимума, подготовка после перерыва в работе, подготовка по видам</a:t>
              </a:r>
            </a:p>
            <a:p>
              <a:r>
                <a:rPr lang="ru-RU" sz="1600" b="1" i="1">
                  <a:solidFill>
                    <a:srgbClr val="000099"/>
                  </a:solidFill>
                </a:rPr>
                <a:t> работ, сезонная подготовка и т.д.).</a:t>
              </a:r>
              <a:r>
                <a:rPr lang="ru-RU" sz="1600" b="1">
                  <a:solidFill>
                    <a:srgbClr val="000099"/>
                  </a:solidFill>
                </a:rPr>
                <a:t> </a:t>
              </a:r>
              <a:endParaRPr lang="ru-RU" sz="1600"/>
            </a:p>
          </p:txBody>
        </p:sp>
      </p:grpSp>
      <p:grpSp>
        <p:nvGrpSpPr>
          <p:cNvPr id="8" name="Группа 34"/>
          <p:cNvGrpSpPr>
            <a:grpSpLocks/>
          </p:cNvGrpSpPr>
          <p:nvPr/>
        </p:nvGrpSpPr>
        <p:grpSpPr bwMode="auto">
          <a:xfrm>
            <a:off x="5472113" y="1905000"/>
            <a:ext cx="2555875" cy="1449388"/>
            <a:chOff x="6588125" y="1916113"/>
            <a:chExt cx="2555875" cy="1449962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6588125" y="1916113"/>
              <a:ext cx="2016125" cy="792477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7451725" y="2060575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25620" name="AutoShape 19"/>
            <p:cNvCxnSpPr>
              <a:cxnSpLocks noChangeShapeType="1"/>
            </p:cNvCxnSpPr>
            <p:nvPr/>
          </p:nvCxnSpPr>
          <p:spPr bwMode="auto">
            <a:xfrm>
              <a:off x="7092950" y="2205038"/>
              <a:ext cx="0" cy="1008062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387076" name="Oval 4"/>
            <p:cNvSpPr>
              <a:spLocks noChangeArrowheads="1"/>
            </p:cNvSpPr>
            <p:nvPr/>
          </p:nvSpPr>
          <p:spPr bwMode="auto">
            <a:xfrm>
              <a:off x="6948487" y="2910282"/>
              <a:ext cx="288925" cy="28903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22" name="Text Box 28"/>
            <p:cNvSpPr txBox="1">
              <a:spLocks noChangeArrowheads="1"/>
            </p:cNvSpPr>
            <p:nvPr/>
          </p:nvSpPr>
          <p:spPr bwMode="auto">
            <a:xfrm>
              <a:off x="7451725" y="2781300"/>
              <a:ext cx="16922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>
                  <a:solidFill>
                    <a:srgbClr val="000099"/>
                  </a:solidFill>
                </a:rPr>
                <a:t>Повышение квалификации</a:t>
              </a:r>
            </a:p>
          </p:txBody>
        </p: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916" y="1062968"/>
            <a:ext cx="3500462" cy="540838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2000" tIns="72000" rIns="72000" bIns="72000" anchor="ctr" anchorCtr="1">
            <a:sp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     </a:t>
            </a:r>
            <a:r>
              <a:rPr lang="ru-RU" sz="2000" b="1" dirty="0" smtClean="0">
                <a:solidFill>
                  <a:srgbClr val="333399"/>
                </a:solidFill>
              </a:rPr>
              <a:t>Внедрение в учебный процесс высших учебных заведений гражданской авиации Российской Федерации современных тренажерных устройств имитации полета, базирующихся на передовых информационных технологиях, позволит значительно повысить качество обучения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ru-RU" sz="2000" b="1" dirty="0" smtClean="0">
                <a:solidFill>
                  <a:srgbClr val="333399"/>
                </a:solidFill>
              </a:rPr>
              <a:t>и привести профессиональную подготовку пилота в соответствие с международными требованиями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50800" dir="5400000" sx="100500" sy="100500" algn="ctr" rotWithShape="0">
                    <a:srgbClr val="000066"/>
                  </a:outerShdw>
                </a:effectLst>
                <a:cs typeface="+mn-cs"/>
              </a:rPr>
              <a:t>Создание современного тренажерного комплекса для подготовки пилотов </a:t>
            </a:r>
          </a:p>
        </p:txBody>
      </p:sp>
      <p:pic>
        <p:nvPicPr>
          <p:cNvPr id="12" name="Picture 4" descr="Amalgame p22 Vari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1571625"/>
            <a:ext cx="50276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25400" y="260350"/>
            <a:ext cx="9144000" cy="5976938"/>
            <a:chOff x="0" y="164"/>
            <a:chExt cx="5760" cy="3765"/>
          </a:xfrm>
        </p:grpSpPr>
        <p:pic>
          <p:nvPicPr>
            <p:cNvPr id="4100" name="Picture 2" descr="Рисунок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4"/>
              <a:ext cx="5760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1" name="Group 10"/>
            <p:cNvGrpSpPr>
              <a:grpSpLocks/>
            </p:cNvGrpSpPr>
            <p:nvPr/>
          </p:nvGrpSpPr>
          <p:grpSpPr bwMode="auto">
            <a:xfrm>
              <a:off x="32" y="191"/>
              <a:ext cx="5630" cy="3701"/>
              <a:chOff x="32" y="191"/>
              <a:chExt cx="5630" cy="3701"/>
            </a:xfrm>
          </p:grpSpPr>
          <p:sp>
            <p:nvSpPr>
              <p:cNvPr id="595972" name="Rectangle 4"/>
              <p:cNvSpPr>
                <a:spLocks noChangeArrowheads="1"/>
              </p:cNvSpPr>
              <p:nvPr/>
            </p:nvSpPr>
            <p:spPr bwMode="auto">
              <a:xfrm>
                <a:off x="32" y="1912"/>
                <a:ext cx="1088" cy="18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595973" name="Rectangle 5"/>
              <p:cNvSpPr>
                <a:spLocks noChangeArrowheads="1"/>
              </p:cNvSpPr>
              <p:nvPr/>
            </p:nvSpPr>
            <p:spPr bwMode="auto">
              <a:xfrm>
                <a:off x="40" y="2744"/>
                <a:ext cx="1088" cy="18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595974" name="Rectangle 6"/>
              <p:cNvSpPr>
                <a:spLocks noChangeArrowheads="1"/>
              </p:cNvSpPr>
              <p:nvPr/>
            </p:nvSpPr>
            <p:spPr bwMode="auto">
              <a:xfrm>
                <a:off x="48" y="621"/>
                <a:ext cx="1088" cy="18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pic>
            <p:nvPicPr>
              <p:cNvPr id="4105" name="Picture 7" descr="5_107156703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21" y="191"/>
                <a:ext cx="4541" cy="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595976" name="Text Box 8"/>
              <p:cNvSpPr txBox="1">
                <a:spLocks noChangeArrowheads="1"/>
              </p:cNvSpPr>
              <p:nvPr/>
            </p:nvSpPr>
            <p:spPr bwMode="auto">
              <a:xfrm>
                <a:off x="153" y="554"/>
                <a:ext cx="5126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accent2"/>
                </a:outerShdw>
              </a:effectLst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1955 год –  Постановлением Правительства СССР </a:t>
                </a:r>
                <a:endParaRPr lang="en-US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 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Ленинграде создано Высшее 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авиационное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 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училище гражданского 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воздушного флота (ВАУ ГВФ)</a:t>
                </a:r>
              </a:p>
              <a:p>
                <a:pPr>
                  <a:spcBef>
                    <a:spcPct val="50000"/>
                  </a:spcBef>
                  <a:defRPr/>
                </a:pPr>
                <a:endParaRPr lang="en-US" sz="1000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1971 год –  ВАУ ГВФ реорганизовано </a:t>
                </a:r>
                <a:endParaRPr lang="en-US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 Академию гражданской авиации (АГА) </a:t>
                </a:r>
              </a:p>
              <a:p>
                <a:pPr>
                  <a:spcBef>
                    <a:spcPct val="50000"/>
                  </a:spcBef>
                  <a:defRPr/>
                </a:pPr>
                <a:endParaRPr lang="en-US" sz="1000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2004 год –  АГА реорганизована </a:t>
                </a:r>
                <a:endParaRPr lang="en-US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 Санкт-Петербургский государственный 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университет гражданской авиации </a:t>
                </a:r>
              </a:p>
            </p:txBody>
          </p:sp>
        </p:grp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Студенческая жизнь</a:t>
            </a:r>
          </a:p>
        </p:txBody>
      </p:sp>
      <p:pic>
        <p:nvPicPr>
          <p:cNvPr id="608259" name="Picture 3" descr="Сп_з_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899">
            <a:off x="5445125" y="3498850"/>
            <a:ext cx="3544888" cy="2659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08260" name="Picture 4" descr="DSC01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075" y="5221288"/>
            <a:ext cx="1143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8261" name="Picture 5" descr="DSC01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8437" y="1339850"/>
            <a:ext cx="1127125" cy="1503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8262" name="Picture 6" descr="сканирование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2363" y="1000108"/>
            <a:ext cx="2787650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0826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00438"/>
            <a:ext cx="3816350" cy="2632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82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40329">
            <a:off x="241860" y="1085850"/>
            <a:ext cx="3073400" cy="20907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0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60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1663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50800" dist="50800" dir="5400000" sx="100500" sy="100500" algn="tl">
                    <a:srgbClr val="000066"/>
                  </a:outerShdw>
                </a:effectLst>
              </a:rPr>
              <a:t>Аудиторный фонд и помещения  </a:t>
            </a:r>
          </a:p>
        </p:txBody>
      </p:sp>
      <p:pic>
        <p:nvPicPr>
          <p:cNvPr id="623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95" y="3906424"/>
            <a:ext cx="3559200" cy="2663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36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524" y="4191500"/>
            <a:ext cx="3357586" cy="2417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36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37629"/>
            <a:ext cx="4214842" cy="315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36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51544"/>
            <a:ext cx="4297928" cy="321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5400"/>
            <a:ext cx="9144000" cy="8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Тренажерный  центр</a:t>
            </a:r>
          </a:p>
          <a:p>
            <a:pPr algn="ctr">
              <a:lnSpc>
                <a:spcPct val="80000"/>
              </a:lnSpc>
              <a:defRPr/>
            </a:pPr>
            <a:endParaRPr lang="ru-RU" sz="2800" b="1" dirty="0">
              <a:solidFill>
                <a:schemeClr val="bg1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  <a:cs typeface="+mn-cs"/>
            </a:endParaRPr>
          </a:p>
        </p:txBody>
      </p: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809626" y="1661318"/>
            <a:ext cx="3603625" cy="4405313"/>
            <a:chOff x="70340" y="1714488"/>
            <a:chExt cx="3603430" cy="4405328"/>
          </a:xfrm>
        </p:grpSpPr>
        <p:pic>
          <p:nvPicPr>
            <p:cNvPr id="17418" name="Picture 6" descr="image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40" y="3857620"/>
              <a:ext cx="2833535" cy="226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7419" name="Picture 3" descr="image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228" y="1714488"/>
              <a:ext cx="3387542" cy="225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4355976" y="1714500"/>
            <a:ext cx="3357562" cy="4773613"/>
            <a:chOff x="5758278" y="2041346"/>
            <a:chExt cx="3357586" cy="4774450"/>
          </a:xfrm>
        </p:grpSpPr>
        <p:pic>
          <p:nvPicPr>
            <p:cNvPr id="17416" name="Picture 7" descr="image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5995" y="2041346"/>
              <a:ext cx="2609869" cy="226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7417" name="Picture 8" descr="IMG_0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58278" y="4295991"/>
              <a:ext cx="3357586" cy="251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</a:rPr>
              <a:t>Тренажерный  центр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</a:rPr>
            </a:br>
            <a:endParaRPr lang="ru-RU" sz="2400" b="1" dirty="0" smtClean="0">
              <a:solidFill>
                <a:schemeClr val="bg1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</a:endParaRPr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107504" y="891130"/>
            <a:ext cx="8763000" cy="5686727"/>
            <a:chOff x="179388" y="884858"/>
            <a:chExt cx="8762658" cy="5688001"/>
          </a:xfrm>
        </p:grpSpPr>
        <p:pic>
          <p:nvPicPr>
            <p:cNvPr id="1843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6099" y="3668671"/>
              <a:ext cx="4555947" cy="2904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843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50" y="3571812"/>
              <a:ext cx="3778103" cy="2929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844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388" y="916917"/>
              <a:ext cx="3320921" cy="25739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8442" name="Рисунок 15" descr="C:\Documents and Settings\User\Рабочий стол\Презентация ТЦ\Диспетчерский тренажер Вышки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6099" y="884858"/>
              <a:ext cx="3842183" cy="276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latin typeface="Arial" charset="0"/>
                <a:ea typeface="+mn-ea"/>
                <a:cs typeface="+mn-cs"/>
              </a:rPr>
              <a:t>Комплекс тренажеров самолётов</a:t>
            </a:r>
            <a:endParaRPr lang="ru-RU" sz="3000" b="1" kern="1200" dirty="0">
              <a:solidFill>
                <a:srgbClr val="FFFF00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Рисунок 6" descr="IMG_8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2861158" cy="214426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IMG_8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69" y="4214814"/>
            <a:ext cx="2877918" cy="216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IMG_8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69" y="1071542"/>
            <a:ext cx="2878984" cy="216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MG_8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4071938"/>
            <a:ext cx="2878984" cy="216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3" y="1071542"/>
            <a:ext cx="1428760" cy="4286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defRPr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ANTONOV 148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69" y="4214814"/>
            <a:ext cx="121444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defRPr/>
            </a:pPr>
            <a:r>
              <a:rPr lang="en-US" sz="14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BOEING 737</a:t>
            </a:r>
            <a:endParaRPr lang="ru-RU" sz="1400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82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3" y="2428864"/>
            <a:ext cx="2286016" cy="3048021"/>
          </a:xfrm>
          <a:prstGeom prst="rect">
            <a:avLst/>
          </a:prstGeom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4338"/>
          </a:xfrm>
        </p:spPr>
        <p:txBody>
          <a:bodyPr lIns="72000" tIns="36000" rIns="72000" bIns="36000">
            <a:no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воздушных судов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" name="Рисунок 13" descr="H:\Documents and Settings\PriemKom\Рабочий стол\DYOR52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4286280" cy="3437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214938" y="1143000"/>
            <a:ext cx="3143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Yak-18t 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:\Documents and Settings\PriemKom\Рабочий стол\Мои документы\реклама\Иллюстрации\cessna\cessna 006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450059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98469" y="1138239"/>
            <a:ext cx="2928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Cessna-172S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Библиотека</a:t>
            </a:r>
          </a:p>
        </p:txBody>
      </p:sp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523696" y="5073651"/>
            <a:ext cx="6991350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В 2007 году приобретено 19 981 экз. на сумму 535 068 руб. </a:t>
            </a:r>
          </a:p>
          <a:p>
            <a:pPr>
              <a:defRPr/>
            </a:pP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 2000 года проводится работа по  созданию системы электронных каталогов (ЭК).   </a:t>
            </a:r>
          </a:p>
          <a:p>
            <a:pPr>
              <a:defRPr/>
            </a:pP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 2002 года ведется информационное обслуживание кафедр и читателей-студентов на основе электронных каталогов в форме бюллетеней новых поступлений, тематических библиографических указателей и списков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922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88" y="629008"/>
            <a:ext cx="4560887" cy="286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692250" name="Picture 26" descr="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568" y="2894168"/>
            <a:ext cx="2484437" cy="2205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6" name="Прямоугольник 35"/>
          <p:cNvSpPr/>
          <p:nvPr/>
        </p:nvSpPr>
        <p:spPr>
          <a:xfrm>
            <a:off x="500034" y="831474"/>
            <a:ext cx="3575495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33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Студенты Университета обслуживаются библиотекой, расположенной в 2-х учебных корпусах общей площадью 1082 кв.м. 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506413" y="1641475"/>
            <a:ext cx="3571875" cy="1919288"/>
            <a:chOff x="428596" y="1500174"/>
            <a:chExt cx="3571875" cy="1919363"/>
          </a:xfrm>
        </p:grpSpPr>
        <p:sp>
          <p:nvSpPr>
            <p:cNvPr id="692234" name="Text Box 10"/>
            <p:cNvSpPr txBox="1">
              <a:spLocks noChangeArrowheads="1"/>
            </p:cNvSpPr>
            <p:nvPr/>
          </p:nvSpPr>
          <p:spPr bwMode="auto">
            <a:xfrm>
              <a:off x="428596" y="1500174"/>
              <a:ext cx="3571875" cy="1919363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4200000" scaled="0"/>
              <a:tileRect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  <a:sp3d/>
            </a:bodyPr>
            <a:lstStyle/>
            <a:p>
              <a:pPr>
                <a:defRPr/>
              </a:pPr>
              <a:r>
                <a:rPr lang="ru-RU" sz="1200" b="1" i="1" dirty="0">
                  <a:solidFill>
                    <a:srgbClr val="333399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 </a:t>
              </a: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Структура библиотеки состоит из: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научного абонемента;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учебного абонемента;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библиотеки ИКАО и иностранной литературы;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художественной библиотеки;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библиотеки заочного факультета;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справочно-библиографического отдела;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читального зала</a:t>
              </a: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792829" y="1805848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792829" y="1967439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798665" y="2150159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792829" y="2526064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798665" y="2714620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798665" y="2890297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798665" y="3253323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512763" y="3722688"/>
            <a:ext cx="5857875" cy="1200150"/>
            <a:chOff x="500033" y="3644900"/>
            <a:chExt cx="5857917" cy="1200329"/>
          </a:xfrm>
        </p:grpSpPr>
        <p:sp>
          <p:nvSpPr>
            <p:cNvPr id="692244" name="Text Box 20"/>
            <p:cNvSpPr txBox="1">
              <a:spLocks noChangeArrowheads="1"/>
            </p:cNvSpPr>
            <p:nvPr/>
          </p:nvSpPr>
          <p:spPr bwMode="auto">
            <a:xfrm>
              <a:off x="500033" y="3644900"/>
              <a:ext cx="5857917" cy="1200329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3000000" scaled="0"/>
              <a:tileRect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rIns="36000">
              <a:spAutoFit/>
            </a:bodyPr>
            <a:lstStyle/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Фонд библиотеки формируется в соответствии с учебными, научными планами и составляет на конец 2007 года 544 563 единиц, в том числе: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учебная литература – 334 856 экз.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научная литература – 209 977 экз.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художественная литература – 15 773 экз.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иностранная литература – 5 134 экз.</a:t>
              </a:r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1311610" y="4123458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1322408" y="4299135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1320260" y="4487691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1318112" y="4682083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/>
    </p:bldLst>
  </p:timing>
</p:sld>
</file>

<file path=ppt/theme/theme1.xml><?xml version="1.0" encoding="utf-8"?>
<a:theme xmlns:a="http://schemas.openxmlformats.org/drawingml/2006/main" name="СПбГУГА Коллегия Октябрь 2009">
  <a:themeElements>
    <a:clrScheme name="Крыл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рыл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ыл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СПбГУГА Коллегия Октябрь 2009</Template>
  <TotalTime>524</TotalTime>
  <Words>294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СПбГУГА Коллегия Октябрь 2009</vt:lpstr>
      <vt:lpstr>Презентация PowerPoint</vt:lpstr>
      <vt:lpstr>Презентация PowerPoint</vt:lpstr>
      <vt:lpstr>Презентация PowerPoint</vt:lpstr>
      <vt:lpstr>Аудиторный фонд и помещения  </vt:lpstr>
      <vt:lpstr>Презентация PowerPoint</vt:lpstr>
      <vt:lpstr>Тренажерный  центр </vt:lpstr>
      <vt:lpstr>Комплекс тренажеров самолётов</vt:lpstr>
      <vt:lpstr>Парк воздушных судов  </vt:lpstr>
      <vt:lpstr>Презентация PowerPoint</vt:lpstr>
      <vt:lpstr>Презентация PowerPoint</vt:lpstr>
      <vt:lpstr>Подготовка пилотов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59</cp:revision>
  <dcterms:created xsi:type="dcterms:W3CDTF">2010-04-01T13:41:49Z</dcterms:created>
  <dcterms:modified xsi:type="dcterms:W3CDTF">2023-01-17T09:24:09Z</dcterms:modified>
</cp:coreProperties>
</file>