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69" r:id="rId2"/>
    <p:sldId id="270" r:id="rId3"/>
    <p:sldId id="259" r:id="rId4"/>
    <p:sldId id="256" r:id="rId5"/>
    <p:sldId id="261" r:id="rId6"/>
    <p:sldId id="262" r:id="rId7"/>
    <p:sldId id="263" r:id="rId8"/>
    <p:sldId id="264" r:id="rId9"/>
    <p:sldId id="265" r:id="rId10"/>
    <p:sldId id="266" r:id="rId11"/>
    <p:sldId id="257" r:id="rId12"/>
    <p:sldId id="267" r:id="rId13"/>
    <p:sldId id="26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A6F2D-713A-4F67-8BC4-FA6BD3E6452A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58E4F-8116-452F-BC36-664356E0A1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089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58E4F-8116-452F-BC36-664356E0A15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F6D5-A548-4925-8B75-0EA91AED572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64EA-DE51-4E37-9935-B121B546BA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F6D5-A548-4925-8B75-0EA91AED572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64EA-DE51-4E37-9935-B121B546B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F6D5-A548-4925-8B75-0EA91AED572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64EA-DE51-4E37-9935-B121B546B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F6D5-A548-4925-8B75-0EA91AED572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64EA-DE51-4E37-9935-B121B546BA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F6D5-A548-4925-8B75-0EA91AED572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64EA-DE51-4E37-9935-B121B546B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F6D5-A548-4925-8B75-0EA91AED572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64EA-DE51-4E37-9935-B121B546BA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F6D5-A548-4925-8B75-0EA91AED572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64EA-DE51-4E37-9935-B121B546BA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F6D5-A548-4925-8B75-0EA91AED572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64EA-DE51-4E37-9935-B121B546B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F6D5-A548-4925-8B75-0EA91AED572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64EA-DE51-4E37-9935-B121B546B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F6D5-A548-4925-8B75-0EA91AED572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64EA-DE51-4E37-9935-B121B546B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F6D5-A548-4925-8B75-0EA91AED572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64EA-DE51-4E37-9935-B121B546BA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42DF6D5-A548-4925-8B75-0EA91AED572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C464EA-DE51-4E37-9935-B121B546B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На изображении может находиться: текст «'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61206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1056966">
            <a:off x="2054507" y="3646911"/>
            <a:ext cx="4706296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Сбор </a:t>
            </a:r>
            <a:r>
              <a:rPr lang="ru-RU" sz="4000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идей для прогноза погоды</a:t>
            </a:r>
            <a:endParaRPr lang="ru-RU" sz="4000" b="1" dirty="0"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877272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Учитель:  Каумуратова  Салтанат Кайдаровна 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224" y="98072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C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2 класс</a:t>
            </a:r>
            <a:endParaRPr lang="ru-RU" sz="2800" b="1" dirty="0">
              <a:solidFill>
                <a:srgbClr val="C0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08912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err="1">
                <a:latin typeface="Century" pitchFamily="18" charset="0"/>
              </a:rPr>
              <a:t>Огляну́лось</a:t>
            </a:r>
            <a:r>
              <a:rPr lang="ru-RU" sz="3600" b="1" dirty="0">
                <a:latin typeface="Century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Century" pitchFamily="18" charset="0"/>
              </a:rPr>
              <a:t>Со́лнышко</a:t>
            </a:r>
            <a:r>
              <a:rPr lang="ru-RU" sz="3600" b="1" dirty="0">
                <a:solidFill>
                  <a:srgbClr val="FF0000"/>
                </a:solidFill>
                <a:latin typeface="Century" pitchFamily="18" charset="0"/>
              </a:rPr>
              <a:t> </a:t>
            </a:r>
            <a:r>
              <a:rPr lang="ru-RU" sz="3600" b="1" dirty="0" err="1">
                <a:latin typeface="Century" pitchFamily="18" charset="0"/>
              </a:rPr>
              <a:t>вокру́г</a:t>
            </a:r>
            <a:r>
              <a:rPr lang="ru-RU" sz="3600" b="1" dirty="0">
                <a:latin typeface="Century" pitchFamily="18" charset="0"/>
              </a:rPr>
              <a:t>, а вместо зимы́ </a:t>
            </a:r>
            <a:r>
              <a:rPr lang="ru-RU" sz="3600" b="1" dirty="0" err="1">
                <a:latin typeface="Century" pitchFamily="18" charset="0"/>
              </a:rPr>
              <a:t>наступи́ла</a:t>
            </a:r>
            <a:r>
              <a:rPr lang="ru-RU" sz="3600" b="1" dirty="0">
                <a:latin typeface="Century" pitchFamily="18" charset="0"/>
              </a:rPr>
              <a:t> </a:t>
            </a:r>
            <a:endParaRPr lang="ru-RU" sz="3600" b="1" dirty="0" smtClean="0">
              <a:latin typeface="Century" pitchFamily="18" charset="0"/>
            </a:endParaRPr>
          </a:p>
          <a:p>
            <a:r>
              <a:rPr lang="ru-RU" sz="3600" b="1" dirty="0" smtClean="0">
                <a:latin typeface="Century" pitchFamily="18" charset="0"/>
              </a:rPr>
              <a:t>на </a:t>
            </a:r>
            <a:r>
              <a:rPr lang="ru-RU" sz="3600" b="1" dirty="0">
                <a:latin typeface="Century" pitchFamily="18" charset="0"/>
              </a:rPr>
              <a:t>земле́ …. Что?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155679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</a:rPr>
              <a:t>ВЕСНА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589240"/>
            <a:ext cx="813690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entury" pitchFamily="18" charset="0"/>
              </a:rPr>
              <a:t>Какое   время  </a:t>
            </a:r>
            <a:r>
              <a:rPr lang="ru-RU" sz="3600" b="1" dirty="0">
                <a:latin typeface="Century" pitchFamily="18" charset="0"/>
              </a:rPr>
              <a:t>года </a:t>
            </a:r>
            <a:r>
              <a:rPr lang="ru-RU" sz="3600" b="1" dirty="0" smtClean="0">
                <a:latin typeface="Century" pitchFamily="18" charset="0"/>
              </a:rPr>
              <a:t> наступило</a:t>
            </a:r>
            <a:r>
              <a:rPr lang="ru-RU" sz="3600" b="1" dirty="0">
                <a:latin typeface="Century" pitchFamily="18" charset="0"/>
              </a:rPr>
              <a:t>?</a:t>
            </a:r>
          </a:p>
        </p:txBody>
      </p:sp>
      <p:pic>
        <p:nvPicPr>
          <p:cNvPr id="35844" name="Picture 4" descr="http://cdo-rzn.ru/upload/iblock/764/7641dd7d535c9f732138743132230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92896"/>
            <a:ext cx="6624736" cy="2748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aprikablog.com/wp-content/uploads/2014/07/clou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412776"/>
            <a:ext cx="2088232" cy="1450851"/>
          </a:xfrm>
          <a:prstGeom prst="rect">
            <a:avLst/>
          </a:prstGeom>
          <a:noFill/>
        </p:spPr>
      </p:pic>
      <p:pic>
        <p:nvPicPr>
          <p:cNvPr id="4104" name="Picture 8" descr="https://go3.imgsmail.ru/imgpreview?key=34bb347460bd41d1&amp;mb=imgdb_preview_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484784"/>
            <a:ext cx="1728192" cy="1718320"/>
          </a:xfrm>
          <a:prstGeom prst="rect">
            <a:avLst/>
          </a:prstGeom>
          <a:noFill/>
        </p:spPr>
      </p:pic>
      <p:pic>
        <p:nvPicPr>
          <p:cNvPr id="4110" name="Picture 14" descr="https://xn----8sbiecm6bhdx8i.xn--p1ai/sites/default/files/groza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501008"/>
            <a:ext cx="2736304" cy="1860426"/>
          </a:xfrm>
          <a:prstGeom prst="rect">
            <a:avLst/>
          </a:prstGeom>
          <a:noFill/>
        </p:spPr>
      </p:pic>
      <p:pic>
        <p:nvPicPr>
          <p:cNvPr id="4112" name="Picture 16" descr="http://static.diary.ru/userdir/5/0/2/9/502949/219418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149080"/>
            <a:ext cx="1656184" cy="1649760"/>
          </a:xfrm>
          <a:prstGeom prst="rect">
            <a:avLst/>
          </a:prstGeom>
          <a:noFill/>
        </p:spPr>
      </p:pic>
      <p:pic>
        <p:nvPicPr>
          <p:cNvPr id="4118" name="Picture 22" descr="http://img-fotki.yandex.ru/get/9227/16969765.167/0_7b47b_291aadf4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340768"/>
            <a:ext cx="2160240" cy="194421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5536" y="3140968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Солнце-күн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3848" y="2924944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Облака - бұлт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6176" y="328498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Снег-қар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566124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Ветер -жел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99792" y="5229200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kk-K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Гроза - найзағай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8144" y="5805264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Туман-тұман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20" name="Picture 24" descr="http://static4.depositphotos.com/1005091/356/v/170/depositphotos_3569386-Blue-tornad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3789040"/>
            <a:ext cx="1728192" cy="196976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971600" y="476672"/>
            <a:ext cx="6984776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Выучим  новые  слова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08912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Поигра́й</a:t>
            </a:r>
            <a:endParaRPr lang="vi-VN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Послу́шай и назови́ состоя́ние пого́ды. </a:t>
            </a:r>
            <a:endParaRPr lang="kk-KZ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Покажи́ </a:t>
            </a:r>
            <a:r>
              <a:rPr lang="vi-VN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vi-V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же́стами </a:t>
            </a:r>
            <a:endParaRPr lang="vi-VN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40152" y="3284984"/>
            <a:ext cx="288032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кру́жатся ли́стья, 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88224" y="5877272"/>
            <a:ext cx="208823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ду́ет ве́тер,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949280"/>
            <a:ext cx="259228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идёт дождь,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212976"/>
            <a:ext cx="259228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све́тит со́лнце,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5877272"/>
            <a:ext cx="277832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vi-VN" dirty="0" smtClean="0"/>
              <a:t>,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плыву́т облака́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3429000"/>
            <a:ext cx="230425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па́дает снег.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s://www.stihi.ru/pics/2014/06/16/253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2016224" cy="1512168"/>
          </a:xfrm>
          <a:prstGeom prst="rect">
            <a:avLst/>
          </a:prstGeom>
          <a:noFill/>
        </p:spPr>
      </p:pic>
      <p:pic>
        <p:nvPicPr>
          <p:cNvPr id="36872" name="Picture 8" descr="http://scrap-nabor.3dn.ru/_nw/33/20841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556792"/>
            <a:ext cx="1944216" cy="1584176"/>
          </a:xfrm>
          <a:prstGeom prst="rect">
            <a:avLst/>
          </a:prstGeom>
          <a:noFill/>
        </p:spPr>
      </p:pic>
      <p:pic>
        <p:nvPicPr>
          <p:cNvPr id="36874" name="Picture 10" descr="https://go4.imgsmail.ru/imgpreview?key=3f6ab88fa695cc20&amp;mb=imgdb_preview_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844824"/>
            <a:ext cx="1944216" cy="1423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6" name="Picture 12" descr="https://go4.imgsmail.ru/imgpreview?key=7a767b45461135a7&amp;mb=imgdb_preview_14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861048"/>
            <a:ext cx="2016224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878" name="Picture 14" descr="http://stihi.ru/pics/2013/12/18/63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933056"/>
            <a:ext cx="2520280" cy="1724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ufa-edu.ru/upload/iblock/fb4/fb426757dbd932e568689c564ca4f6b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3933056"/>
            <a:ext cx="2160240" cy="18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770485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Century" pitchFamily="18" charset="0"/>
                <a:cs typeface="Times New Roman" pitchFamily="18" charset="0"/>
              </a:rPr>
              <a:t>Упражнение 2.  Используя  прилагательные , запишите  разные  состояния  погоды</a:t>
            </a:r>
            <a:endParaRPr lang="ru-RU" sz="2400" b="1" dirty="0">
              <a:latin typeface="Century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806489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580526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0070C0"/>
                </a:solidFill>
              </a:rPr>
              <a:t> </a:t>
            </a:r>
            <a:r>
              <a:rPr lang="kk-KZ" sz="2400" b="1" dirty="0" smtClean="0">
                <a:solidFill>
                  <a:srgbClr val="0070C0"/>
                </a:solidFill>
                <a:latin typeface="Century" pitchFamily="18" charset="0"/>
              </a:rPr>
              <a:t>Солнечн</a:t>
            </a:r>
            <a:r>
              <a:rPr lang="kk-KZ" sz="2400" b="1" dirty="0" smtClean="0">
                <a:solidFill>
                  <a:srgbClr val="FF0000"/>
                </a:solidFill>
                <a:latin typeface="Century" pitchFamily="18" charset="0"/>
              </a:rPr>
              <a:t>ая</a:t>
            </a:r>
            <a:r>
              <a:rPr lang="kk-KZ" sz="2400" b="1" dirty="0" smtClean="0">
                <a:solidFill>
                  <a:srgbClr val="0070C0"/>
                </a:solidFill>
                <a:latin typeface="Century" pitchFamily="18" charset="0"/>
              </a:rPr>
              <a:t>  погод</a:t>
            </a:r>
            <a:r>
              <a:rPr lang="kk-KZ" sz="2400" b="1" dirty="0" smtClean="0">
                <a:solidFill>
                  <a:srgbClr val="FF0000"/>
                </a:solidFill>
                <a:latin typeface="Century" pitchFamily="18" charset="0"/>
              </a:rPr>
              <a:t>а</a:t>
            </a:r>
            <a:r>
              <a:rPr lang="kk-KZ" sz="2400" b="1" dirty="0" smtClean="0">
                <a:solidFill>
                  <a:srgbClr val="0070C0"/>
                </a:solidFill>
                <a:latin typeface="Century" pitchFamily="18" charset="0"/>
              </a:rPr>
              <a:t>, тепл</a:t>
            </a:r>
            <a:r>
              <a:rPr lang="kk-KZ" sz="2400" b="1" dirty="0" smtClean="0">
                <a:solidFill>
                  <a:srgbClr val="FF0000"/>
                </a:solidFill>
                <a:latin typeface="Century" pitchFamily="18" charset="0"/>
              </a:rPr>
              <a:t>ая</a:t>
            </a:r>
            <a:r>
              <a:rPr lang="kk-KZ" sz="2400" b="1" dirty="0" smtClean="0">
                <a:solidFill>
                  <a:srgbClr val="0070C0"/>
                </a:solidFill>
                <a:latin typeface="Century" pitchFamily="18" charset="0"/>
              </a:rPr>
              <a:t>  погод</a:t>
            </a:r>
            <a:r>
              <a:rPr lang="kk-KZ" sz="2400" b="1" dirty="0" smtClean="0">
                <a:solidFill>
                  <a:srgbClr val="FF0000"/>
                </a:solidFill>
                <a:latin typeface="Century" pitchFamily="18" charset="0"/>
              </a:rPr>
              <a:t>а</a:t>
            </a:r>
            <a:r>
              <a:rPr lang="kk-KZ" sz="2400" b="1" dirty="0" smtClean="0">
                <a:solidFill>
                  <a:srgbClr val="0070C0"/>
                </a:solidFill>
                <a:latin typeface="Century" pitchFamily="18" charset="0"/>
              </a:rPr>
              <a:t>,  облачн</a:t>
            </a:r>
            <a:r>
              <a:rPr lang="kk-KZ" sz="2400" b="1" dirty="0" smtClean="0">
                <a:solidFill>
                  <a:srgbClr val="FF0000"/>
                </a:solidFill>
                <a:latin typeface="Century" pitchFamily="18" charset="0"/>
              </a:rPr>
              <a:t>ая</a:t>
            </a:r>
            <a:r>
              <a:rPr lang="kk-KZ" sz="2400" b="1" dirty="0" smtClean="0">
                <a:solidFill>
                  <a:srgbClr val="0070C0"/>
                </a:solidFill>
                <a:latin typeface="Century" pitchFamily="18" charset="0"/>
              </a:rPr>
              <a:t>  погод</a:t>
            </a:r>
            <a:r>
              <a:rPr lang="kk-KZ" sz="2400" b="1" dirty="0" smtClean="0">
                <a:solidFill>
                  <a:srgbClr val="FF0000"/>
                </a:solidFill>
                <a:latin typeface="Century" pitchFamily="18" charset="0"/>
              </a:rPr>
              <a:t>а</a:t>
            </a:r>
            <a:r>
              <a:rPr lang="kk-KZ" sz="2400" dirty="0" smtClean="0">
                <a:solidFill>
                  <a:srgbClr val="FF0000"/>
                </a:solidFill>
                <a:latin typeface="Century" pitchFamily="18" charset="0"/>
              </a:rPr>
              <a:t>. </a:t>
            </a:r>
            <a:endParaRPr lang="ru-RU" sz="2400" dirty="0">
              <a:solidFill>
                <a:srgbClr val="FF0000"/>
              </a:solidFill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44.radikal.ru/i106/0912/6f/0664e02464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68952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Нет описания фото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8280920" cy="60486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836712"/>
            <a:ext cx="7272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научи́шься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понима́ть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лекси́ческое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значе́ние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сло́в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просты́х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фра́зах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согласо́вывать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имена́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прилага́тельные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имена́ми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существи́тельными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еди́нственном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числе́,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ро́де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3600" b="1" dirty="0">
              <a:solidFill>
                <a:srgbClr val="FFFF00"/>
              </a:solidFill>
              <a:effectLst>
                <a:glow rad="101600">
                  <a:srgbClr val="C0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opiqkz.blob.core.windows.net/kitcontent/0a192ceb-a96f-41f7-9267-50c19c42c01f/ff521221-f333-471e-9a32-e5c63f084458/b8c1ca41-147c-4b8d-b0db-b0186870651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848872" cy="5400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19872" y="1988840"/>
            <a:ext cx="223224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2800" b="1" dirty="0" smtClean="0"/>
              <a:t>Весна 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2996952"/>
            <a:ext cx="165618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Апрель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4509121"/>
            <a:ext cx="252028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Century" pitchFamily="18" charset="0"/>
              </a:rPr>
              <a:t>Теплая </a:t>
            </a:r>
            <a:endParaRPr lang="ru-RU" sz="2800" b="1" dirty="0">
              <a:latin typeface="Century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5445224"/>
            <a:ext cx="381642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Century" pitchFamily="18" charset="0"/>
              </a:rPr>
              <a:t>Оденусь  полегче</a:t>
            </a:r>
            <a:endParaRPr lang="ru-RU" sz="2800" b="1" dirty="0">
              <a:latin typeface="Century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404664"/>
            <a:ext cx="266429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</a:rPr>
              <a:t>4.  Интервью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piqkz.blob.core.windows.net/kitcontent/0a192ceb-a96f-41f7-9267-50c19c42c01f/008d351d-893a-4e5c-9fe7-9809c6c140ec/df3f9ecb-d345-430a-a810-ffc177d346bd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132856"/>
            <a:ext cx="468052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5536" y="4437113"/>
            <a:ext cx="8352928" cy="2062103"/>
          </a:xfrm>
          <a:prstGeom prst="rect">
            <a:avLst/>
          </a:prstGeom>
          <a:solidFill>
            <a:srgbClr val="F5FDC3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Поднялась  как-то  у  </a:t>
            </a: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Солнышка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температура.  Отправилось   оно  к  врачу,</a:t>
            </a:r>
          </a:p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а  по  дороге  своими   горячими  лучами все  задело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76672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Прочитай текст.</a:t>
            </a:r>
          </a:p>
          <a:p>
            <a:pPr marL="342900" indent="-342900"/>
            <a:r>
              <a:rPr lang="kk-KZ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О ч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ë</a:t>
            </a:r>
            <a:r>
              <a:rPr lang="kk-KZ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 он?  Придумай  ему  название.  Назови  жанр  этого  произведения.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dsad_soln.ust.edu54.ru/images/-l-ni8oa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04865"/>
            <a:ext cx="2568674" cy="21602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568952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Косну́лось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Со́лнышко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снегово́й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ту́чки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преврати́лась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она́  в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бе́лое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пуши́стое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о́блачко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410" name="Picture 2" descr="https://www.coolkidfacts.com/wp-content/uploads/2015/01/cloud-306404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80928"/>
            <a:ext cx="2808312" cy="2448272"/>
          </a:xfrm>
          <a:prstGeom prst="rect">
            <a:avLst/>
          </a:prstGeom>
          <a:noFill/>
        </p:spPr>
      </p:pic>
      <p:pic>
        <p:nvPicPr>
          <p:cNvPr id="17412" name="Picture 4" descr="http://st.depositphotos.com/1773655/1454/i/450/depositphotos_14540867-stock-photo-white-fluffy-clouds-over-bl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80928"/>
            <a:ext cx="2808312" cy="24323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5661248"/>
            <a:ext cx="813690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•</a:t>
            </a:r>
            <a:r>
              <a:rPr lang="ru-RU" sz="3200" b="1" dirty="0">
                <a:latin typeface="Century" pitchFamily="18" charset="0"/>
              </a:rPr>
              <a:t>Чего </a:t>
            </a:r>
            <a:r>
              <a:rPr lang="ru-RU" sz="3200" b="1" dirty="0" smtClean="0">
                <a:latin typeface="Century" pitchFamily="18" charset="0"/>
              </a:rPr>
              <a:t> коснулось  Солнышко  </a:t>
            </a:r>
            <a:r>
              <a:rPr lang="ru-RU" sz="3200" b="1" dirty="0">
                <a:latin typeface="Century" pitchFamily="18" charset="0"/>
              </a:rPr>
              <a:t>сначала?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13690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entury" pitchFamily="18" charset="0"/>
              </a:rPr>
              <a:t> </a:t>
            </a:r>
            <a:r>
              <a:rPr lang="ru-RU" sz="3600" b="1" dirty="0" err="1">
                <a:latin typeface="Century" pitchFamily="18" charset="0"/>
                <a:cs typeface="Arial" pitchFamily="34" charset="0"/>
              </a:rPr>
              <a:t>Заде́ло</a:t>
            </a:r>
            <a:r>
              <a:rPr lang="ru-RU" sz="3600" b="1" dirty="0">
                <a:latin typeface="Century" pitchFamily="18" charset="0"/>
                <a:cs typeface="Arial" pitchFamily="34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Century" pitchFamily="18" charset="0"/>
                <a:cs typeface="Arial" pitchFamily="34" charset="0"/>
              </a:rPr>
              <a:t>Со́лнышко</a:t>
            </a:r>
            <a:r>
              <a:rPr lang="ru-RU" sz="3600" b="1" dirty="0">
                <a:latin typeface="Century" pitchFamily="18" charset="0"/>
                <a:cs typeface="Arial" pitchFamily="34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Century" pitchFamily="18" charset="0"/>
                <a:cs typeface="Arial" pitchFamily="34" charset="0"/>
              </a:rPr>
              <a:t>сосу́льки</a:t>
            </a:r>
            <a:r>
              <a:rPr lang="ru-RU" sz="3600" b="1" dirty="0">
                <a:solidFill>
                  <a:srgbClr val="0070C0"/>
                </a:solidFill>
                <a:latin typeface="Century" pitchFamily="18" charset="0"/>
                <a:cs typeface="Arial" pitchFamily="34" charset="0"/>
              </a:rPr>
              <a:t> </a:t>
            </a:r>
            <a:r>
              <a:rPr lang="ru-RU" sz="3600" b="1" dirty="0">
                <a:latin typeface="Century" pitchFamily="18" charset="0"/>
                <a:cs typeface="Arial" pitchFamily="34" charset="0"/>
              </a:rPr>
              <a:t>на </a:t>
            </a:r>
            <a:r>
              <a:rPr lang="ru-RU" sz="3600" b="1" dirty="0" err="1">
                <a:latin typeface="Century" pitchFamily="18" charset="0"/>
                <a:cs typeface="Arial" pitchFamily="34" charset="0"/>
              </a:rPr>
              <a:t>кры́ше</a:t>
            </a:r>
            <a:r>
              <a:rPr lang="ru-RU" sz="3600" b="1" dirty="0">
                <a:latin typeface="Century" pitchFamily="18" charset="0"/>
                <a:cs typeface="Arial" pitchFamily="34" charset="0"/>
              </a:rPr>
              <a:t>, и </a:t>
            </a:r>
            <a:r>
              <a:rPr lang="ru-RU" sz="3600" b="1" dirty="0" err="1">
                <a:latin typeface="Century" pitchFamily="18" charset="0"/>
                <a:cs typeface="Arial" pitchFamily="34" charset="0"/>
              </a:rPr>
              <a:t>зака́пали</a:t>
            </a:r>
            <a:r>
              <a:rPr lang="ru-RU" sz="3600" b="1" dirty="0">
                <a:latin typeface="Century" pitchFamily="18" charset="0"/>
                <a:cs typeface="Arial" pitchFamily="34" charset="0"/>
              </a:rPr>
              <a:t> с них </a:t>
            </a:r>
            <a:r>
              <a:rPr lang="ru-RU" sz="3600" b="1" dirty="0" err="1" smtClean="0">
                <a:solidFill>
                  <a:srgbClr val="0070C0"/>
                </a:solidFill>
                <a:latin typeface="Century" pitchFamily="18" charset="0"/>
                <a:cs typeface="Arial" pitchFamily="34" charset="0"/>
              </a:rPr>
              <a:t>ка́пельки</a:t>
            </a:r>
            <a:endParaRPr lang="ru-RU" sz="3600" b="1" dirty="0">
              <a:solidFill>
                <a:srgbClr val="0070C0"/>
              </a:solidFill>
              <a:latin typeface="Century" pitchFamily="18" charset="0"/>
              <a:cs typeface="Arial" pitchFamily="34" charset="0"/>
            </a:endParaRPr>
          </a:p>
        </p:txBody>
      </p:sp>
      <p:pic>
        <p:nvPicPr>
          <p:cNvPr id="32770" name="Picture 2" descr="http://thewashingmachinepost.net/cover_images_28/icic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20888"/>
            <a:ext cx="3168352" cy="2664296"/>
          </a:xfrm>
          <a:prstGeom prst="rect">
            <a:avLst/>
          </a:prstGeom>
          <a:noFill/>
        </p:spPr>
      </p:pic>
      <p:pic>
        <p:nvPicPr>
          <p:cNvPr id="32772" name="Picture 4" descr="https://www.edplace.com/userfiles/image/raincloud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92896"/>
            <a:ext cx="3456384" cy="26642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5589240"/>
            <a:ext cx="828092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atin typeface="Century" pitchFamily="18" charset="0"/>
              </a:rPr>
              <a:t>•</a:t>
            </a:r>
            <a:r>
              <a:rPr lang="ru-RU" sz="2800" b="1" dirty="0" smtClean="0">
                <a:latin typeface="Century" pitchFamily="18" charset="0"/>
              </a:rPr>
              <a:t>Что  </a:t>
            </a:r>
            <a:r>
              <a:rPr lang="ru-RU" sz="2800" b="1" dirty="0">
                <a:latin typeface="Century" pitchFamily="18" charset="0"/>
              </a:rPr>
              <a:t>задело </a:t>
            </a:r>
            <a:r>
              <a:rPr lang="ru-RU" sz="2800" b="1" dirty="0" smtClean="0">
                <a:latin typeface="Century" pitchFamily="18" charset="0"/>
              </a:rPr>
              <a:t> Солнышко</a:t>
            </a:r>
            <a:r>
              <a:rPr lang="ru-RU" sz="2800" b="1" dirty="0">
                <a:latin typeface="Century" pitchFamily="18" charset="0"/>
              </a:rPr>
              <a:t>? Что с них закапало?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1"/>
            <a:ext cx="820891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atin typeface="Century" pitchFamily="18" charset="0"/>
              </a:rPr>
              <a:t>Попа́л</a:t>
            </a:r>
            <a:r>
              <a:rPr lang="ru-RU" sz="3600" b="1" dirty="0" smtClean="0">
                <a:latin typeface="Century" pitchFamily="18" charset="0"/>
              </a:rPr>
              <a:t> луч в </a:t>
            </a:r>
            <a:r>
              <a:rPr lang="ru-RU" sz="3600" b="1" dirty="0" err="1" smtClean="0">
                <a:solidFill>
                  <a:srgbClr val="0070C0"/>
                </a:solidFill>
                <a:latin typeface="Century" pitchFamily="18" charset="0"/>
              </a:rPr>
              <a:t>сне́жный</a:t>
            </a:r>
            <a:r>
              <a:rPr lang="ru-RU" sz="3600" b="1" dirty="0" smtClean="0">
                <a:solidFill>
                  <a:srgbClr val="0070C0"/>
                </a:solidFill>
                <a:latin typeface="Century" pitchFamily="18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latin typeface="Century" pitchFamily="18" charset="0"/>
              </a:rPr>
              <a:t>сугро́б</a:t>
            </a:r>
            <a:r>
              <a:rPr lang="ru-RU" sz="3600" b="1" dirty="0" smtClean="0">
                <a:latin typeface="Century" pitchFamily="18" charset="0"/>
              </a:rPr>
              <a:t>, и </a:t>
            </a:r>
            <a:r>
              <a:rPr lang="ru-RU" sz="3600" b="1" dirty="0" err="1" smtClean="0">
                <a:latin typeface="Century" pitchFamily="18" charset="0"/>
              </a:rPr>
              <a:t>появи́лся</a:t>
            </a:r>
            <a:r>
              <a:rPr lang="ru-RU" sz="3600" b="1" dirty="0" smtClean="0">
                <a:latin typeface="Century" pitchFamily="18" charset="0"/>
              </a:rPr>
              <a:t> на этом </a:t>
            </a:r>
            <a:r>
              <a:rPr lang="ru-RU" sz="3600" b="1" dirty="0" err="1" smtClean="0">
                <a:latin typeface="Century" pitchFamily="18" charset="0"/>
              </a:rPr>
              <a:t>ме́сте</a:t>
            </a:r>
            <a:r>
              <a:rPr lang="ru-RU" sz="3600" b="1" dirty="0" smtClean="0">
                <a:latin typeface="Century" pitchFamily="18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latin typeface="Century" pitchFamily="18" charset="0"/>
              </a:rPr>
              <a:t>ручеëк</a:t>
            </a:r>
            <a:r>
              <a:rPr lang="ru-RU" sz="3600" b="1" dirty="0" smtClean="0">
                <a:solidFill>
                  <a:srgbClr val="0070C0"/>
                </a:solidFill>
                <a:latin typeface="Century" pitchFamily="18" charset="0"/>
              </a:rPr>
              <a:t>.</a:t>
            </a:r>
            <a:endParaRPr lang="ru-RU" sz="3600" b="1" dirty="0">
              <a:solidFill>
                <a:srgbClr val="0070C0"/>
              </a:solidFill>
              <a:latin typeface="Century" pitchFamily="18" charset="0"/>
            </a:endParaRPr>
          </a:p>
        </p:txBody>
      </p:sp>
      <p:pic>
        <p:nvPicPr>
          <p:cNvPr id="31746" name="Picture 2" descr="http://www.anypics.ru/pic/201210/1600x1200/anypics.ru-11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20888"/>
            <a:ext cx="2736304" cy="2952328"/>
          </a:xfrm>
          <a:prstGeom prst="rect">
            <a:avLst/>
          </a:prstGeom>
          <a:noFill/>
        </p:spPr>
      </p:pic>
      <p:pic>
        <p:nvPicPr>
          <p:cNvPr id="31748" name="Picture 4" descr="https://ds03.infourok.ru/uploads/ex/03f5/0005a944-86458677/hello_html_m7fd309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92896"/>
            <a:ext cx="3168352" cy="30243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5733256"/>
            <a:ext cx="820891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•</a:t>
            </a:r>
            <a:r>
              <a:rPr lang="ru-RU" sz="3200" b="1" dirty="0">
                <a:latin typeface="Century" pitchFamily="18" charset="0"/>
              </a:rPr>
              <a:t>Чего </a:t>
            </a:r>
            <a:r>
              <a:rPr lang="ru-RU" sz="3200" b="1" dirty="0" smtClean="0">
                <a:latin typeface="Century" pitchFamily="18" charset="0"/>
              </a:rPr>
              <a:t> ещё  коснулось  Солнышко</a:t>
            </a:r>
            <a:r>
              <a:rPr lang="ru-RU" sz="3200" b="1" dirty="0">
                <a:latin typeface="Century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raskraski-dlya-malchikov.ru/wp-content/uploads/derevo-bez-listev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564904"/>
            <a:ext cx="2952328" cy="2808312"/>
          </a:xfrm>
          <a:prstGeom prst="rect">
            <a:avLst/>
          </a:prstGeom>
          <a:noFill/>
        </p:spPr>
      </p:pic>
      <p:pic>
        <p:nvPicPr>
          <p:cNvPr id="33798" name="Picture 6" descr="http://rylik.ru/uploads/posts/2015-09/1441630149_trees-in-the-garden2-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564904"/>
            <a:ext cx="2232248" cy="28803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476672"/>
            <a:ext cx="8136904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latin typeface="Century" pitchFamily="18" charset="0"/>
              </a:rPr>
              <a:t>Косну́лось</a:t>
            </a:r>
            <a:r>
              <a:rPr lang="ru-RU" sz="3600" b="1" dirty="0">
                <a:latin typeface="Century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Century" pitchFamily="18" charset="0"/>
              </a:rPr>
              <a:t>Со́лнышко</a:t>
            </a:r>
            <a:r>
              <a:rPr lang="ru-RU" sz="3600" b="1" dirty="0">
                <a:latin typeface="Century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Century" pitchFamily="18" charset="0"/>
              </a:rPr>
              <a:t>де́рева</a:t>
            </a:r>
            <a:r>
              <a:rPr lang="ru-RU" sz="3600" b="1" dirty="0" smtClean="0">
                <a:solidFill>
                  <a:srgbClr val="0070C0"/>
                </a:solidFill>
                <a:latin typeface="Century" pitchFamily="18" charset="0"/>
              </a:rPr>
              <a:t>,</a:t>
            </a:r>
          </a:p>
          <a:p>
            <a:pPr algn="ctr"/>
            <a:r>
              <a:rPr lang="ru-RU" sz="3600" b="1" dirty="0" smtClean="0">
                <a:latin typeface="Century" pitchFamily="18" charset="0"/>
              </a:rPr>
              <a:t> </a:t>
            </a:r>
            <a:r>
              <a:rPr lang="ru-RU" sz="3600" b="1" dirty="0">
                <a:latin typeface="Century" pitchFamily="18" charset="0"/>
              </a:rPr>
              <a:t>и </a:t>
            </a:r>
            <a:r>
              <a:rPr lang="ru-RU" sz="3600" b="1" dirty="0" err="1">
                <a:latin typeface="Century" pitchFamily="18" charset="0"/>
              </a:rPr>
              <a:t>показа́лись</a:t>
            </a:r>
            <a:r>
              <a:rPr lang="ru-RU" sz="3600" b="1" dirty="0">
                <a:latin typeface="Century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Century" pitchFamily="18" charset="0"/>
              </a:rPr>
              <a:t>пе́рвые</a:t>
            </a:r>
            <a:r>
              <a:rPr lang="ru-RU" sz="3600" b="1" dirty="0">
                <a:solidFill>
                  <a:srgbClr val="0070C0"/>
                </a:solidFill>
                <a:latin typeface="Century" pitchFamily="18" charset="0"/>
              </a:rPr>
              <a:t> </a:t>
            </a:r>
            <a:endParaRPr lang="ru-RU" sz="3600" b="1" dirty="0" smtClean="0">
              <a:solidFill>
                <a:srgbClr val="0070C0"/>
              </a:solidFill>
              <a:latin typeface="Century" pitchFamily="18" charset="0"/>
            </a:endParaRPr>
          </a:p>
          <a:p>
            <a:pPr algn="ctr"/>
            <a:r>
              <a:rPr lang="ru-RU" sz="3600" b="1" dirty="0" err="1" smtClean="0">
                <a:solidFill>
                  <a:srgbClr val="0070C0"/>
                </a:solidFill>
                <a:latin typeface="Century" pitchFamily="18" charset="0"/>
              </a:rPr>
              <a:t>зелëные</a:t>
            </a:r>
            <a:r>
              <a:rPr lang="ru-RU" sz="3600" b="1" dirty="0" smtClean="0">
                <a:solidFill>
                  <a:srgbClr val="0070C0"/>
                </a:solidFill>
                <a:latin typeface="Century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Century" pitchFamily="18" charset="0"/>
              </a:rPr>
              <a:t>ли́стики</a:t>
            </a:r>
            <a:r>
              <a:rPr lang="ru-RU" sz="3600" b="1" dirty="0">
                <a:latin typeface="Century" pitchFamily="18" charset="0"/>
              </a:rPr>
              <a:t>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733256"/>
            <a:ext cx="813690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•</a:t>
            </a:r>
            <a:r>
              <a:rPr lang="ru-RU" sz="3600" b="1" dirty="0" smtClean="0">
                <a:latin typeface="Century" pitchFamily="18" charset="0"/>
              </a:rPr>
              <a:t>Что  показалось  </a:t>
            </a:r>
            <a:r>
              <a:rPr lang="ru-RU" sz="3600" b="1" dirty="0">
                <a:latin typeface="Century" pitchFamily="18" charset="0"/>
              </a:rPr>
              <a:t>на </a:t>
            </a:r>
            <a:r>
              <a:rPr lang="ru-RU" sz="3600" b="1" dirty="0" smtClean="0">
                <a:latin typeface="Century" pitchFamily="18" charset="0"/>
              </a:rPr>
              <a:t> дереве</a:t>
            </a:r>
            <a:r>
              <a:rPr lang="ru-RU" sz="3600" b="1" dirty="0">
                <a:latin typeface="Century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3"/>
            <a:ext cx="820891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Century" pitchFamily="18" charset="0"/>
              </a:rPr>
              <a:t>А когда́ </a:t>
            </a:r>
            <a:r>
              <a:rPr lang="ru-RU" sz="3600" b="1" dirty="0" err="1">
                <a:solidFill>
                  <a:srgbClr val="FF0000"/>
                </a:solidFill>
                <a:latin typeface="Century" pitchFamily="18" charset="0"/>
              </a:rPr>
              <a:t>лу́чик</a:t>
            </a:r>
            <a:r>
              <a:rPr lang="ru-RU" sz="3600" b="1" dirty="0">
                <a:solidFill>
                  <a:srgbClr val="FF0000"/>
                </a:solidFill>
                <a:latin typeface="Century" pitchFamily="18" charset="0"/>
              </a:rPr>
              <a:t> </a:t>
            </a:r>
            <a:r>
              <a:rPr lang="ru-RU" sz="3600" b="1" dirty="0" err="1">
                <a:latin typeface="Century" pitchFamily="18" charset="0"/>
              </a:rPr>
              <a:t>дотро́нулся</a:t>
            </a:r>
            <a:r>
              <a:rPr lang="ru-RU" sz="3600" b="1" dirty="0">
                <a:latin typeface="Century" pitchFamily="18" charset="0"/>
              </a:rPr>
              <a:t> до </a:t>
            </a:r>
            <a:r>
              <a:rPr lang="ru-RU" sz="3600" b="1" dirty="0" err="1">
                <a:solidFill>
                  <a:srgbClr val="0070C0"/>
                </a:solidFill>
                <a:latin typeface="Century" pitchFamily="18" charset="0"/>
              </a:rPr>
              <a:t>пти́цы</a:t>
            </a:r>
            <a:r>
              <a:rPr lang="ru-RU" sz="3600" b="1" dirty="0">
                <a:solidFill>
                  <a:srgbClr val="0070C0"/>
                </a:solidFill>
                <a:latin typeface="Century" pitchFamily="18" charset="0"/>
              </a:rPr>
              <a:t>,</a:t>
            </a:r>
            <a:r>
              <a:rPr lang="ru-RU" sz="3600" b="1" dirty="0">
                <a:latin typeface="Century" pitchFamily="18" charset="0"/>
              </a:rPr>
              <a:t> она́ </a:t>
            </a:r>
            <a:r>
              <a:rPr lang="ru-RU" sz="3600" b="1" dirty="0" err="1">
                <a:latin typeface="Century" pitchFamily="18" charset="0"/>
              </a:rPr>
              <a:t>запе́ла</a:t>
            </a:r>
            <a:r>
              <a:rPr lang="ru-RU" sz="3600" b="1" dirty="0">
                <a:latin typeface="Century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Century" pitchFamily="18" charset="0"/>
              </a:rPr>
              <a:t>весëлую</a:t>
            </a:r>
            <a:r>
              <a:rPr lang="ru-RU" sz="3600" b="1" dirty="0">
                <a:solidFill>
                  <a:srgbClr val="0070C0"/>
                </a:solidFill>
                <a:latin typeface="Century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Century" pitchFamily="18" charset="0"/>
              </a:rPr>
              <a:t>пе́сенку</a:t>
            </a:r>
            <a:r>
              <a:rPr lang="ru-RU" sz="3600" b="1" dirty="0">
                <a:latin typeface="Century" pitchFamily="18" charset="0"/>
              </a:rPr>
              <a:t>.</a:t>
            </a:r>
          </a:p>
        </p:txBody>
      </p:sp>
      <p:pic>
        <p:nvPicPr>
          <p:cNvPr id="34818" name="Picture 2" descr="https://go1.imgsmail.ru/imgpreview?key=58451e8e65b15aa4&amp;mb=imgdb_preview_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71600" y="2060848"/>
            <a:ext cx="2952328" cy="2592288"/>
          </a:xfrm>
          <a:prstGeom prst="rect">
            <a:avLst/>
          </a:prstGeom>
          <a:noFill/>
        </p:spPr>
      </p:pic>
      <p:pic>
        <p:nvPicPr>
          <p:cNvPr id="34820" name="Picture 4" descr="https://i.ytimg.com/vi/0ls7JN_sBwQ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32856"/>
            <a:ext cx="3168352" cy="2448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5157192"/>
            <a:ext cx="813690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entury" pitchFamily="18" charset="0"/>
              </a:rPr>
              <a:t>•Что </a:t>
            </a:r>
            <a:r>
              <a:rPr lang="ru-RU" sz="3200" b="1" dirty="0" smtClean="0">
                <a:latin typeface="Century" pitchFamily="18" charset="0"/>
              </a:rPr>
              <a:t> случилось  </a:t>
            </a:r>
            <a:r>
              <a:rPr lang="ru-RU" sz="3200" b="1" dirty="0">
                <a:latin typeface="Century" pitchFamily="18" charset="0"/>
              </a:rPr>
              <a:t>с птицей, </a:t>
            </a:r>
            <a:r>
              <a:rPr lang="ru-RU" sz="3200" b="1" dirty="0" smtClean="0">
                <a:latin typeface="Century" pitchFamily="18" charset="0"/>
              </a:rPr>
              <a:t> когда  лучик дотронулся  до  </a:t>
            </a:r>
            <a:r>
              <a:rPr lang="ru-RU" sz="3200" b="1" dirty="0">
                <a:latin typeface="Century" pitchFamily="18" charset="0"/>
              </a:rPr>
              <a:t>неё?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365</TotalTime>
  <Words>236</Words>
  <Application>Microsoft Office PowerPoint</Application>
  <PresentationFormat>Экран (4:3)</PresentationFormat>
  <Paragraphs>49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АДМИН</cp:lastModifiedBy>
  <cp:revision>36</cp:revision>
  <dcterms:created xsi:type="dcterms:W3CDTF">2020-04-10T14:00:59Z</dcterms:created>
  <dcterms:modified xsi:type="dcterms:W3CDTF">2020-05-15T12:06:17Z</dcterms:modified>
</cp:coreProperties>
</file>