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94" r:id="rId4"/>
    <p:sldId id="264" r:id="rId5"/>
    <p:sldId id="265" r:id="rId6"/>
    <p:sldId id="266" r:id="rId7"/>
    <p:sldId id="267" r:id="rId8"/>
    <p:sldId id="268" r:id="rId9"/>
    <p:sldId id="269" r:id="rId10"/>
    <p:sldId id="270" r:id="rId11"/>
    <p:sldId id="271" r:id="rId12"/>
    <p:sldId id="272" r:id="rId13"/>
    <p:sldId id="298" r:id="rId14"/>
    <p:sldId id="273" r:id="rId15"/>
    <p:sldId id="279" r:id="rId16"/>
    <p:sldId id="280" r:id="rId17"/>
    <p:sldId id="299" r:id="rId18"/>
    <p:sldId id="300" r:id="rId19"/>
    <p:sldId id="301" r:id="rId20"/>
    <p:sldId id="302" r:id="rId21"/>
    <p:sldId id="303" r:id="rId22"/>
    <p:sldId id="304" r:id="rId23"/>
    <p:sldId id="305" r:id="rId24"/>
    <p:sldId id="306" r:id="rId25"/>
    <p:sldId id="307" r:id="rId26"/>
    <p:sldId id="308" r:id="rId27"/>
    <p:sldId id="309" r:id="rId28"/>
    <p:sldId id="310" r:id="rId29"/>
    <p:sldId id="311" r:id="rId30"/>
    <p:sldId id="312" r:id="rId31"/>
    <p:sldId id="313" r:id="rId32"/>
    <p:sldId id="314" r:id="rId33"/>
    <p:sldId id="292" r:id="rId34"/>
    <p:sldId id="315" r:id="rId35"/>
    <p:sldId id="293" r:id="rId3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3" autoAdjust="0"/>
    <p:restoredTop sz="94590" autoAdjust="0"/>
  </p:normalViewPr>
  <p:slideViewPr>
    <p:cSldViewPr>
      <p:cViewPr varScale="1">
        <p:scale>
          <a:sx n="86" d="100"/>
          <a:sy n="86" d="100"/>
        </p:scale>
        <p:origin x="-10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11.03.2017</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11.03.2017</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11.03.2017</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11.03.2017</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11.03.2017</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pPr/>
              <a:t>11.03.2017</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dirty="0"/>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11.03.2017</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pPr/>
              <a:t>11.03.2017</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B4C71EC6-210F-42DE-9C53-41977AD35B3D}" type="datetimeFigureOut">
              <a:rPr lang="ru-RU" smtClean="0"/>
              <a:pPr/>
              <a:t>11.03.2017</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pPr/>
              <a:t>11.03.2017</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11.03.2017</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pPr/>
              <a:t>11.03.2017</a:t>
            </a:fld>
            <a:endParaRPr lang="ru-RU"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pPr/>
              <a:t>‹#›</a:t>
            </a:fld>
            <a:endParaRPr lang="ru-RU"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643050"/>
            <a:ext cx="7772400" cy="1857388"/>
          </a:xfrm>
        </p:spPr>
        <p:txBody>
          <a:bodyPr>
            <a:normAutofit/>
          </a:bodyPr>
          <a:lstStyle/>
          <a:p>
            <a:r>
              <a:rPr lang="ru-RU" sz="5400" b="1" i="1" dirty="0">
                <a:solidFill>
                  <a:srgbClr val="C00000"/>
                </a:solidFill>
                <a:latin typeface="Times New Roman" pitchFamily="18" charset="0"/>
                <a:cs typeface="Times New Roman" pitchFamily="18" charset="0"/>
              </a:rPr>
              <a:t>«Счастливый случай</a:t>
            </a:r>
            <a:r>
              <a:rPr lang="ru-RU" sz="5400" b="1" i="1" dirty="0" smtClean="0">
                <a:solidFill>
                  <a:srgbClr val="C00000"/>
                </a:solidFill>
                <a:latin typeface="Times New Roman" pitchFamily="18" charset="0"/>
                <a:cs typeface="Times New Roman" pitchFamily="18" charset="0"/>
              </a:rPr>
              <a:t>»</a:t>
            </a:r>
            <a:r>
              <a:rPr lang="ru-RU" sz="5400" dirty="0" smtClean="0">
                <a:latin typeface="Times New Roman" pitchFamily="18" charset="0"/>
                <a:cs typeface="Times New Roman" pitchFamily="18" charset="0"/>
              </a:rPr>
              <a:t/>
            </a:r>
            <a:br>
              <a:rPr lang="ru-RU" sz="5400" dirty="0" smtClean="0">
                <a:latin typeface="Times New Roman" pitchFamily="18" charset="0"/>
                <a:cs typeface="Times New Roman" pitchFamily="18" charset="0"/>
              </a:rPr>
            </a:br>
            <a:endParaRPr lang="ru-RU" sz="5400" dirty="0">
              <a:solidFill>
                <a:srgbClr val="C0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331640" y="3000372"/>
            <a:ext cx="7056784" cy="3092924"/>
          </a:xfrm>
        </p:spPr>
        <p:txBody>
          <a:bodyPr>
            <a:normAutofit/>
          </a:bodyPr>
          <a:lstStyle/>
          <a:p>
            <a:r>
              <a:rPr lang="ru-RU" sz="4700" i="1" dirty="0" smtClean="0">
                <a:solidFill>
                  <a:srgbClr val="C00000"/>
                </a:solidFill>
                <a:latin typeface="Times New Roman" pitchFamily="18" charset="0"/>
                <a:cs typeface="Times New Roman" pitchFamily="18" charset="0"/>
              </a:rPr>
              <a:t>Математическая игра</a:t>
            </a:r>
          </a:p>
          <a:p>
            <a:pPr algn="r"/>
            <a:endParaRPr lang="ru-RU" dirty="0" smtClean="0">
              <a:solidFill>
                <a:schemeClr val="tx1"/>
              </a:solidFill>
              <a:latin typeface="Times New Roman" pitchFamily="18" charset="0"/>
              <a:cs typeface="Times New Roman" pitchFamily="18" charset="0"/>
            </a:endParaRPr>
          </a:p>
          <a:p>
            <a:pPr algn="r"/>
            <a:r>
              <a:rPr lang="ru-RU" dirty="0" smtClean="0">
                <a:solidFill>
                  <a:schemeClr val="tx1"/>
                </a:solidFill>
                <a:latin typeface="Times New Roman" pitchFamily="18" charset="0"/>
                <a:cs typeface="Times New Roman" pitchFamily="18" charset="0"/>
              </a:rPr>
              <a:t>Подготовила: учитель математики </a:t>
            </a:r>
          </a:p>
          <a:p>
            <a:pPr algn="r"/>
            <a:r>
              <a:rPr lang="ru-RU" dirty="0" smtClean="0">
                <a:solidFill>
                  <a:schemeClr val="tx1"/>
                </a:solidFill>
                <a:latin typeface="Times New Roman" pitchFamily="18" charset="0"/>
                <a:cs typeface="Times New Roman" pitchFamily="18" charset="0"/>
              </a:rPr>
              <a:t>МОУ «СОШ №4 г.Новоузенска</a:t>
            </a:r>
          </a:p>
          <a:p>
            <a:pPr algn="r"/>
            <a:r>
              <a:rPr lang="ru-RU" dirty="0" smtClean="0">
                <a:solidFill>
                  <a:schemeClr val="tx1"/>
                </a:solidFill>
                <a:latin typeface="Times New Roman" pitchFamily="18" charset="0"/>
                <a:cs typeface="Times New Roman" pitchFamily="18" charset="0"/>
              </a:rPr>
              <a:t>Саратовской области»</a:t>
            </a:r>
          </a:p>
          <a:p>
            <a:pPr algn="r"/>
            <a:r>
              <a:rPr lang="ru-RU" dirty="0" smtClean="0">
                <a:solidFill>
                  <a:schemeClr val="tx1"/>
                </a:solidFill>
                <a:latin typeface="Times New Roman" pitchFamily="18" charset="0"/>
                <a:cs typeface="Times New Roman" pitchFamily="18" charset="0"/>
              </a:rPr>
              <a:t>Назарова Ольга Алексеевна</a:t>
            </a:r>
          </a:p>
          <a:p>
            <a:pPr algn="r"/>
            <a:endParaRPr lang="ru-RU" sz="2400" i="1" dirty="0" smtClean="0">
              <a:solidFill>
                <a:schemeClr val="tx1"/>
              </a:solidFill>
              <a:latin typeface="Times New Roman" pitchFamily="18" charset="0"/>
              <a:cs typeface="Times New Roman" pitchFamily="18" charset="0"/>
            </a:endParaRPr>
          </a:p>
        </p:txBody>
      </p:sp>
      <p:pic>
        <p:nvPicPr>
          <p:cNvPr id="7170" name="Picture 2" descr="C:\Users\Toma\Pictures\1325957464_repetitor.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0163" y="4437112"/>
            <a:ext cx="1863605" cy="223687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25230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99592" y="1052736"/>
            <a:ext cx="7380808" cy="5073427"/>
          </a:xfrm>
        </p:spPr>
        <p:txBody>
          <a:bodyPr/>
          <a:lstStyle/>
          <a:p>
            <a:endParaRPr lang="ru-RU" sz="3600" dirty="0" smtClean="0"/>
          </a:p>
          <a:p>
            <a:endParaRPr lang="ru-RU" sz="3600" dirty="0"/>
          </a:p>
          <a:p>
            <a:pPr>
              <a:buNone/>
            </a:pPr>
            <a:r>
              <a:rPr lang="ru-RU" sz="3600" dirty="0" smtClean="0"/>
              <a:t>   </a:t>
            </a:r>
            <a:r>
              <a:rPr lang="ru-RU" sz="3600" dirty="0" smtClean="0">
                <a:latin typeface="Times New Roman" pitchFamily="18" charset="0"/>
                <a:cs typeface="Times New Roman" pitchFamily="18" charset="0"/>
              </a:rPr>
              <a:t>Врач </a:t>
            </a:r>
            <a:r>
              <a:rPr lang="ru-RU" sz="3600" dirty="0">
                <a:latin typeface="Times New Roman" pitchFamily="18" charset="0"/>
                <a:cs typeface="Times New Roman" pitchFamily="18" charset="0"/>
              </a:rPr>
              <a:t>прописал больному через каждые полчаса три укола. Первый укол сделали в </a:t>
            </a:r>
            <a:r>
              <a:rPr lang="ru-RU" sz="3600" dirty="0" smtClean="0">
                <a:latin typeface="Times New Roman" pitchFamily="18" charset="0"/>
                <a:cs typeface="Times New Roman" pitchFamily="18" charset="0"/>
              </a:rPr>
              <a:t>8часов </a:t>
            </a:r>
            <a:r>
              <a:rPr lang="ru-RU" sz="3600" dirty="0">
                <a:latin typeface="Times New Roman" pitchFamily="18" charset="0"/>
                <a:cs typeface="Times New Roman" pitchFamily="18" charset="0"/>
              </a:rPr>
              <a:t>вечера</a:t>
            </a:r>
            <a:r>
              <a:rPr lang="ru-RU" sz="3600" dirty="0" smtClean="0">
                <a:latin typeface="Times New Roman" pitchFamily="18" charset="0"/>
                <a:cs typeface="Times New Roman" pitchFamily="18" charset="0"/>
              </a:rPr>
              <a:t>.</a:t>
            </a:r>
          </a:p>
          <a:p>
            <a:pPr>
              <a:buNone/>
            </a:pPr>
            <a:r>
              <a:rPr lang="ru-RU" sz="3600" smtClean="0">
                <a:latin typeface="Times New Roman" pitchFamily="18" charset="0"/>
                <a:cs typeface="Times New Roman" pitchFamily="18" charset="0"/>
              </a:rPr>
              <a:t>  </a:t>
            </a:r>
            <a:r>
              <a:rPr lang="ru-RU" sz="3600" dirty="0">
                <a:latin typeface="Times New Roman" pitchFamily="18" charset="0"/>
                <a:cs typeface="Times New Roman" pitchFamily="18" charset="0"/>
              </a:rPr>
              <a:t>В какое время сделают последний укол?</a:t>
            </a:r>
          </a:p>
          <a:p>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a:xfrm>
            <a:off x="457200" y="338328"/>
            <a:ext cx="8147248" cy="1161846"/>
          </a:xfrm>
        </p:spPr>
        <p:txBody>
          <a:bodyPr>
            <a:normAutofit/>
          </a:bodyPr>
          <a:lstStyle/>
          <a:p>
            <a:r>
              <a:rPr lang="ru-RU" dirty="0" smtClean="0">
                <a:solidFill>
                  <a:srgbClr val="FF0000"/>
                </a:solidFill>
                <a:latin typeface="Times New Roman" pitchFamily="18" charset="0"/>
                <a:cs typeface="Times New Roman" pitchFamily="18" charset="0"/>
              </a:rPr>
              <a:t>№ 6</a:t>
            </a:r>
            <a:endParaRPr lang="ru-RU"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1361928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1357298"/>
            <a:ext cx="8352928" cy="5168046"/>
          </a:xfrm>
        </p:spPr>
        <p:txBody>
          <a:bodyPr>
            <a:normAutofit lnSpcReduction="10000"/>
          </a:bodyPr>
          <a:lstStyle/>
          <a:p>
            <a:r>
              <a:rPr lang="ru-RU" dirty="0"/>
              <a:t> </a:t>
            </a:r>
            <a:r>
              <a:rPr lang="ru-RU" dirty="0" smtClean="0"/>
              <a:t>  </a:t>
            </a:r>
          </a:p>
          <a:p>
            <a:pPr algn="ctr">
              <a:buNone/>
            </a:pPr>
            <a:r>
              <a:rPr lang="ru-RU" sz="3200" dirty="0" smtClean="0">
                <a:latin typeface="Times New Roman" pitchFamily="18" charset="0"/>
                <a:cs typeface="Times New Roman" pitchFamily="18" charset="0"/>
              </a:rPr>
              <a:t>Он </a:t>
            </a:r>
            <a:r>
              <a:rPr lang="ru-RU" sz="3200" dirty="0">
                <a:latin typeface="Times New Roman" pitchFamily="18" charset="0"/>
                <a:cs typeface="Times New Roman" pitchFamily="18" charset="0"/>
              </a:rPr>
              <a:t>был задумчив и спокоен,</a:t>
            </a:r>
          </a:p>
          <a:p>
            <a:pPr algn="ctr">
              <a:buNone/>
            </a:pPr>
            <a:r>
              <a:rPr lang="ru-RU" sz="3200" dirty="0" smtClean="0">
                <a:latin typeface="Times New Roman" pitchFamily="18" charset="0"/>
                <a:cs typeface="Times New Roman" pitchFamily="18" charset="0"/>
              </a:rPr>
              <a:t>Загадкой </a:t>
            </a:r>
            <a:r>
              <a:rPr lang="ru-RU" sz="3200" dirty="0">
                <a:latin typeface="Times New Roman" pitchFamily="18" charset="0"/>
                <a:cs typeface="Times New Roman" pitchFamily="18" charset="0"/>
              </a:rPr>
              <a:t>круга увлечён.</a:t>
            </a:r>
          </a:p>
          <a:p>
            <a:pPr algn="ctr">
              <a:buNone/>
            </a:pPr>
            <a:r>
              <a:rPr lang="ru-RU" sz="3200" dirty="0" smtClean="0">
                <a:latin typeface="Times New Roman" pitchFamily="18" charset="0"/>
                <a:cs typeface="Times New Roman" pitchFamily="18" charset="0"/>
              </a:rPr>
              <a:t>Над </a:t>
            </a:r>
            <a:r>
              <a:rPr lang="ru-RU" sz="3200" dirty="0">
                <a:latin typeface="Times New Roman" pitchFamily="18" charset="0"/>
                <a:cs typeface="Times New Roman" pitchFamily="18" charset="0"/>
              </a:rPr>
              <a:t>ним невежественный воин </a:t>
            </a:r>
            <a:endParaRPr lang="ru-RU" sz="3200" dirty="0" smtClean="0">
              <a:latin typeface="Times New Roman" pitchFamily="18" charset="0"/>
              <a:cs typeface="Times New Roman" pitchFamily="18" charset="0"/>
            </a:endParaRPr>
          </a:p>
          <a:p>
            <a:pPr algn="ctr">
              <a:buNone/>
            </a:pPr>
            <a:r>
              <a:rPr lang="ru-RU" sz="3200" dirty="0" smtClean="0">
                <a:latin typeface="Times New Roman" pitchFamily="18" charset="0"/>
                <a:cs typeface="Times New Roman" pitchFamily="18" charset="0"/>
              </a:rPr>
              <a:t>Взмахнул </a:t>
            </a:r>
            <a:r>
              <a:rPr lang="ru-RU" sz="3200" dirty="0">
                <a:latin typeface="Times New Roman" pitchFamily="18" charset="0"/>
                <a:cs typeface="Times New Roman" pitchFamily="18" charset="0"/>
              </a:rPr>
              <a:t>разбойничьим мечом.</a:t>
            </a:r>
          </a:p>
          <a:p>
            <a:pPr algn="ctr">
              <a:buNone/>
            </a:pPr>
            <a:r>
              <a:rPr lang="ru-RU" sz="3200" dirty="0" smtClean="0">
                <a:latin typeface="Times New Roman" pitchFamily="18" charset="0"/>
                <a:cs typeface="Times New Roman" pitchFamily="18" charset="0"/>
              </a:rPr>
              <a:t>Прошла </a:t>
            </a:r>
            <a:r>
              <a:rPr lang="ru-RU" sz="3200" dirty="0">
                <a:latin typeface="Times New Roman" pitchFamily="18" charset="0"/>
                <a:cs typeface="Times New Roman" pitchFamily="18" charset="0"/>
              </a:rPr>
              <a:t>столетий вереница,</a:t>
            </a:r>
          </a:p>
          <a:p>
            <a:pPr algn="ctr">
              <a:buNone/>
            </a:pPr>
            <a:r>
              <a:rPr lang="ru-RU" sz="3200" dirty="0" smtClean="0">
                <a:latin typeface="Times New Roman" pitchFamily="18" charset="0"/>
                <a:cs typeface="Times New Roman" pitchFamily="18" charset="0"/>
              </a:rPr>
              <a:t>Научный </a:t>
            </a:r>
            <a:r>
              <a:rPr lang="ru-RU" sz="3200" dirty="0">
                <a:latin typeface="Times New Roman" pitchFamily="18" charset="0"/>
                <a:cs typeface="Times New Roman" pitchFamily="18" charset="0"/>
              </a:rPr>
              <a:t>подвиг не забыт.</a:t>
            </a:r>
          </a:p>
          <a:p>
            <a:pPr algn="ctr">
              <a:buNone/>
            </a:pPr>
            <a:r>
              <a:rPr lang="ru-RU" sz="3200" dirty="0" smtClean="0">
                <a:latin typeface="Times New Roman" pitchFamily="18" charset="0"/>
                <a:cs typeface="Times New Roman" pitchFamily="18" charset="0"/>
              </a:rPr>
              <a:t>Никто </a:t>
            </a:r>
            <a:r>
              <a:rPr lang="ru-RU" sz="3200" dirty="0">
                <a:latin typeface="Times New Roman" pitchFamily="18" charset="0"/>
                <a:cs typeface="Times New Roman" pitchFamily="18" charset="0"/>
              </a:rPr>
              <a:t>не знает, кто убийца,</a:t>
            </a:r>
          </a:p>
          <a:p>
            <a:pPr algn="ctr">
              <a:buNone/>
            </a:pPr>
            <a:r>
              <a:rPr lang="ru-RU" sz="3200" dirty="0" smtClean="0">
                <a:latin typeface="Times New Roman" pitchFamily="18" charset="0"/>
                <a:cs typeface="Times New Roman" pitchFamily="18" charset="0"/>
              </a:rPr>
              <a:t>Но </a:t>
            </a:r>
            <a:r>
              <a:rPr lang="ru-RU" sz="3200" dirty="0">
                <a:latin typeface="Times New Roman" pitchFamily="18" charset="0"/>
                <a:cs typeface="Times New Roman" pitchFamily="18" charset="0"/>
              </a:rPr>
              <a:t>знают все, кто был убит.</a:t>
            </a:r>
          </a:p>
          <a:p>
            <a:pPr>
              <a:buNone/>
            </a:pPr>
            <a:r>
              <a:rPr lang="ru-RU" dirty="0" smtClean="0">
                <a:latin typeface="Times New Roman" pitchFamily="18" charset="0"/>
                <a:cs typeface="Times New Roman" pitchFamily="18" charset="0"/>
              </a:rPr>
              <a:t>    </a:t>
            </a:r>
            <a:endParaRPr lang="ru-RU" dirty="0"/>
          </a:p>
        </p:txBody>
      </p:sp>
      <p:sp>
        <p:nvSpPr>
          <p:cNvPr id="3" name="Заголовок 2"/>
          <p:cNvSpPr>
            <a:spLocks noGrp="1"/>
          </p:cNvSpPr>
          <p:nvPr>
            <p:ph type="title"/>
          </p:nvPr>
        </p:nvSpPr>
        <p:spPr/>
        <p:txBody>
          <a:bodyPr/>
          <a:lstStyle/>
          <a:p>
            <a:r>
              <a:rPr lang="ru-RU" dirty="0" smtClean="0">
                <a:solidFill>
                  <a:srgbClr val="FF0000"/>
                </a:solidFill>
                <a:latin typeface="Times New Roman" pitchFamily="18" charset="0"/>
                <a:cs typeface="Times New Roman" pitchFamily="18" charset="0"/>
              </a:rPr>
              <a:t>№ 7</a:t>
            </a:r>
            <a:endParaRPr lang="ru-RU"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605575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071538" y="1500174"/>
            <a:ext cx="7429551" cy="4625989"/>
          </a:xfrm>
        </p:spPr>
        <p:txBody>
          <a:bodyPr>
            <a:noAutofit/>
          </a:bodyPr>
          <a:lstStyle/>
          <a:p>
            <a:pPr>
              <a:buNone/>
            </a:pPr>
            <a:r>
              <a:rPr lang="ru-RU" sz="2800" dirty="0" smtClean="0">
                <a:solidFill>
                  <a:schemeClr val="tx1"/>
                </a:solidFill>
                <a:latin typeface="Times New Roman" pitchFamily="18" charset="0"/>
                <a:cs typeface="Times New Roman" pitchFamily="18" charset="0"/>
              </a:rPr>
              <a:t>Вам </a:t>
            </a:r>
            <a:r>
              <a:rPr lang="ru-RU" sz="2800" dirty="0">
                <a:solidFill>
                  <a:schemeClr val="tx1"/>
                </a:solidFill>
                <a:latin typeface="Times New Roman" pitchFamily="18" charset="0"/>
                <a:cs typeface="Times New Roman" pitchFamily="18" charset="0"/>
              </a:rPr>
              <a:t>предлагается, следуя простейшим законам логики, закончить анекдот:</a:t>
            </a:r>
          </a:p>
          <a:p>
            <a:pPr>
              <a:buNone/>
            </a:pPr>
            <a:r>
              <a:rPr lang="ru-RU" sz="2800" dirty="0">
                <a:solidFill>
                  <a:schemeClr val="tx1"/>
                </a:solidFill>
                <a:latin typeface="Times New Roman" pitchFamily="18" charset="0"/>
                <a:cs typeface="Times New Roman" pitchFamily="18" charset="0"/>
              </a:rPr>
              <a:t>«Сын приносит домой новую книжку. </a:t>
            </a:r>
          </a:p>
          <a:p>
            <a:pPr>
              <a:buNone/>
            </a:pPr>
            <a:r>
              <a:rPr lang="ru-RU" sz="2800" dirty="0">
                <a:solidFill>
                  <a:schemeClr val="tx1"/>
                </a:solidFill>
                <a:latin typeface="Times New Roman" pitchFamily="18" charset="0"/>
                <a:cs typeface="Times New Roman" pitchFamily="18" charset="0"/>
              </a:rPr>
              <a:t>- Это приз,- сказал он.</a:t>
            </a:r>
          </a:p>
          <a:p>
            <a:pPr>
              <a:buNone/>
            </a:pPr>
            <a:r>
              <a:rPr lang="ru-RU" sz="2800" dirty="0">
                <a:solidFill>
                  <a:schemeClr val="tx1"/>
                </a:solidFill>
                <a:latin typeface="Times New Roman" pitchFamily="18" charset="0"/>
                <a:cs typeface="Times New Roman" pitchFamily="18" charset="0"/>
              </a:rPr>
              <a:t>- Приз? За что?- спрашивает мать.</a:t>
            </a:r>
          </a:p>
          <a:p>
            <a:pPr>
              <a:buNone/>
            </a:pPr>
            <a:r>
              <a:rPr lang="ru-RU" sz="2800" dirty="0">
                <a:solidFill>
                  <a:schemeClr val="tx1"/>
                </a:solidFill>
                <a:latin typeface="Times New Roman" pitchFamily="18" charset="0"/>
                <a:cs typeface="Times New Roman" pitchFamily="18" charset="0"/>
              </a:rPr>
              <a:t>- Нас спросили, сколько ног у страуса, и я ответил: «Три».</a:t>
            </a:r>
          </a:p>
          <a:p>
            <a:pPr>
              <a:buNone/>
            </a:pPr>
            <a:r>
              <a:rPr lang="ru-RU" sz="2800" dirty="0">
                <a:solidFill>
                  <a:schemeClr val="tx1"/>
                </a:solidFill>
                <a:latin typeface="Times New Roman" pitchFamily="18" charset="0"/>
                <a:cs typeface="Times New Roman" pitchFamily="18" charset="0"/>
              </a:rPr>
              <a:t>- Но ведь у страуса только две ноги?</a:t>
            </a:r>
          </a:p>
          <a:p>
            <a:pPr>
              <a:buNone/>
            </a:pPr>
            <a:r>
              <a:rPr lang="ru-RU" sz="2800" dirty="0">
                <a:solidFill>
                  <a:schemeClr val="tx1"/>
                </a:solidFill>
                <a:latin typeface="Times New Roman" pitchFamily="18" charset="0"/>
                <a:cs typeface="Times New Roman" pitchFamily="18" charset="0"/>
              </a:rPr>
              <a:t>- Да, но остальные сказали, что их… </a:t>
            </a:r>
          </a:p>
        </p:txBody>
      </p:sp>
      <p:sp>
        <p:nvSpPr>
          <p:cNvPr id="3" name="Заголовок 2"/>
          <p:cNvSpPr>
            <a:spLocks noGrp="1"/>
          </p:cNvSpPr>
          <p:nvPr>
            <p:ph type="title"/>
          </p:nvPr>
        </p:nvSpPr>
        <p:spPr>
          <a:xfrm>
            <a:off x="457200" y="338328"/>
            <a:ext cx="8291264" cy="858424"/>
          </a:xfrm>
        </p:spPr>
        <p:txBody>
          <a:bodyPr/>
          <a:lstStyle/>
          <a:p>
            <a:r>
              <a:rPr lang="ru-RU" dirty="0" smtClean="0">
                <a:solidFill>
                  <a:srgbClr val="FF0000"/>
                </a:solidFill>
                <a:latin typeface="Times New Roman" pitchFamily="18" charset="0"/>
                <a:cs typeface="Times New Roman" pitchFamily="18" charset="0"/>
              </a:rPr>
              <a:t>№ 8</a:t>
            </a:r>
            <a:endParaRPr lang="ru-RU"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432583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lgn="ctr">
              <a:buNone/>
            </a:pPr>
            <a:r>
              <a:rPr lang="ru-RU" sz="5400" dirty="0" smtClean="0">
                <a:latin typeface="Times New Roman" pitchFamily="18" charset="0"/>
                <a:cs typeface="Times New Roman" pitchFamily="18" charset="0"/>
              </a:rPr>
              <a:t>«Счастливый случай»</a:t>
            </a:r>
          </a:p>
          <a:p>
            <a:endParaRPr lang="ru-RU" dirty="0"/>
          </a:p>
        </p:txBody>
      </p:sp>
      <p:sp>
        <p:nvSpPr>
          <p:cNvPr id="3" name="Заголовок 2"/>
          <p:cNvSpPr>
            <a:spLocks noGrp="1"/>
          </p:cNvSpPr>
          <p:nvPr>
            <p:ph type="title"/>
          </p:nvPr>
        </p:nvSpPr>
        <p:spPr/>
        <p:txBody>
          <a:bodyPr/>
          <a:lstStyle/>
          <a:p>
            <a:r>
              <a:rPr lang="ru-RU" dirty="0" smtClean="0">
                <a:solidFill>
                  <a:srgbClr val="FF0000"/>
                </a:solidFill>
                <a:latin typeface="Times New Roman" pitchFamily="18" charset="0"/>
                <a:cs typeface="Times New Roman" pitchFamily="18" charset="0"/>
              </a:rPr>
              <a:t>№ </a:t>
            </a:r>
            <a:r>
              <a:rPr lang="ru-RU" dirty="0" smtClean="0">
                <a:solidFill>
                  <a:srgbClr val="FF0000"/>
                </a:solidFill>
                <a:latin typeface="Times New Roman" pitchFamily="18" charset="0"/>
                <a:cs typeface="Times New Roman" pitchFamily="18" charset="0"/>
              </a:rPr>
              <a:t>9</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2143116"/>
            <a:ext cx="7408333" cy="3983047"/>
          </a:xfrm>
        </p:spPr>
        <p:txBody>
          <a:bodyPr>
            <a:normAutofit/>
          </a:bodyPr>
          <a:lstStyle/>
          <a:p>
            <a:pPr>
              <a:buNone/>
            </a:pPr>
            <a:r>
              <a:rPr lang="ru-RU" sz="4000" dirty="0" smtClean="0">
                <a:latin typeface="Times New Roman" pitchFamily="18" charset="0"/>
                <a:cs typeface="Times New Roman" pitchFamily="18" charset="0"/>
              </a:rPr>
              <a:t>  В корзине три яблока. Как их разделить между тремя детьми так, чтобы каждый получил по яблоку и одно яблоко осталось в корзине?  </a:t>
            </a:r>
          </a:p>
          <a:p>
            <a:pPr>
              <a:buNone/>
            </a:pPr>
            <a:endParaRPr lang="ru-RU" sz="6000" dirty="0" smtClean="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dirty="0" smtClean="0">
                <a:solidFill>
                  <a:srgbClr val="FF0000"/>
                </a:solidFill>
                <a:latin typeface="Times New Roman" pitchFamily="18" charset="0"/>
                <a:cs typeface="Times New Roman" pitchFamily="18" charset="0"/>
              </a:rPr>
              <a:t>№ </a:t>
            </a:r>
            <a:r>
              <a:rPr lang="ru-RU" dirty="0" smtClean="0">
                <a:solidFill>
                  <a:srgbClr val="FF0000"/>
                </a:solidFill>
                <a:latin typeface="Times New Roman" pitchFamily="18" charset="0"/>
                <a:cs typeface="Times New Roman" pitchFamily="18" charset="0"/>
              </a:rPr>
              <a:t>10</a:t>
            </a:r>
            <a:endParaRPr lang="ru-RU"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7619462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142976" y="2500306"/>
            <a:ext cx="7533479" cy="4097046"/>
          </a:xfrm>
        </p:spPr>
        <p:txBody>
          <a:bodyPr>
            <a:normAutofit/>
          </a:bodyPr>
          <a:lstStyle/>
          <a:p>
            <a:endParaRPr lang="ru-RU" altLang="ru-RU" sz="3200" dirty="0" smtClean="0">
              <a:solidFill>
                <a:schemeClr val="accent2"/>
              </a:solidFill>
            </a:endParaRPr>
          </a:p>
          <a:p>
            <a:pPr>
              <a:buNone/>
            </a:pPr>
            <a:r>
              <a:rPr lang="ru-RU" sz="3200" dirty="0" smtClean="0">
                <a:latin typeface="Times New Roman" pitchFamily="18" charset="0"/>
                <a:cs typeface="Times New Roman" pitchFamily="18" charset="0"/>
              </a:rPr>
              <a:t>   Командам по очереди  необходимо расшифровать анаграмму. За каждый правильный ответ команда получает          по 1 баллу.</a:t>
            </a:r>
            <a:endParaRPr lang="ru-RU" sz="3200" dirty="0">
              <a:latin typeface="Times New Roman" pitchFamily="18" charset="0"/>
              <a:cs typeface="Times New Roman" pitchFamily="18" charset="0"/>
            </a:endParaRPr>
          </a:p>
        </p:txBody>
      </p:sp>
      <p:sp>
        <p:nvSpPr>
          <p:cNvPr id="3" name="Заголовок 2"/>
          <p:cNvSpPr>
            <a:spLocks noGrp="1"/>
          </p:cNvSpPr>
          <p:nvPr>
            <p:ph type="title"/>
          </p:nvPr>
        </p:nvSpPr>
        <p:spPr>
          <a:xfrm>
            <a:off x="1357290" y="1214422"/>
            <a:ext cx="7329510" cy="714380"/>
          </a:xfrm>
        </p:spPr>
        <p:txBody>
          <a:bodyPr>
            <a:noAutofit/>
          </a:bodyPr>
          <a:lstStyle/>
          <a:p>
            <a:r>
              <a:rPr lang="ru-RU" sz="4800" b="1" i="1" dirty="0" smtClean="0">
                <a:solidFill>
                  <a:srgbClr val="C00000"/>
                </a:solidFill>
              </a:rPr>
              <a:t/>
            </a:r>
            <a:br>
              <a:rPr lang="ru-RU" sz="4800" b="1" i="1" dirty="0" smtClean="0">
                <a:solidFill>
                  <a:srgbClr val="C00000"/>
                </a:solidFill>
              </a:rPr>
            </a:br>
            <a:r>
              <a:rPr lang="ru-RU" sz="4800" b="1" i="1" dirty="0" smtClean="0">
                <a:solidFill>
                  <a:srgbClr val="C00000"/>
                </a:solidFill>
              </a:rPr>
              <a:t/>
            </a:r>
            <a:br>
              <a:rPr lang="ru-RU" sz="4800" b="1" i="1" dirty="0" smtClean="0">
                <a:solidFill>
                  <a:srgbClr val="C00000"/>
                </a:solidFill>
              </a:rPr>
            </a:br>
            <a:r>
              <a:rPr lang="ru-RU" sz="4800" b="1" i="1" dirty="0" smtClean="0">
                <a:solidFill>
                  <a:srgbClr val="C00000"/>
                </a:solidFill>
              </a:rPr>
              <a:t> </a:t>
            </a:r>
            <a:r>
              <a:rPr lang="ru-RU" sz="4000" b="1" i="1" dirty="0" smtClean="0">
                <a:solidFill>
                  <a:srgbClr val="C00000"/>
                </a:solidFill>
                <a:latin typeface="Times New Roman" pitchFamily="18" charset="0"/>
                <a:cs typeface="Times New Roman" pitchFamily="18" charset="0"/>
              </a:rPr>
              <a:t>Четвертый  гейм </a:t>
            </a:r>
            <a:r>
              <a:rPr lang="ru-RU" sz="4000" i="1" dirty="0" smtClean="0">
                <a:solidFill>
                  <a:srgbClr val="C00000"/>
                </a:solidFill>
                <a:latin typeface="Times New Roman" pitchFamily="18" charset="0"/>
                <a:cs typeface="Times New Roman" pitchFamily="18" charset="0"/>
              </a:rPr>
              <a:t/>
            </a:r>
            <a:br>
              <a:rPr lang="ru-RU" sz="4000" i="1" dirty="0" smtClean="0">
                <a:solidFill>
                  <a:srgbClr val="C00000"/>
                </a:solidFill>
                <a:latin typeface="Times New Roman" pitchFamily="18" charset="0"/>
                <a:cs typeface="Times New Roman" pitchFamily="18" charset="0"/>
              </a:rPr>
            </a:br>
            <a:r>
              <a:rPr lang="ru-RU" sz="4000" b="1" i="1" dirty="0" smtClean="0">
                <a:solidFill>
                  <a:srgbClr val="C00000"/>
                </a:solidFill>
                <a:latin typeface="Times New Roman" pitchFamily="18" charset="0"/>
                <a:cs typeface="Times New Roman" pitchFamily="18" charset="0"/>
              </a:rPr>
              <a:t>«Темная  лошадка»</a:t>
            </a:r>
            <a:r>
              <a:rPr lang="ru-RU" sz="4000" i="1" dirty="0" smtClean="0">
                <a:solidFill>
                  <a:srgbClr val="C00000"/>
                </a:solidFill>
                <a:latin typeface="Times New Roman" pitchFamily="18" charset="0"/>
                <a:cs typeface="Times New Roman" pitchFamily="18" charset="0"/>
              </a:rPr>
              <a:t/>
            </a:r>
            <a:br>
              <a:rPr lang="ru-RU" sz="4000" i="1" dirty="0" smtClean="0">
                <a:solidFill>
                  <a:srgbClr val="C00000"/>
                </a:solidFill>
                <a:latin typeface="Times New Roman" pitchFamily="18" charset="0"/>
                <a:cs typeface="Times New Roman" pitchFamily="18" charset="0"/>
              </a:rPr>
            </a:br>
            <a:r>
              <a:rPr lang="ru-RU" sz="4800" b="1" i="1" dirty="0" smtClean="0">
                <a:solidFill>
                  <a:srgbClr val="C00000"/>
                </a:solidFill>
              </a:rPr>
              <a:t> </a:t>
            </a:r>
            <a:r>
              <a:rPr lang="ru-RU" sz="4800" dirty="0" smtClean="0"/>
              <a:t/>
            </a:r>
            <a:br>
              <a:rPr lang="ru-RU" sz="4800" dirty="0" smtClean="0"/>
            </a:br>
            <a:endParaRPr lang="ru-RU" sz="4800" dirty="0">
              <a:solidFill>
                <a:srgbClr val="FF0000"/>
              </a:solidFill>
            </a:endParaRPr>
          </a:p>
        </p:txBody>
      </p:sp>
      <p:pic>
        <p:nvPicPr>
          <p:cNvPr id="4" name="Picture 2" descr="C:\Users\Toma\Pictures\8077866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14348" y="642918"/>
            <a:ext cx="1714512" cy="228601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061306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1187450" y="1857364"/>
            <a:ext cx="7416800" cy="3786214"/>
          </a:xfrm>
        </p:spPr>
        <p:txBody>
          <a:bodyPr>
            <a:normAutofit fontScale="77500" lnSpcReduction="20000"/>
          </a:bodyPr>
          <a:lstStyle/>
          <a:p>
            <a:pPr>
              <a:buNone/>
            </a:pPr>
            <a:endParaRPr lang="ru-RU" altLang="ru-RU" sz="4000" dirty="0" smtClean="0">
              <a:solidFill>
                <a:srgbClr val="0033CC"/>
              </a:solidFill>
            </a:endParaRPr>
          </a:p>
          <a:p>
            <a:pPr algn="ctr">
              <a:buNone/>
            </a:pPr>
            <a:r>
              <a:rPr lang="ru-RU" sz="5200" dirty="0" smtClean="0">
                <a:latin typeface="Times New Roman" pitchFamily="18" charset="0"/>
                <a:cs typeface="Times New Roman" pitchFamily="18" charset="0"/>
              </a:rPr>
              <a:t>С хитрым </a:t>
            </a:r>
            <a:r>
              <a:rPr lang="ru-RU" sz="5200" b="1" dirty="0" err="1" smtClean="0">
                <a:latin typeface="Times New Roman" pitchFamily="18" charset="0"/>
                <a:cs typeface="Times New Roman" pitchFamily="18" charset="0"/>
              </a:rPr>
              <a:t>ИКС</a:t>
            </a:r>
            <a:r>
              <a:rPr lang="ru-RU" sz="5200" dirty="0" err="1" smtClean="0">
                <a:latin typeface="Times New Roman" pitchFamily="18" charset="0"/>
                <a:cs typeface="Times New Roman" pitchFamily="18" charset="0"/>
              </a:rPr>
              <a:t>ом</a:t>
            </a:r>
            <a:r>
              <a:rPr lang="ru-RU" sz="5200" dirty="0" smtClean="0">
                <a:latin typeface="Times New Roman" pitchFamily="18" charset="0"/>
                <a:cs typeface="Times New Roman" pitchFamily="18" charset="0"/>
              </a:rPr>
              <a:t> </a:t>
            </a:r>
            <a:r>
              <a:rPr lang="ru-RU" sz="5200" dirty="0" smtClean="0">
                <a:latin typeface="Times New Roman" pitchFamily="18" charset="0"/>
                <a:cs typeface="Times New Roman" pitchFamily="18" charset="0"/>
              </a:rPr>
              <a:t>я дружу,</a:t>
            </a:r>
          </a:p>
          <a:p>
            <a:pPr algn="ctr">
              <a:buNone/>
            </a:pPr>
            <a:r>
              <a:rPr lang="ru-RU" sz="5200" dirty="0" smtClean="0">
                <a:latin typeface="Times New Roman" pitchFamily="18" charset="0"/>
                <a:cs typeface="Times New Roman" pitchFamily="18" charset="0"/>
              </a:rPr>
              <a:t>По секрету вам скажу,</a:t>
            </a:r>
          </a:p>
          <a:p>
            <a:pPr algn="ctr">
              <a:buNone/>
            </a:pPr>
            <a:r>
              <a:rPr lang="ru-RU" sz="5200" dirty="0" smtClean="0">
                <a:latin typeface="Times New Roman" pitchFamily="18" charset="0"/>
                <a:cs typeface="Times New Roman" pitchFamily="18" charset="0"/>
              </a:rPr>
              <a:t>Выбегая из тетрадки,</a:t>
            </a:r>
          </a:p>
          <a:p>
            <a:pPr algn="ctr">
              <a:buNone/>
            </a:pPr>
            <a:r>
              <a:rPr lang="ru-RU" sz="5200" dirty="0" smtClean="0">
                <a:latin typeface="Times New Roman" pitchFamily="18" charset="0"/>
                <a:cs typeface="Times New Roman" pitchFamily="18" charset="0"/>
              </a:rPr>
              <a:t>Задает он мне загадки.</a:t>
            </a:r>
          </a:p>
          <a:p>
            <a:pPr algn="ctr">
              <a:buNone/>
            </a:pPr>
            <a:r>
              <a:rPr lang="ru-RU" sz="5200" dirty="0" smtClean="0">
                <a:latin typeface="Times New Roman" pitchFamily="18" charset="0"/>
                <a:cs typeface="Times New Roman" pitchFamily="18" charset="0"/>
              </a:rPr>
              <a:t> </a:t>
            </a:r>
            <a:endParaRPr lang="ru-RU" altLang="ru-RU" sz="5200" dirty="0" smtClean="0">
              <a:solidFill>
                <a:srgbClr val="0033CC"/>
              </a:solidFill>
            </a:endParaRPr>
          </a:p>
        </p:txBody>
      </p:sp>
      <p:sp>
        <p:nvSpPr>
          <p:cNvPr id="20483" name="Rectangle 4"/>
          <p:cNvSpPr>
            <a:spLocks noGrp="1" noChangeArrowheads="1"/>
          </p:cNvSpPr>
          <p:nvPr>
            <p:ph type="title"/>
          </p:nvPr>
        </p:nvSpPr>
        <p:spPr>
          <a:xfrm>
            <a:off x="3492500" y="476250"/>
            <a:ext cx="2974975" cy="1079500"/>
          </a:xfrm>
        </p:spPr>
        <p:txBody>
          <a:bodyPr/>
          <a:lstStyle/>
          <a:p>
            <a:pPr eaLnBrk="1" hangingPunct="1"/>
            <a:endParaRPr lang="ru-RU" altLang="ru-RU" sz="6000" dirty="0" smtClean="0">
              <a:solidFill>
                <a:srgbClr val="FF0000"/>
              </a:solidFill>
            </a:endParaRPr>
          </a:p>
        </p:txBody>
      </p:sp>
    </p:spTree>
    <p:extLst>
      <p:ext uri="{BB962C8B-B14F-4D97-AF65-F5344CB8AC3E}">
        <p14:creationId xmlns:p14="http://schemas.microsoft.com/office/powerpoint/2010/main" xmlns="" val="113343388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6323">
                                            <p:txEl>
                                              <p:pRg st="1" end="1"/>
                                            </p:txEl>
                                          </p:spTgt>
                                        </p:tgtEl>
                                        <p:attrNameLst>
                                          <p:attrName>style.visibility</p:attrName>
                                        </p:attrNameLst>
                                      </p:cBhvr>
                                      <p:to>
                                        <p:strVal val="visible"/>
                                      </p:to>
                                    </p:set>
                                    <p:anim calcmode="discrete" valueType="clr">
                                      <p:cBhvr override="childStyle">
                                        <p:cTn id="7" dur="80"/>
                                        <p:tgtEl>
                                          <p:spTgt spid="5632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6323">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56323">
                                            <p:txEl>
                                              <p:pRg st="1" end="1"/>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56323">
                                            <p:txEl>
                                              <p:pRg st="2" end="2"/>
                                            </p:txEl>
                                          </p:spTgt>
                                        </p:tgtEl>
                                        <p:attrNameLst>
                                          <p:attrName>style.visibility</p:attrName>
                                        </p:attrNameLst>
                                      </p:cBhvr>
                                      <p:to>
                                        <p:strVal val="visible"/>
                                      </p:to>
                                    </p:set>
                                    <p:anim calcmode="discrete" valueType="clr">
                                      <p:cBhvr override="childStyle">
                                        <p:cTn id="14" dur="80"/>
                                        <p:tgtEl>
                                          <p:spTgt spid="5632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56323">
                                            <p:txEl>
                                              <p:pRg st="2" end="2"/>
                                            </p:txEl>
                                          </p:spTgt>
                                        </p:tgtEl>
                                        <p:attrNameLst>
                                          <p:attrName>fillcolor</p:attrName>
                                        </p:attrNameLst>
                                      </p:cBhvr>
                                      <p:tavLst>
                                        <p:tav tm="0">
                                          <p:val>
                                            <p:clrVal>
                                              <a:schemeClr val="accent2"/>
                                            </p:clrVal>
                                          </p:val>
                                        </p:tav>
                                        <p:tav tm="50000">
                                          <p:val>
                                            <p:clrVal>
                                              <a:schemeClr val="hlink"/>
                                            </p:clrVal>
                                          </p:val>
                                        </p:tav>
                                      </p:tavLst>
                                    </p:anim>
                                    <p:set>
                                      <p:cBhvr>
                                        <p:cTn id="16" dur="80"/>
                                        <p:tgtEl>
                                          <p:spTgt spid="56323">
                                            <p:txEl>
                                              <p:pRg st="2" end="2"/>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56323">
                                            <p:txEl>
                                              <p:pRg st="3" end="3"/>
                                            </p:txEl>
                                          </p:spTgt>
                                        </p:tgtEl>
                                        <p:attrNameLst>
                                          <p:attrName>style.visibility</p:attrName>
                                        </p:attrNameLst>
                                      </p:cBhvr>
                                      <p:to>
                                        <p:strVal val="visible"/>
                                      </p:to>
                                    </p:set>
                                    <p:anim calcmode="discrete" valueType="clr">
                                      <p:cBhvr override="childStyle">
                                        <p:cTn id="21" dur="80"/>
                                        <p:tgtEl>
                                          <p:spTgt spid="5632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56323">
                                            <p:txEl>
                                              <p:pRg st="3" end="3"/>
                                            </p:txEl>
                                          </p:spTgt>
                                        </p:tgtEl>
                                        <p:attrNameLst>
                                          <p:attrName>fillcolor</p:attrName>
                                        </p:attrNameLst>
                                      </p:cBhvr>
                                      <p:tavLst>
                                        <p:tav tm="0">
                                          <p:val>
                                            <p:clrVal>
                                              <a:schemeClr val="accent2"/>
                                            </p:clrVal>
                                          </p:val>
                                        </p:tav>
                                        <p:tav tm="50000">
                                          <p:val>
                                            <p:clrVal>
                                              <a:schemeClr val="hlink"/>
                                            </p:clrVal>
                                          </p:val>
                                        </p:tav>
                                      </p:tavLst>
                                    </p:anim>
                                    <p:set>
                                      <p:cBhvr>
                                        <p:cTn id="23" dur="80"/>
                                        <p:tgtEl>
                                          <p:spTgt spid="56323">
                                            <p:txEl>
                                              <p:pRg st="3" end="3"/>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56323">
                                            <p:txEl>
                                              <p:pRg st="4" end="4"/>
                                            </p:txEl>
                                          </p:spTgt>
                                        </p:tgtEl>
                                        <p:attrNameLst>
                                          <p:attrName>style.visibility</p:attrName>
                                        </p:attrNameLst>
                                      </p:cBhvr>
                                      <p:to>
                                        <p:strVal val="visible"/>
                                      </p:to>
                                    </p:set>
                                    <p:anim calcmode="discrete" valueType="clr">
                                      <p:cBhvr override="childStyle">
                                        <p:cTn id="28" dur="80"/>
                                        <p:tgtEl>
                                          <p:spTgt spid="5632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56323">
                                            <p:txEl>
                                              <p:pRg st="4" end="4"/>
                                            </p:txEl>
                                          </p:spTgt>
                                        </p:tgtEl>
                                        <p:attrNameLst>
                                          <p:attrName>fillcolor</p:attrName>
                                        </p:attrNameLst>
                                      </p:cBhvr>
                                      <p:tavLst>
                                        <p:tav tm="0">
                                          <p:val>
                                            <p:clrVal>
                                              <a:schemeClr val="accent2"/>
                                            </p:clrVal>
                                          </p:val>
                                        </p:tav>
                                        <p:tav tm="50000">
                                          <p:val>
                                            <p:clrVal>
                                              <a:schemeClr val="hlink"/>
                                            </p:clrVal>
                                          </p:val>
                                        </p:tav>
                                      </p:tavLst>
                                    </p:anim>
                                    <p:set>
                                      <p:cBhvr>
                                        <p:cTn id="30" dur="80"/>
                                        <p:tgtEl>
                                          <p:spTgt spid="56323">
                                            <p:txEl>
                                              <p:pRg st="4" end="4"/>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56323">
                                            <p:txEl>
                                              <p:pRg st="5" end="5"/>
                                            </p:txEl>
                                          </p:spTgt>
                                        </p:tgtEl>
                                        <p:attrNameLst>
                                          <p:attrName>style.visibility</p:attrName>
                                        </p:attrNameLst>
                                      </p:cBhvr>
                                      <p:to>
                                        <p:strVal val="visible"/>
                                      </p:to>
                                    </p:set>
                                    <p:anim calcmode="discrete" valueType="clr">
                                      <p:cBhvr override="childStyle">
                                        <p:cTn id="35" dur="80"/>
                                        <p:tgtEl>
                                          <p:spTgt spid="5632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56323">
                                            <p:txEl>
                                              <p:pRg st="5" end="5"/>
                                            </p:txEl>
                                          </p:spTgt>
                                        </p:tgtEl>
                                        <p:attrNameLst>
                                          <p:attrName>fillcolor</p:attrName>
                                        </p:attrNameLst>
                                      </p:cBhvr>
                                      <p:tavLst>
                                        <p:tav tm="0">
                                          <p:val>
                                            <p:clrVal>
                                              <a:schemeClr val="accent2"/>
                                            </p:clrVal>
                                          </p:val>
                                        </p:tav>
                                        <p:tav tm="50000">
                                          <p:val>
                                            <p:clrVal>
                                              <a:schemeClr val="hlink"/>
                                            </p:clrVal>
                                          </p:val>
                                        </p:tav>
                                      </p:tavLst>
                                    </p:anim>
                                    <p:set>
                                      <p:cBhvr>
                                        <p:cTn id="37" dur="80"/>
                                        <p:tgtEl>
                                          <p:spTgt spid="56323">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872067" y="2571744"/>
            <a:ext cx="7408333" cy="3554419"/>
          </a:xfrm>
        </p:spPr>
        <p:txBody>
          <a:bodyPr/>
          <a:lstStyle/>
          <a:p>
            <a:pPr algn="ctr">
              <a:buNone/>
            </a:pPr>
            <a:r>
              <a:rPr lang="ru-RU" sz="4400" dirty="0" smtClean="0">
                <a:latin typeface="Times New Roman" pitchFamily="18" charset="0"/>
                <a:cs typeface="Times New Roman" pitchFamily="18" charset="0"/>
              </a:rPr>
              <a:t>Кто ответит, например,</a:t>
            </a:r>
          </a:p>
          <a:p>
            <a:pPr algn="ctr">
              <a:buNone/>
            </a:pPr>
            <a:r>
              <a:rPr lang="ru-RU" sz="4400" dirty="0" smtClean="0">
                <a:latin typeface="Times New Roman" pitchFamily="18" charset="0"/>
                <a:cs typeface="Times New Roman" pitchFamily="18" charset="0"/>
              </a:rPr>
              <a:t>Что такое ИКС + Р?          </a:t>
            </a:r>
          </a:p>
          <a:p>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pic>
        <p:nvPicPr>
          <p:cNvPr id="4" name="Picture 3" descr="G:\риск.jpg"/>
          <p:cNvPicPr>
            <a:picLocks noGrp="1" noChangeAspect="1" noChangeArrowheads="1"/>
          </p:cNvPicPr>
          <p:nvPr>
            <p:ph idx="1"/>
          </p:nvPr>
        </p:nvPicPr>
        <p:blipFill>
          <a:blip r:embed="rId2"/>
          <a:srcRect/>
          <a:stretch>
            <a:fillRect/>
          </a:stretch>
        </p:blipFill>
        <p:spPr bwMode="auto">
          <a:xfrm>
            <a:off x="1928794" y="2143116"/>
            <a:ext cx="5357850" cy="3983047"/>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ctr">
              <a:buNone/>
            </a:pPr>
            <a:r>
              <a:rPr lang="ru-RU" sz="4400" dirty="0" smtClean="0">
                <a:latin typeface="Times New Roman" pitchFamily="18" charset="0"/>
                <a:cs typeface="Times New Roman" pitchFamily="18" charset="0"/>
              </a:rPr>
              <a:t>Думал я весь день вчера,</a:t>
            </a:r>
          </a:p>
          <a:p>
            <a:pPr algn="ctr">
              <a:buNone/>
            </a:pPr>
            <a:r>
              <a:rPr lang="ru-RU" sz="4400" dirty="0" smtClean="0">
                <a:latin typeface="Times New Roman" pitchFamily="18" charset="0"/>
                <a:cs typeface="Times New Roman" pitchFamily="18" charset="0"/>
              </a:rPr>
              <a:t>Что такое ИКС + РА?</a:t>
            </a:r>
            <a:endParaRPr lang="ru-RU" sz="44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42910" y="2357430"/>
            <a:ext cx="7809031" cy="3586162"/>
          </a:xfrm>
        </p:spPr>
        <p:txBody>
          <a:bodyPr>
            <a:normAutofit lnSpcReduction="10000"/>
          </a:bodyPr>
          <a:lstStyle/>
          <a:p>
            <a:pPr>
              <a:buNone/>
            </a:pPr>
            <a:r>
              <a:rPr lang="ru-RU"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За две минуты каждой команде надо дать наибольшее количество правильных ответов.</a:t>
            </a:r>
          </a:p>
          <a:p>
            <a:pPr>
              <a:buNone/>
            </a:pPr>
            <a:r>
              <a:rPr lang="ru-RU" sz="2800" dirty="0" smtClean="0">
                <a:latin typeface="Times New Roman" pitchFamily="18" charset="0"/>
                <a:cs typeface="Times New Roman" pitchFamily="18" charset="0"/>
              </a:rPr>
              <a:t>Вы сможете продолжить игру даже,  если у вас нет ответа на поставленный вопрос, сказав всего лишь одну фразу: «Дальше…».</a:t>
            </a:r>
          </a:p>
          <a:p>
            <a:pPr>
              <a:buNone/>
            </a:pPr>
            <a:r>
              <a:rPr lang="ru-RU" sz="2800" dirty="0" smtClean="0">
                <a:latin typeface="Times New Roman" pitchFamily="18" charset="0"/>
                <a:cs typeface="Times New Roman" pitchFamily="18" charset="0"/>
              </a:rPr>
              <a:t>На сколько вопросов успеет ответить </a:t>
            </a:r>
          </a:p>
          <a:p>
            <a:pPr>
              <a:buNone/>
            </a:pPr>
            <a:r>
              <a:rPr lang="ru-RU" sz="2800" dirty="0" smtClean="0">
                <a:latin typeface="Times New Roman" pitchFamily="18" charset="0"/>
                <a:cs typeface="Times New Roman" pitchFamily="18" charset="0"/>
              </a:rPr>
              <a:t>   команда, столько баллов она получает </a:t>
            </a:r>
          </a:p>
          <a:p>
            <a:pPr>
              <a:buNone/>
            </a:pPr>
            <a:r>
              <a:rPr lang="ru-RU" sz="2800" dirty="0" smtClean="0">
                <a:latin typeface="Times New Roman" pitchFamily="18" charset="0"/>
                <a:cs typeface="Times New Roman" pitchFamily="18" charset="0"/>
              </a:rPr>
              <a:t>   в первом гейме.</a:t>
            </a:r>
          </a:p>
          <a:p>
            <a:endParaRPr lang="ru-RU" sz="2800" dirty="0">
              <a:latin typeface="Times New Roman" pitchFamily="18" charset="0"/>
              <a:cs typeface="Times New Roman" pitchFamily="18" charset="0"/>
            </a:endParaRPr>
          </a:p>
        </p:txBody>
      </p:sp>
      <p:sp>
        <p:nvSpPr>
          <p:cNvPr id="3" name="Заголовок 2"/>
          <p:cNvSpPr>
            <a:spLocks noGrp="1"/>
          </p:cNvSpPr>
          <p:nvPr>
            <p:ph type="title"/>
          </p:nvPr>
        </p:nvSpPr>
        <p:spPr>
          <a:xfrm>
            <a:off x="457200" y="338328"/>
            <a:ext cx="8229600" cy="2233416"/>
          </a:xfrm>
        </p:spPr>
        <p:txBody>
          <a:bodyPr>
            <a:normAutofit fontScale="90000"/>
          </a:bodyPr>
          <a:lstStyle/>
          <a:p>
            <a:r>
              <a:rPr lang="ru-RU" dirty="0" smtClean="0">
                <a:solidFill>
                  <a:srgbClr val="C00000"/>
                </a:solidFill>
              </a:rPr>
              <a:t/>
            </a:r>
            <a:br>
              <a:rPr lang="ru-RU" dirty="0" smtClean="0">
                <a:solidFill>
                  <a:srgbClr val="C00000"/>
                </a:solidFill>
              </a:rPr>
            </a:br>
            <a:r>
              <a:rPr lang="ru-RU" b="1" i="1" dirty="0" smtClean="0">
                <a:solidFill>
                  <a:srgbClr val="C00000"/>
                </a:solidFill>
                <a:latin typeface="Times New Roman" pitchFamily="18" charset="0"/>
                <a:cs typeface="Times New Roman" pitchFamily="18" charset="0"/>
              </a:rPr>
              <a:t>Первый </a:t>
            </a:r>
            <a:r>
              <a:rPr lang="ru-RU" b="1" i="1" dirty="0">
                <a:solidFill>
                  <a:srgbClr val="C00000"/>
                </a:solidFill>
                <a:latin typeface="Times New Roman" pitchFamily="18" charset="0"/>
                <a:cs typeface="Times New Roman" pitchFamily="18" charset="0"/>
              </a:rPr>
              <a:t>гейм «Дальше…дальше…дальше…»</a:t>
            </a:r>
            <a:r>
              <a:rPr lang="ru-RU" b="1" i="1" dirty="0"/>
              <a:t/>
            </a:r>
            <a:br>
              <a:rPr lang="ru-RU" b="1" i="1" dirty="0"/>
            </a:br>
            <a:endParaRPr lang="ru-RU" b="1" i="1" dirty="0"/>
          </a:p>
        </p:txBody>
      </p:sp>
      <p:pic>
        <p:nvPicPr>
          <p:cNvPr id="2050" name="Picture 2" descr="C:\Users\Toma\Pictures\8077866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858016" y="4071942"/>
            <a:ext cx="1811741" cy="256797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495932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pic>
        <p:nvPicPr>
          <p:cNvPr id="4" name="Picture 2" descr="http://im2-tub-ru.yandex.net/i?id=a02b06b069d7360fc43ffe5285968d36-96-144&amp;n=21"/>
          <p:cNvPicPr>
            <a:picLocks noGrp="1" noChangeAspect="1" noChangeArrowheads="1"/>
          </p:cNvPicPr>
          <p:nvPr>
            <p:ph idx="1"/>
          </p:nvPr>
        </p:nvPicPr>
        <p:blipFill>
          <a:blip r:embed="rId2"/>
          <a:srcRect/>
          <a:stretch>
            <a:fillRect/>
          </a:stretch>
        </p:blipFill>
        <p:spPr bwMode="auto">
          <a:xfrm>
            <a:off x="1643042" y="2071678"/>
            <a:ext cx="6072230" cy="4214842"/>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ctr">
              <a:buNone/>
            </a:pPr>
            <a:r>
              <a:rPr lang="ru-RU" sz="4400" dirty="0" smtClean="0">
                <a:latin typeface="Times New Roman" pitchFamily="18" charset="0"/>
                <a:cs typeface="Times New Roman" pitchFamily="18" charset="0"/>
              </a:rPr>
              <a:t>Подсказал мне старший брат,</a:t>
            </a:r>
          </a:p>
          <a:p>
            <a:pPr algn="ctr">
              <a:buNone/>
            </a:pPr>
            <a:r>
              <a:rPr lang="ru-RU" sz="4400" dirty="0" smtClean="0">
                <a:latin typeface="Times New Roman" pitchFamily="18" charset="0"/>
                <a:cs typeface="Times New Roman" pitchFamily="18" charset="0"/>
              </a:rPr>
              <a:t>Что такое ИКС + РАТ?</a:t>
            </a:r>
            <a:endParaRPr lang="ru-RU" sz="44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pic>
        <p:nvPicPr>
          <p:cNvPr id="4" name="Picture 2" descr="G:\старик.jpg"/>
          <p:cNvPicPr>
            <a:picLocks noGrp="1" noChangeAspect="1" noChangeArrowheads="1"/>
          </p:cNvPicPr>
          <p:nvPr>
            <p:ph idx="1"/>
          </p:nvPr>
        </p:nvPicPr>
        <p:blipFill>
          <a:blip r:embed="rId2"/>
          <a:srcRect/>
          <a:stretch>
            <a:fillRect/>
          </a:stretch>
        </p:blipFill>
        <p:spPr bwMode="auto">
          <a:xfrm>
            <a:off x="1928794" y="2000240"/>
            <a:ext cx="5286412" cy="4340237"/>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ctr">
              <a:buNone/>
            </a:pPr>
            <a:r>
              <a:rPr lang="ru-RU" sz="4400" dirty="0" smtClean="0">
                <a:latin typeface="Times New Roman" pitchFamily="18" charset="0"/>
                <a:cs typeface="Times New Roman" pitchFamily="18" charset="0"/>
              </a:rPr>
              <a:t>Догадался я без брата,</a:t>
            </a:r>
          </a:p>
          <a:p>
            <a:pPr algn="ctr">
              <a:buNone/>
            </a:pPr>
            <a:r>
              <a:rPr lang="ru-RU" sz="4400" dirty="0" smtClean="0">
                <a:latin typeface="Times New Roman" pitchFamily="18" charset="0"/>
                <a:cs typeface="Times New Roman" pitchFamily="18" charset="0"/>
              </a:rPr>
              <a:t>Что такое ИКС + РАТА? </a:t>
            </a:r>
            <a:endParaRPr lang="ru-RU" sz="44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pic>
        <p:nvPicPr>
          <p:cNvPr id="4" name="Picture 2" descr="G:\актриса.jpg"/>
          <p:cNvPicPr>
            <a:picLocks noGrp="1" noChangeAspect="1" noChangeArrowheads="1"/>
          </p:cNvPicPr>
          <p:nvPr>
            <p:ph idx="1"/>
          </p:nvPr>
        </p:nvPicPr>
        <p:blipFill>
          <a:blip r:embed="rId2"/>
          <a:srcRect/>
          <a:stretch>
            <a:fillRect/>
          </a:stretch>
        </p:blipFill>
        <p:spPr bwMode="auto">
          <a:xfrm>
            <a:off x="1857356" y="2000240"/>
            <a:ext cx="5500726" cy="428628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ctr">
              <a:buNone/>
            </a:pPr>
            <a:r>
              <a:rPr lang="ru-RU" sz="4400" dirty="0" smtClean="0">
                <a:latin typeface="Times New Roman" pitchFamily="18" charset="0"/>
                <a:cs typeface="Times New Roman" pitchFamily="18" charset="0"/>
              </a:rPr>
              <a:t>Не решила вся квартира,</a:t>
            </a:r>
          </a:p>
          <a:p>
            <a:pPr algn="ctr">
              <a:buNone/>
            </a:pPr>
            <a:r>
              <a:rPr lang="ru-RU" sz="4400" dirty="0" smtClean="0">
                <a:latin typeface="Times New Roman" pitchFamily="18" charset="0"/>
                <a:cs typeface="Times New Roman" pitchFamily="18" charset="0"/>
              </a:rPr>
              <a:t>Что такое ИКС + ИРА? </a:t>
            </a:r>
            <a:endParaRPr lang="ru-RU" sz="44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pic>
        <p:nvPicPr>
          <p:cNvPr id="4" name="Picture 2" descr="G:\ириска.jpg"/>
          <p:cNvPicPr>
            <a:picLocks noGrp="1" noChangeAspect="1" noChangeArrowheads="1"/>
          </p:cNvPicPr>
          <p:nvPr>
            <p:ph idx="1"/>
          </p:nvPr>
        </p:nvPicPr>
        <p:blipFill>
          <a:blip r:embed="rId2"/>
          <a:srcRect/>
          <a:stretch>
            <a:fillRect/>
          </a:stretch>
        </p:blipFill>
        <p:spPr bwMode="auto">
          <a:xfrm rot="21075713">
            <a:off x="1785918" y="2786058"/>
            <a:ext cx="5653085" cy="250033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ctr">
              <a:buNone/>
            </a:pPr>
            <a:r>
              <a:rPr lang="ru-RU" sz="4400" dirty="0" smtClean="0">
                <a:latin typeface="Times New Roman" pitchFamily="18" charset="0"/>
                <a:cs typeface="Times New Roman" pitchFamily="18" charset="0"/>
              </a:rPr>
              <a:t>Долго мучил я соседа,</a:t>
            </a:r>
          </a:p>
          <a:p>
            <a:pPr algn="ctr">
              <a:buNone/>
            </a:pPr>
            <a:r>
              <a:rPr lang="ru-RU" sz="4400" dirty="0" smtClean="0">
                <a:latin typeface="Times New Roman" pitchFamily="18" charset="0"/>
                <a:cs typeface="Times New Roman" pitchFamily="18" charset="0"/>
              </a:rPr>
              <a:t>Что такое ИКС + РЕДА? </a:t>
            </a:r>
            <a:endParaRPr lang="ru-RU" sz="44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pic>
        <p:nvPicPr>
          <p:cNvPr id="4" name="Picture 2" descr="G:\редиска.jpg"/>
          <p:cNvPicPr>
            <a:picLocks noGrp="1" noChangeAspect="1" noChangeArrowheads="1"/>
          </p:cNvPicPr>
          <p:nvPr>
            <p:ph idx="1"/>
          </p:nvPr>
        </p:nvPicPr>
        <p:blipFill>
          <a:blip r:embed="rId2"/>
          <a:srcRect/>
          <a:stretch>
            <a:fillRect/>
          </a:stretch>
        </p:blipFill>
        <p:spPr bwMode="auto">
          <a:xfrm>
            <a:off x="1643042" y="1643050"/>
            <a:ext cx="5857916" cy="4857784"/>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ctr">
              <a:buNone/>
            </a:pPr>
            <a:r>
              <a:rPr lang="ru-RU" sz="4400" dirty="0" smtClean="0">
                <a:latin typeface="Times New Roman" pitchFamily="18" charset="0"/>
                <a:cs typeface="Times New Roman" pitchFamily="18" charset="0"/>
              </a:rPr>
              <a:t>ИКС + Н + РА + ТА,</a:t>
            </a:r>
          </a:p>
          <a:p>
            <a:pPr algn="ctr">
              <a:buNone/>
            </a:pPr>
            <a:r>
              <a:rPr lang="ru-RU" sz="4400" dirty="0" smtClean="0">
                <a:latin typeface="Times New Roman" pitchFamily="18" charset="0"/>
                <a:cs typeface="Times New Roman" pitchFamily="18" charset="0"/>
              </a:rPr>
              <a:t>То с бензином, то пуста? </a:t>
            </a:r>
            <a:endParaRPr lang="ru-RU" sz="44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785786" y="3214686"/>
            <a:ext cx="4786346" cy="2911476"/>
          </a:xfrm>
        </p:spPr>
        <p:txBody>
          <a:bodyPr>
            <a:normAutofit fontScale="92500" lnSpcReduction="20000"/>
          </a:bodyPr>
          <a:lstStyle/>
          <a:p>
            <a:pPr>
              <a:buNone/>
            </a:pPr>
            <a:r>
              <a:rPr lang="ru-RU" sz="3200" dirty="0" smtClean="0">
                <a:solidFill>
                  <a:srgbClr val="FF0000"/>
                </a:solidFill>
              </a:rPr>
              <a:t>    </a:t>
            </a:r>
            <a:r>
              <a:rPr lang="ru-RU" sz="3200" dirty="0" smtClean="0">
                <a:latin typeface="Times New Roman" pitchFamily="18" charset="0"/>
                <a:cs typeface="Times New Roman" pitchFamily="18" charset="0"/>
              </a:rPr>
              <a:t>Команды обмениваются заранее приготовленными вопросами. </a:t>
            </a:r>
          </a:p>
          <a:p>
            <a:pPr>
              <a:buNone/>
            </a:pPr>
            <a:r>
              <a:rPr lang="ru-RU" sz="3200" dirty="0" smtClean="0">
                <a:latin typeface="Times New Roman" pitchFamily="18" charset="0"/>
                <a:cs typeface="Times New Roman" pitchFamily="18" charset="0"/>
              </a:rPr>
              <a:t>   За каждый правильный ответ – 1 балл.</a:t>
            </a:r>
          </a:p>
          <a:p>
            <a:pPr>
              <a:buNone/>
            </a:pPr>
            <a:r>
              <a:rPr lang="ru-RU" sz="3200" dirty="0" smtClean="0">
                <a:latin typeface="Times New Roman" pitchFamily="18" charset="0"/>
                <a:cs typeface="Times New Roman" pitchFamily="18" charset="0"/>
              </a:rPr>
              <a:t> </a:t>
            </a:r>
          </a:p>
          <a:p>
            <a:pPr>
              <a:buNone/>
            </a:pPr>
            <a:r>
              <a:rPr lang="ru-RU" sz="2800" dirty="0" smtClean="0">
                <a:solidFill>
                  <a:srgbClr val="FF0000"/>
                </a:solidFill>
                <a:latin typeface="Times New Roman" pitchFamily="18" charset="0"/>
                <a:cs typeface="Times New Roman" pitchFamily="18" charset="0"/>
              </a:rPr>
              <a:t>           </a:t>
            </a:r>
            <a:endParaRPr lang="ru-RU" sz="2800"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Заголовок 2"/>
          <p:cNvSpPr>
            <a:spLocks noGrp="1"/>
          </p:cNvSpPr>
          <p:nvPr>
            <p:ph type="title"/>
          </p:nvPr>
        </p:nvSpPr>
        <p:spPr>
          <a:xfrm>
            <a:off x="457200" y="714356"/>
            <a:ext cx="8229600" cy="2286016"/>
          </a:xfrm>
        </p:spPr>
        <p:txBody>
          <a:bodyPr>
            <a:normAutofit/>
          </a:bodyPr>
          <a:lstStyle/>
          <a:p>
            <a:r>
              <a:rPr lang="ru-RU" b="1" i="1" dirty="0" smtClean="0">
                <a:solidFill>
                  <a:srgbClr val="C00000"/>
                </a:solidFill>
                <a:latin typeface="Times New Roman" pitchFamily="18" charset="0"/>
                <a:cs typeface="Times New Roman" pitchFamily="18" charset="0"/>
              </a:rPr>
              <a:t>Второй гейм. </a:t>
            </a:r>
            <a:br>
              <a:rPr lang="ru-RU" b="1" i="1" dirty="0" smtClean="0">
                <a:solidFill>
                  <a:srgbClr val="C00000"/>
                </a:solidFill>
                <a:latin typeface="Times New Roman" pitchFamily="18" charset="0"/>
                <a:cs typeface="Times New Roman" pitchFamily="18" charset="0"/>
              </a:rPr>
            </a:br>
            <a:r>
              <a:rPr lang="ru-RU" b="1" i="1" dirty="0" smtClean="0">
                <a:solidFill>
                  <a:srgbClr val="C00000"/>
                </a:solidFill>
                <a:latin typeface="Times New Roman" pitchFamily="18" charset="0"/>
                <a:cs typeface="Times New Roman" pitchFamily="18" charset="0"/>
              </a:rPr>
              <a:t>«</a:t>
            </a:r>
            <a:r>
              <a:rPr lang="ru-RU" b="1" i="1" dirty="0" smtClean="0">
                <a:solidFill>
                  <a:srgbClr val="FF0000"/>
                </a:solidFill>
                <a:latin typeface="Times New Roman" pitchFamily="18" charset="0"/>
                <a:cs typeface="Times New Roman" pitchFamily="18" charset="0"/>
              </a:rPr>
              <a:t>Ты - мне, я - тебе</a:t>
            </a:r>
            <a:r>
              <a:rPr lang="ru-RU" b="1" i="1" dirty="0" smtClean="0">
                <a:solidFill>
                  <a:srgbClr val="C00000"/>
                </a:solidFill>
                <a:latin typeface="Times New Roman" pitchFamily="18" charset="0"/>
                <a:cs typeface="Times New Roman" pitchFamily="18" charset="0"/>
              </a:rPr>
              <a:t>»</a:t>
            </a:r>
            <a:r>
              <a:rPr lang="ru-RU" dirty="0" smtClean="0">
                <a:solidFill>
                  <a:srgbClr val="C00000"/>
                </a:solidFill>
                <a:latin typeface="Times New Roman" pitchFamily="18" charset="0"/>
                <a:cs typeface="Times New Roman" pitchFamily="18" charset="0"/>
              </a:rPr>
              <a:t/>
            </a:r>
            <a:br>
              <a:rPr lang="ru-RU" dirty="0" smtClean="0">
                <a:solidFill>
                  <a:srgbClr val="C00000"/>
                </a:solidFill>
                <a:latin typeface="Times New Roman" pitchFamily="18" charset="0"/>
                <a:cs typeface="Times New Roman" pitchFamily="18" charset="0"/>
              </a:rPr>
            </a:br>
            <a:endParaRPr lang="ru-RU" dirty="0">
              <a:solidFill>
                <a:srgbClr val="FF0000"/>
              </a:solidFill>
              <a:latin typeface="Times New Roman" pitchFamily="18" charset="0"/>
              <a:cs typeface="Times New Roman" pitchFamily="18" charset="0"/>
            </a:endParaRPr>
          </a:p>
        </p:txBody>
      </p:sp>
      <p:pic>
        <p:nvPicPr>
          <p:cNvPr id="6146" name="Picture 2" descr="C:\Users\Toma\Pictures\14553624.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57818" y="3286124"/>
            <a:ext cx="2880320" cy="263443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493377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pic>
        <p:nvPicPr>
          <p:cNvPr id="4" name="Picture 2" descr="G:\канистра.jpg"/>
          <p:cNvPicPr>
            <a:picLocks noGrp="1" noChangeAspect="1" noChangeArrowheads="1"/>
          </p:cNvPicPr>
          <p:nvPr>
            <p:ph idx="1"/>
          </p:nvPr>
        </p:nvPicPr>
        <p:blipFill>
          <a:blip r:embed="rId2"/>
          <a:srcRect/>
          <a:stretch>
            <a:fillRect/>
          </a:stretch>
        </p:blipFill>
        <p:spPr bwMode="auto">
          <a:xfrm>
            <a:off x="2357422" y="2071678"/>
            <a:ext cx="4433120" cy="428628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ctr">
              <a:buNone/>
            </a:pPr>
            <a:r>
              <a:rPr lang="ru-RU" sz="4400" dirty="0" smtClean="0">
                <a:latin typeface="Times New Roman" pitchFamily="18" charset="0"/>
                <a:cs typeface="Times New Roman" pitchFamily="18" charset="0"/>
              </a:rPr>
              <a:t>ИКС + ТА + НА + РА  </a:t>
            </a:r>
          </a:p>
          <a:p>
            <a:pPr algn="ctr">
              <a:buNone/>
            </a:pPr>
            <a:r>
              <a:rPr lang="ru-RU" sz="4400" dirty="0" smtClean="0">
                <a:latin typeface="Times New Roman" pitchFamily="18" charset="0"/>
                <a:cs typeface="Times New Roman" pitchFamily="18" charset="0"/>
              </a:rPr>
              <a:t>Кто решил, тому «Ура!» </a:t>
            </a:r>
            <a:endParaRPr lang="ru-RU" sz="44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pic>
        <p:nvPicPr>
          <p:cNvPr id="4" name="Picture 2" descr="G:\санитарка.jpg"/>
          <p:cNvPicPr>
            <a:picLocks noGrp="1" noChangeAspect="1" noChangeArrowheads="1"/>
          </p:cNvPicPr>
          <p:nvPr>
            <p:ph idx="1"/>
          </p:nvPr>
        </p:nvPicPr>
        <p:blipFill>
          <a:blip r:embed="rId2"/>
          <a:srcRect/>
          <a:stretch>
            <a:fillRect/>
          </a:stretch>
        </p:blipFill>
        <p:spPr bwMode="auto">
          <a:xfrm>
            <a:off x="2500298" y="2285992"/>
            <a:ext cx="4500594" cy="4054485"/>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142976" y="2357430"/>
            <a:ext cx="7137424" cy="4143404"/>
          </a:xfrm>
        </p:spPr>
        <p:txBody>
          <a:bodyPr>
            <a:normAutofit fontScale="92500" lnSpcReduction="10000"/>
          </a:bodyPr>
          <a:lstStyle/>
          <a:p>
            <a:endParaRPr lang="ru-RU" dirty="0" smtClean="0"/>
          </a:p>
          <a:p>
            <a:pPr>
              <a:buNone/>
            </a:pPr>
            <a:r>
              <a:rPr lang="ru-RU" sz="4400" dirty="0" smtClean="0">
                <a:latin typeface="Times New Roman" pitchFamily="18" charset="0"/>
                <a:cs typeface="Times New Roman" pitchFamily="18" charset="0"/>
              </a:rPr>
              <a:t>  </a:t>
            </a:r>
            <a:r>
              <a:rPr lang="ru-RU" sz="4000" dirty="0" smtClean="0">
                <a:latin typeface="Times New Roman" pitchFamily="18" charset="0"/>
                <a:cs typeface="Times New Roman" pitchFamily="18" charset="0"/>
              </a:rPr>
              <a:t>Начинаем с вопросов команде - лидеру (время - 1 минута), затем вопросы второй команде. </a:t>
            </a:r>
          </a:p>
          <a:p>
            <a:pPr>
              <a:buNone/>
            </a:pPr>
            <a:r>
              <a:rPr lang="ru-RU" sz="4000" dirty="0" smtClean="0">
                <a:latin typeface="Times New Roman" pitchFamily="18" charset="0"/>
                <a:cs typeface="Times New Roman" pitchFamily="18" charset="0"/>
              </a:rPr>
              <a:t>  За каждый правильный ответ – </a:t>
            </a:r>
          </a:p>
          <a:p>
            <a:pPr>
              <a:buNone/>
            </a:pPr>
            <a:r>
              <a:rPr lang="ru-RU" sz="4000" dirty="0" smtClean="0">
                <a:latin typeface="Times New Roman" pitchFamily="18" charset="0"/>
                <a:cs typeface="Times New Roman" pitchFamily="18" charset="0"/>
              </a:rPr>
              <a:t>                                            1балл.</a:t>
            </a:r>
          </a:p>
          <a:p>
            <a:pPr>
              <a:buNone/>
            </a:pPr>
            <a:r>
              <a:rPr lang="ru-RU" sz="4000" dirty="0" smtClean="0">
                <a:latin typeface="Times New Roman" pitchFamily="18" charset="0"/>
                <a:cs typeface="Times New Roman" pitchFamily="18" charset="0"/>
              </a:rPr>
              <a:t> </a:t>
            </a:r>
          </a:p>
        </p:txBody>
      </p:sp>
      <p:sp>
        <p:nvSpPr>
          <p:cNvPr id="3" name="Заголовок 2"/>
          <p:cNvSpPr>
            <a:spLocks noGrp="1"/>
          </p:cNvSpPr>
          <p:nvPr>
            <p:ph type="title"/>
          </p:nvPr>
        </p:nvSpPr>
        <p:spPr>
          <a:xfrm>
            <a:off x="428596" y="714356"/>
            <a:ext cx="8229600" cy="1500198"/>
          </a:xfrm>
        </p:spPr>
        <p:txBody>
          <a:bodyPr>
            <a:normAutofit fontScale="90000"/>
          </a:bodyPr>
          <a:lstStyle/>
          <a:p>
            <a:r>
              <a:rPr lang="ru-RU" b="1" i="1" dirty="0" smtClean="0">
                <a:solidFill>
                  <a:srgbClr val="C00000"/>
                </a:solidFill>
                <a:latin typeface="Times New Roman" pitchFamily="18" charset="0"/>
                <a:cs typeface="Times New Roman" pitchFamily="18" charset="0"/>
              </a:rPr>
              <a:t>Пятый гейм</a:t>
            </a:r>
            <a:br>
              <a:rPr lang="ru-RU" b="1" i="1" dirty="0" smtClean="0">
                <a:solidFill>
                  <a:srgbClr val="C00000"/>
                </a:solidFill>
                <a:latin typeface="Times New Roman" pitchFamily="18" charset="0"/>
                <a:cs typeface="Times New Roman" pitchFamily="18" charset="0"/>
              </a:rPr>
            </a:br>
            <a:r>
              <a:rPr lang="ru-RU" b="1" i="1" dirty="0" smtClean="0">
                <a:solidFill>
                  <a:srgbClr val="C00000"/>
                </a:solidFill>
                <a:latin typeface="Times New Roman" pitchFamily="18" charset="0"/>
                <a:cs typeface="Times New Roman" pitchFamily="18" charset="0"/>
              </a:rPr>
              <a:t> «Гонка за лидером»</a:t>
            </a:r>
            <a:br>
              <a:rPr lang="ru-RU" b="1" i="1" dirty="0" smtClean="0">
                <a:solidFill>
                  <a:srgbClr val="C00000"/>
                </a:solidFill>
                <a:latin typeface="Times New Roman" pitchFamily="18" charset="0"/>
                <a:cs typeface="Times New Roman" pitchFamily="18" charset="0"/>
              </a:rPr>
            </a:br>
            <a:endParaRPr lang="ru-RU" b="1" i="1" dirty="0">
              <a:solidFill>
                <a:srgbClr val="C00000"/>
              </a:solidFill>
              <a:latin typeface="Times New Roman" pitchFamily="18" charset="0"/>
              <a:cs typeface="Times New Roman" pitchFamily="18" charset="0"/>
            </a:endParaRPr>
          </a:p>
        </p:txBody>
      </p:sp>
      <p:pic>
        <p:nvPicPr>
          <p:cNvPr id="4" name="Picture 2" descr="C:\Users\Toma\Pictures\8077866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28596" y="500042"/>
            <a:ext cx="1584176" cy="216024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605461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ctr">
              <a:buNone/>
            </a:pPr>
            <a:r>
              <a:rPr lang="ru-RU" sz="4000" dirty="0" smtClean="0">
                <a:latin typeface="Times New Roman" pitchFamily="18" charset="0"/>
                <a:cs typeface="Times New Roman" pitchFamily="18" charset="0"/>
              </a:rPr>
              <a:t>Как песня не может прожить</a:t>
            </a:r>
          </a:p>
          <a:p>
            <a:pPr algn="ctr">
              <a:buNone/>
            </a:pPr>
            <a:r>
              <a:rPr lang="ru-RU" sz="4000" dirty="0" smtClean="0">
                <a:latin typeface="Times New Roman" pitchFamily="18" charset="0"/>
                <a:cs typeface="Times New Roman" pitchFamily="18" charset="0"/>
              </a:rPr>
              <a:t>                                 без баяна,</a:t>
            </a:r>
          </a:p>
          <a:p>
            <a:pPr algn="ctr">
              <a:buNone/>
            </a:pPr>
            <a:r>
              <a:rPr lang="ru-RU" sz="4000" dirty="0" smtClean="0">
                <a:latin typeface="Times New Roman" pitchFamily="18" charset="0"/>
                <a:cs typeface="Times New Roman" pitchFamily="18" charset="0"/>
              </a:rPr>
              <a:t>Так и команда без капитана!</a:t>
            </a:r>
          </a:p>
          <a:p>
            <a:pPr algn="ctr">
              <a:buNone/>
            </a:pPr>
            <a:r>
              <a:rPr lang="ru-RU" sz="4000" dirty="0" smtClean="0">
                <a:latin typeface="Times New Roman" pitchFamily="18" charset="0"/>
                <a:cs typeface="Times New Roman" pitchFamily="18" charset="0"/>
              </a:rPr>
              <a:t> </a:t>
            </a:r>
          </a:p>
          <a:p>
            <a:endParaRPr lang="ru-RU" dirty="0"/>
          </a:p>
        </p:txBody>
      </p:sp>
      <p:sp>
        <p:nvSpPr>
          <p:cNvPr id="3" name="Заголовок 2"/>
          <p:cNvSpPr>
            <a:spLocks noGrp="1"/>
          </p:cNvSpPr>
          <p:nvPr>
            <p:ph type="title"/>
          </p:nvPr>
        </p:nvSpPr>
        <p:spPr>
          <a:xfrm>
            <a:off x="457200" y="714356"/>
            <a:ext cx="8229600" cy="1643074"/>
          </a:xfrm>
        </p:spPr>
        <p:txBody>
          <a:bodyPr>
            <a:normAutofit fontScale="90000"/>
          </a:bodyPr>
          <a:lstStyle/>
          <a:p>
            <a:r>
              <a:rPr lang="ru-RU" b="1" i="1" dirty="0" smtClean="0">
                <a:solidFill>
                  <a:srgbClr val="C00000"/>
                </a:solidFill>
                <a:latin typeface="Times New Roman" pitchFamily="18" charset="0"/>
                <a:cs typeface="Times New Roman" pitchFamily="18" charset="0"/>
              </a:rPr>
              <a:t>Шестой гейм</a:t>
            </a:r>
            <a:br>
              <a:rPr lang="ru-RU" b="1" i="1" dirty="0" smtClean="0">
                <a:solidFill>
                  <a:srgbClr val="C00000"/>
                </a:solidFill>
                <a:latin typeface="Times New Roman" pitchFamily="18" charset="0"/>
                <a:cs typeface="Times New Roman" pitchFamily="18" charset="0"/>
              </a:rPr>
            </a:br>
            <a:r>
              <a:rPr lang="ru-RU" b="1" i="1" dirty="0" smtClean="0">
                <a:solidFill>
                  <a:srgbClr val="C00000"/>
                </a:solidFill>
                <a:latin typeface="Times New Roman" pitchFamily="18" charset="0"/>
                <a:cs typeface="Times New Roman" pitchFamily="18" charset="0"/>
              </a:rPr>
              <a:t> «Конкурс капитанов»</a:t>
            </a:r>
            <a:br>
              <a:rPr lang="ru-RU" b="1" i="1" dirty="0" smtClean="0">
                <a:solidFill>
                  <a:srgbClr val="C00000"/>
                </a:solidFill>
                <a:latin typeface="Times New Roman" pitchFamily="18" charset="0"/>
                <a:cs typeface="Times New Roman" pitchFamily="18" charset="0"/>
              </a:rPr>
            </a:br>
            <a:endParaRPr lang="ru-RU" b="1" i="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067944" y="3789040"/>
            <a:ext cx="504056" cy="1368152"/>
          </a:xfrm>
        </p:spPr>
        <p:txBody>
          <a:bodyPr/>
          <a:lstStyle/>
          <a:p>
            <a:pPr marL="0" indent="0">
              <a:buNone/>
            </a:pPr>
            <a:endParaRPr lang="ru-RU" dirty="0"/>
          </a:p>
        </p:txBody>
      </p:sp>
      <p:sp>
        <p:nvSpPr>
          <p:cNvPr id="3" name="Заголовок 2"/>
          <p:cNvSpPr>
            <a:spLocks noGrp="1"/>
          </p:cNvSpPr>
          <p:nvPr>
            <p:ph type="title"/>
          </p:nvPr>
        </p:nvSpPr>
        <p:spPr>
          <a:xfrm>
            <a:off x="457200" y="338328"/>
            <a:ext cx="8229600" cy="1661912"/>
          </a:xfrm>
        </p:spPr>
        <p:txBody>
          <a:bodyPr>
            <a:normAutofit/>
          </a:bodyPr>
          <a:lstStyle/>
          <a:p>
            <a:r>
              <a:rPr lang="ru-RU" sz="6000" b="1" i="1" dirty="0" smtClean="0">
                <a:solidFill>
                  <a:srgbClr val="FF0000"/>
                </a:solidFill>
                <a:latin typeface="Times New Roman" pitchFamily="18" charset="0"/>
                <a:cs typeface="Times New Roman" pitchFamily="18" charset="0"/>
              </a:rPr>
              <a:t>Подведение итогов</a:t>
            </a:r>
            <a:endParaRPr lang="ru-RU" sz="6000" b="1" i="1" dirty="0">
              <a:solidFill>
                <a:srgbClr val="FF0000"/>
              </a:solidFill>
              <a:latin typeface="Times New Roman" pitchFamily="18" charset="0"/>
              <a:cs typeface="Times New Roman" pitchFamily="18" charset="0"/>
            </a:endParaRPr>
          </a:p>
        </p:txBody>
      </p:sp>
      <p:pic>
        <p:nvPicPr>
          <p:cNvPr id="7170" name="Picture 2" descr="C:\Users\Toma\Pictures\4943615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000364" y="1928802"/>
            <a:ext cx="3071834" cy="452880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187273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57224" y="2708920"/>
            <a:ext cx="7675215" cy="3417242"/>
          </a:xfrm>
        </p:spPr>
        <p:txBody>
          <a:bodyPr>
            <a:noAutofit/>
          </a:bodyPr>
          <a:lstStyle/>
          <a:p>
            <a:pPr>
              <a:buNone/>
            </a:pPr>
            <a:r>
              <a:rPr lang="ru-RU" sz="3200" dirty="0" smtClean="0">
                <a:latin typeface="Times New Roman" pitchFamily="18" charset="0"/>
                <a:cs typeface="Times New Roman" pitchFamily="18" charset="0"/>
              </a:rPr>
              <a:t>Команды  </a:t>
            </a:r>
            <a:r>
              <a:rPr lang="ru-RU" sz="3200" dirty="0" smtClean="0">
                <a:latin typeface="Times New Roman" pitchFamily="18" charset="0"/>
                <a:cs typeface="Times New Roman" pitchFamily="18" charset="0"/>
              </a:rPr>
              <a:t>по очереди </a:t>
            </a:r>
            <a:r>
              <a:rPr lang="ru-RU" sz="3200" dirty="0" smtClean="0">
                <a:latin typeface="Times New Roman" pitchFamily="18" charset="0"/>
                <a:cs typeface="Times New Roman" pitchFamily="18" charset="0"/>
              </a:rPr>
              <a:t>беру</a:t>
            </a:r>
            <a:r>
              <a:rPr lang="ru-RU" sz="3200" dirty="0" smtClean="0">
                <a:latin typeface="Times New Roman" pitchFamily="18" charset="0"/>
                <a:cs typeface="Times New Roman" pitchFamily="18" charset="0"/>
              </a:rPr>
              <a:t>т бочонки         от </a:t>
            </a:r>
            <a:r>
              <a:rPr lang="ru-RU" sz="3200" dirty="0" smtClean="0">
                <a:latin typeface="Times New Roman" pitchFamily="18" charset="0"/>
                <a:cs typeface="Times New Roman" pitchFamily="18" charset="0"/>
              </a:rPr>
              <a:t>1 до 10, каждому числу соответствует вопрос под тем же номером. </a:t>
            </a:r>
            <a:endParaRPr lang="ru-RU" sz="3200" dirty="0" smtClean="0">
              <a:latin typeface="Times New Roman" pitchFamily="18" charset="0"/>
              <a:cs typeface="Times New Roman" pitchFamily="18" charset="0"/>
            </a:endParaRPr>
          </a:p>
          <a:p>
            <a:pPr>
              <a:buNone/>
            </a:pPr>
            <a:r>
              <a:rPr lang="ru-RU" sz="3200" dirty="0" smtClean="0">
                <a:latin typeface="Times New Roman" pitchFamily="18" charset="0"/>
                <a:cs typeface="Times New Roman" pitchFamily="18" charset="0"/>
              </a:rPr>
              <a:t>Один </a:t>
            </a:r>
            <a:r>
              <a:rPr lang="ru-RU" sz="3200" dirty="0" smtClean="0">
                <a:latin typeface="Times New Roman" pitchFamily="18" charset="0"/>
                <a:cs typeface="Times New Roman" pitchFamily="18" charset="0"/>
              </a:rPr>
              <a:t>бочонок с подковкой - «Счастливый случай», т.е. команда сразу получает 1 балл.</a:t>
            </a:r>
          </a:p>
          <a:p>
            <a:pPr>
              <a:buNone/>
            </a:pPr>
            <a:r>
              <a:rPr lang="ru-RU" sz="3200" dirty="0" smtClean="0">
                <a:latin typeface="Times New Roman" pitchFamily="18" charset="0"/>
                <a:cs typeface="Times New Roman" pitchFamily="18" charset="0"/>
              </a:rPr>
              <a:t> </a:t>
            </a:r>
          </a:p>
          <a:p>
            <a:pPr>
              <a:buNone/>
            </a:pPr>
            <a:endParaRPr lang="ru-RU" sz="3600" dirty="0"/>
          </a:p>
        </p:txBody>
      </p:sp>
      <p:sp>
        <p:nvSpPr>
          <p:cNvPr id="3" name="Заголовок 2"/>
          <p:cNvSpPr>
            <a:spLocks noGrp="1"/>
          </p:cNvSpPr>
          <p:nvPr>
            <p:ph type="title"/>
          </p:nvPr>
        </p:nvSpPr>
        <p:spPr>
          <a:xfrm>
            <a:off x="457200" y="338328"/>
            <a:ext cx="8229600" cy="1947664"/>
          </a:xfrm>
        </p:spPr>
        <p:txBody>
          <a:bodyPr>
            <a:normAutofit fontScale="90000"/>
          </a:bodyPr>
          <a:lstStyle/>
          <a:p>
            <a:r>
              <a:rPr lang="ru-RU" b="1" i="1" dirty="0" smtClean="0"/>
              <a:t/>
            </a:r>
            <a:br>
              <a:rPr lang="ru-RU" b="1" i="1" dirty="0" smtClean="0"/>
            </a:br>
            <a:r>
              <a:rPr lang="ru-RU" b="1" i="1" dirty="0" smtClean="0">
                <a:solidFill>
                  <a:srgbClr val="C00000"/>
                </a:solidFill>
                <a:latin typeface="Times New Roman" pitchFamily="18" charset="0"/>
                <a:cs typeface="Times New Roman" pitchFamily="18" charset="0"/>
              </a:rPr>
              <a:t>Третий гейм</a:t>
            </a:r>
            <a:r>
              <a:rPr lang="ru-RU" b="1" i="1" dirty="0">
                <a:solidFill>
                  <a:srgbClr val="C00000"/>
                </a:solidFill>
                <a:latin typeface="Times New Roman" pitchFamily="18" charset="0"/>
                <a:cs typeface="Times New Roman" pitchFamily="18" charset="0"/>
              </a:rPr>
              <a:t>. </a:t>
            </a:r>
            <a:r>
              <a:rPr lang="ru-RU" b="1" i="1" dirty="0" smtClean="0">
                <a:solidFill>
                  <a:srgbClr val="C00000"/>
                </a:solidFill>
                <a:latin typeface="Times New Roman" pitchFamily="18" charset="0"/>
                <a:cs typeface="Times New Roman" pitchFamily="18" charset="0"/>
              </a:rPr>
              <a:t/>
            </a:r>
            <a:br>
              <a:rPr lang="ru-RU" b="1" i="1" dirty="0" smtClean="0">
                <a:solidFill>
                  <a:srgbClr val="C00000"/>
                </a:solidFill>
                <a:latin typeface="Times New Roman" pitchFamily="18" charset="0"/>
                <a:cs typeface="Times New Roman" pitchFamily="18" charset="0"/>
              </a:rPr>
            </a:br>
            <a:r>
              <a:rPr lang="ru-RU" b="1" i="1" dirty="0" smtClean="0">
                <a:solidFill>
                  <a:srgbClr val="C00000"/>
                </a:solidFill>
                <a:latin typeface="Times New Roman" pitchFamily="18" charset="0"/>
                <a:cs typeface="Times New Roman" pitchFamily="18" charset="0"/>
              </a:rPr>
              <a:t>«</a:t>
            </a:r>
            <a:r>
              <a:rPr lang="ru-RU" b="1" i="1" dirty="0">
                <a:solidFill>
                  <a:srgbClr val="C00000"/>
                </a:solidFill>
                <a:latin typeface="Times New Roman" pitchFamily="18" charset="0"/>
                <a:cs typeface="Times New Roman" pitchFamily="18" charset="0"/>
              </a:rPr>
              <a:t>Заморочки из бочки</a:t>
            </a:r>
            <a:r>
              <a:rPr lang="ru-RU" b="1" i="1" dirty="0" smtClean="0">
                <a:solidFill>
                  <a:srgbClr val="C00000"/>
                </a:solidFill>
                <a:latin typeface="Times New Roman" pitchFamily="18" charset="0"/>
                <a:cs typeface="Times New Roman" pitchFamily="18" charset="0"/>
              </a:rPr>
              <a:t>»</a:t>
            </a:r>
            <a:r>
              <a:rPr lang="ru-RU" dirty="0">
                <a:solidFill>
                  <a:srgbClr val="C00000"/>
                </a:solidFill>
                <a:latin typeface="Times New Roman" pitchFamily="18" charset="0"/>
                <a:cs typeface="Times New Roman" pitchFamily="18" charset="0"/>
              </a:rPr>
              <a:t/>
            </a:r>
            <a:br>
              <a:rPr lang="ru-RU" dirty="0">
                <a:solidFill>
                  <a:srgbClr val="C00000"/>
                </a:solidFill>
                <a:latin typeface="Times New Roman" pitchFamily="18" charset="0"/>
                <a:cs typeface="Times New Roman" pitchFamily="18" charset="0"/>
              </a:rPr>
            </a:br>
            <a:endParaRPr lang="ru-RU" dirty="0">
              <a:solidFill>
                <a:srgbClr val="C00000"/>
              </a:solidFill>
              <a:latin typeface="Times New Roman" pitchFamily="18" charset="0"/>
              <a:cs typeface="Times New Roman" pitchFamily="18" charset="0"/>
            </a:endParaRPr>
          </a:p>
        </p:txBody>
      </p:sp>
      <p:pic>
        <p:nvPicPr>
          <p:cNvPr id="4098" name="Picture 2" descr="C:\Users\Toma\Pictures\8077866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23528" y="404664"/>
            <a:ext cx="1584176" cy="216024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127566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91264" cy="1290472"/>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smtClean="0">
                <a:solidFill>
                  <a:schemeClr val="tx2"/>
                </a:solidFill>
              </a:rPr>
              <a:t/>
            </a:r>
            <a:br>
              <a:rPr lang="en-US" dirty="0" smtClean="0">
                <a:solidFill>
                  <a:schemeClr val="tx2"/>
                </a:solidFill>
              </a:rPr>
            </a:br>
            <a:r>
              <a:rPr lang="en-US" dirty="0">
                <a:solidFill>
                  <a:schemeClr val="tx2"/>
                </a:solidFill>
              </a:rPr>
              <a:t/>
            </a:r>
            <a:br>
              <a:rPr lang="en-US" dirty="0">
                <a:solidFill>
                  <a:schemeClr val="tx2"/>
                </a:solidFill>
              </a:rPr>
            </a:br>
            <a:r>
              <a:rPr lang="en-US" dirty="0" smtClean="0">
                <a:solidFill>
                  <a:schemeClr val="tx2"/>
                </a:solidFill>
              </a:rPr>
              <a:t/>
            </a:r>
            <a:br>
              <a:rPr lang="en-US" dirty="0" smtClean="0">
                <a:solidFill>
                  <a:schemeClr val="tx2"/>
                </a:solidFill>
              </a:rPr>
            </a:br>
            <a:r>
              <a:rPr lang="ru-RU" sz="5300" dirty="0" smtClean="0">
                <a:solidFill>
                  <a:srgbClr val="FF0000"/>
                </a:solidFill>
                <a:latin typeface="Times New Roman" pitchFamily="18" charset="0"/>
                <a:cs typeface="Times New Roman" pitchFamily="18" charset="0"/>
              </a:rPr>
              <a:t>№ 1</a:t>
            </a:r>
            <a:r>
              <a:rPr lang="en-US" dirty="0">
                <a:solidFill>
                  <a:schemeClr val="tx2"/>
                </a:solidFill>
              </a:rPr>
              <a:t/>
            </a:r>
            <a:br>
              <a:rPr lang="en-US" dirty="0">
                <a:solidFill>
                  <a:schemeClr val="tx2"/>
                </a:solidFill>
              </a:rPr>
            </a:br>
            <a:r>
              <a:rPr lang="ru-RU" dirty="0" smtClean="0">
                <a:solidFill>
                  <a:schemeClr val="tx2"/>
                </a:solidFill>
              </a:rPr>
              <a:t/>
            </a:r>
            <a:br>
              <a:rPr lang="ru-RU" dirty="0" smtClean="0">
                <a:solidFill>
                  <a:schemeClr val="tx2"/>
                </a:solidFill>
              </a:rPr>
            </a:br>
            <a:r>
              <a:rPr lang="ru-RU" dirty="0" smtClean="0">
                <a:solidFill>
                  <a:schemeClr val="tx2"/>
                </a:solidFill>
                <a:latin typeface="Times New Roman" pitchFamily="18" charset="0"/>
                <a:cs typeface="Times New Roman" pitchFamily="18" charset="0"/>
              </a:rPr>
              <a:t>Почему </a:t>
            </a:r>
            <a:r>
              <a:rPr lang="ru-RU" dirty="0">
                <a:solidFill>
                  <a:schemeClr val="tx2"/>
                </a:solidFill>
                <a:latin typeface="Times New Roman" pitchFamily="18" charset="0"/>
                <a:cs typeface="Times New Roman" pitchFamily="18" charset="0"/>
              </a:rPr>
              <a:t>крышки уличных люков делают круглыми</a:t>
            </a:r>
            <a:r>
              <a:rPr lang="ru-RU" dirty="0" smtClean="0">
                <a:solidFill>
                  <a:schemeClr val="tx2"/>
                </a:solidFill>
                <a:latin typeface="Times New Roman" pitchFamily="18" charset="0"/>
                <a:cs typeface="Times New Roman" pitchFamily="18" charset="0"/>
              </a:rPr>
              <a:t>,</a:t>
            </a:r>
            <a:br>
              <a:rPr lang="ru-RU" dirty="0" smtClean="0">
                <a:solidFill>
                  <a:schemeClr val="tx2"/>
                </a:solidFill>
                <a:latin typeface="Times New Roman" pitchFamily="18" charset="0"/>
                <a:cs typeface="Times New Roman" pitchFamily="18" charset="0"/>
              </a:rPr>
            </a:br>
            <a:r>
              <a:rPr lang="ru-RU" dirty="0" smtClean="0">
                <a:solidFill>
                  <a:schemeClr val="tx2"/>
                </a:solidFill>
                <a:latin typeface="Times New Roman" pitchFamily="18" charset="0"/>
                <a:cs typeface="Times New Roman" pitchFamily="18" charset="0"/>
              </a:rPr>
              <a:t> </a:t>
            </a:r>
            <a:r>
              <a:rPr lang="ru-RU" dirty="0">
                <a:solidFill>
                  <a:schemeClr val="tx2"/>
                </a:solidFill>
                <a:latin typeface="Times New Roman" pitchFamily="18" charset="0"/>
                <a:cs typeface="Times New Roman" pitchFamily="18" charset="0"/>
              </a:rPr>
              <a:t>а не квадратными?</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418159003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571481"/>
            <a:ext cx="8176992" cy="5632311"/>
          </a:xfrm>
          <a:prstGeom prst="rect">
            <a:avLst/>
          </a:prstGeom>
        </p:spPr>
        <p:txBody>
          <a:bodyPr wrap="square">
            <a:spAutoFit/>
          </a:bodyPr>
          <a:lstStyle/>
          <a:p>
            <a:pPr algn="ctr"/>
            <a:r>
              <a:rPr lang="ru-RU" sz="4000" dirty="0" smtClean="0">
                <a:solidFill>
                  <a:srgbClr val="FF0000"/>
                </a:solidFill>
                <a:latin typeface="Times New Roman" pitchFamily="18" charset="0"/>
                <a:cs typeface="Times New Roman" pitchFamily="18" charset="0"/>
              </a:rPr>
              <a:t>№ 2</a:t>
            </a:r>
          </a:p>
          <a:p>
            <a:endParaRPr lang="ru-RU" sz="3200" dirty="0" smtClean="0">
              <a:solidFill>
                <a:schemeClr val="tx2"/>
              </a:solidFill>
              <a:latin typeface="Times New Roman" pitchFamily="18" charset="0"/>
              <a:cs typeface="Times New Roman" pitchFamily="18" charset="0"/>
            </a:endParaRPr>
          </a:p>
          <a:p>
            <a:r>
              <a:rPr lang="ru-RU" sz="3200" dirty="0" smtClean="0">
                <a:solidFill>
                  <a:schemeClr val="tx2"/>
                </a:solidFill>
                <a:latin typeface="Times New Roman" pitchFamily="18" charset="0"/>
                <a:cs typeface="Times New Roman" pitchFamily="18" charset="0"/>
              </a:rPr>
              <a:t>Недалеко </a:t>
            </a:r>
            <a:r>
              <a:rPr lang="ru-RU" sz="3200" dirty="0">
                <a:solidFill>
                  <a:schemeClr val="tx2"/>
                </a:solidFill>
                <a:latin typeface="Times New Roman" pitchFamily="18" charset="0"/>
                <a:cs typeface="Times New Roman" pitchFamily="18" charset="0"/>
              </a:rPr>
              <a:t>от берега стоит корабль со спущенной на воду веревочной лестницей. У лестницы 10 ступенек, расстояние между ступеньками 30 см. Самая нижняя ступенька касается воды. Океан очень спокоен, но начинается прилив, который поднимает воду за каждый час на 15см. Через сколько времени покроется водой третья ступенька веревочной лестницы?</a:t>
            </a:r>
          </a:p>
        </p:txBody>
      </p:sp>
    </p:spTree>
    <p:extLst>
      <p:ext uri="{BB962C8B-B14F-4D97-AF65-F5344CB8AC3E}">
        <p14:creationId xmlns:p14="http://schemas.microsoft.com/office/powerpoint/2010/main" xmlns="" val="238074409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500042"/>
            <a:ext cx="8249570" cy="5661959"/>
          </a:xfrm>
          <a:prstGeom prst="rect">
            <a:avLst/>
          </a:prstGeom>
        </p:spPr>
        <p:txBody>
          <a:bodyPr wrap="square">
            <a:spAutoFit/>
          </a:bodyPr>
          <a:lstStyle/>
          <a:p>
            <a:pPr algn="ctr"/>
            <a:r>
              <a:rPr lang="ru-RU" sz="4000" dirty="0" smtClean="0">
                <a:solidFill>
                  <a:srgbClr val="FF0000"/>
                </a:solidFill>
                <a:latin typeface="Times New Roman" pitchFamily="18" charset="0"/>
                <a:cs typeface="Times New Roman" pitchFamily="18" charset="0"/>
              </a:rPr>
              <a:t>№3</a:t>
            </a:r>
          </a:p>
          <a:p>
            <a:r>
              <a:rPr lang="ru-RU" sz="2800" dirty="0" smtClean="0">
                <a:solidFill>
                  <a:schemeClr val="tx2"/>
                </a:solidFill>
                <a:latin typeface="Times New Roman" pitchFamily="18" charset="0"/>
                <a:cs typeface="Times New Roman" pitchFamily="18" charset="0"/>
              </a:rPr>
              <a:t>Математик</a:t>
            </a:r>
            <a:r>
              <a:rPr lang="ru-RU" sz="2800" dirty="0">
                <a:solidFill>
                  <a:schemeClr val="tx2"/>
                </a:solidFill>
                <a:latin typeface="Times New Roman" pitchFamily="18" charset="0"/>
                <a:cs typeface="Times New Roman" pitchFamily="18" charset="0"/>
              </a:rPr>
              <a:t>, оказавшись случайно в небольшом </a:t>
            </a:r>
            <a:r>
              <a:rPr lang="ru-RU" sz="2800" dirty="0" smtClean="0">
                <a:solidFill>
                  <a:schemeClr val="tx2"/>
                </a:solidFill>
                <a:latin typeface="Times New Roman" pitchFamily="18" charset="0"/>
                <a:cs typeface="Times New Roman" pitchFamily="18" charset="0"/>
              </a:rPr>
              <a:t>городке, </a:t>
            </a:r>
            <a:r>
              <a:rPr lang="ru-RU" sz="2800" dirty="0">
                <a:solidFill>
                  <a:schemeClr val="tx2"/>
                </a:solidFill>
                <a:latin typeface="Times New Roman" pitchFamily="18" charset="0"/>
                <a:cs typeface="Times New Roman" pitchFamily="18" charset="0"/>
              </a:rPr>
              <a:t>решил подстричься. В городке имелось лишь два мастера, у </a:t>
            </a:r>
            <a:r>
              <a:rPr lang="ru-RU" sz="2800" dirty="0" smtClean="0">
                <a:solidFill>
                  <a:schemeClr val="tx2"/>
                </a:solidFill>
                <a:latin typeface="Times New Roman" pitchFamily="18" charset="0"/>
                <a:cs typeface="Times New Roman" pitchFamily="18" charset="0"/>
              </a:rPr>
              <a:t>каждого </a:t>
            </a:r>
            <a:r>
              <a:rPr lang="ru-RU" sz="2800" dirty="0">
                <a:solidFill>
                  <a:schemeClr val="tx2"/>
                </a:solidFill>
                <a:latin typeface="Times New Roman" pitchFamily="18" charset="0"/>
                <a:cs typeface="Times New Roman" pitchFamily="18" charset="0"/>
              </a:rPr>
              <a:t>своя парикмахерская. Заглянув к одному мастеру, математик увидел, что в салоне грязно, сам </a:t>
            </a:r>
            <a:r>
              <a:rPr lang="ru-RU" sz="2800" dirty="0" smtClean="0">
                <a:solidFill>
                  <a:schemeClr val="tx2"/>
                </a:solidFill>
                <a:latin typeface="Times New Roman" pitchFamily="18" charset="0"/>
                <a:cs typeface="Times New Roman" pitchFamily="18" charset="0"/>
              </a:rPr>
              <a:t>он одет </a:t>
            </a:r>
            <a:r>
              <a:rPr lang="ru-RU" sz="2800" dirty="0">
                <a:solidFill>
                  <a:schemeClr val="tx2"/>
                </a:solidFill>
                <a:latin typeface="Times New Roman" pitchFamily="18" charset="0"/>
                <a:cs typeface="Times New Roman" pitchFamily="18" charset="0"/>
              </a:rPr>
              <a:t>неряшливо, небрежно подстрижен. В салоне другого мастера было идеально </a:t>
            </a:r>
            <a:r>
              <a:rPr lang="ru-RU" sz="2800" dirty="0" smtClean="0">
                <a:solidFill>
                  <a:schemeClr val="tx2"/>
                </a:solidFill>
                <a:latin typeface="Times New Roman" pitchFamily="18" charset="0"/>
                <a:cs typeface="Times New Roman" pitchFamily="18" charset="0"/>
              </a:rPr>
              <a:t>чисто, владелец </a:t>
            </a:r>
            <a:r>
              <a:rPr lang="ru-RU" sz="2800" dirty="0">
                <a:solidFill>
                  <a:schemeClr val="tx2"/>
                </a:solidFill>
                <a:latin typeface="Times New Roman" pitchFamily="18" charset="0"/>
                <a:cs typeface="Times New Roman" pitchFamily="18" charset="0"/>
              </a:rPr>
              <a:t>безукоризненно одет и аккуратно подстрижен. </a:t>
            </a:r>
            <a:endParaRPr lang="ru-RU" sz="2800" dirty="0" smtClean="0">
              <a:solidFill>
                <a:schemeClr val="tx2"/>
              </a:solidFill>
              <a:latin typeface="Times New Roman" pitchFamily="18" charset="0"/>
              <a:cs typeface="Times New Roman" pitchFamily="18" charset="0"/>
            </a:endParaRPr>
          </a:p>
          <a:p>
            <a:r>
              <a:rPr lang="ru-RU" sz="2800" dirty="0" smtClean="0">
                <a:solidFill>
                  <a:schemeClr val="tx2"/>
                </a:solidFill>
                <a:latin typeface="Times New Roman" pitchFamily="18" charset="0"/>
                <a:cs typeface="Times New Roman" pitchFamily="18" charset="0"/>
              </a:rPr>
              <a:t>Поразмыслив</a:t>
            </a:r>
            <a:r>
              <a:rPr lang="ru-RU" sz="2800" dirty="0">
                <a:solidFill>
                  <a:schemeClr val="tx2"/>
                </a:solidFill>
                <a:latin typeface="Times New Roman" pitchFamily="18" charset="0"/>
                <a:cs typeface="Times New Roman" pitchFamily="18" charset="0"/>
              </a:rPr>
              <a:t>, математик отправился стричься к первому парикмахеру. </a:t>
            </a:r>
            <a:r>
              <a:rPr lang="ru-RU" sz="2800" dirty="0" smtClean="0">
                <a:solidFill>
                  <a:schemeClr val="tx2"/>
                </a:solidFill>
                <a:latin typeface="Times New Roman" pitchFamily="18" charset="0"/>
                <a:cs typeface="Times New Roman" pitchFamily="18" charset="0"/>
              </a:rPr>
              <a:t>Объясните </a:t>
            </a:r>
            <a:r>
              <a:rPr lang="ru-RU" sz="2800" dirty="0">
                <a:solidFill>
                  <a:schemeClr val="tx2"/>
                </a:solidFill>
                <a:latin typeface="Times New Roman" pitchFamily="18" charset="0"/>
                <a:cs typeface="Times New Roman" pitchFamily="18" charset="0"/>
              </a:rPr>
              <a:t>причину столь странного, на первый взгляд, решения математика?</a:t>
            </a:r>
          </a:p>
        </p:txBody>
      </p:sp>
    </p:spTree>
    <p:extLst>
      <p:ext uri="{BB962C8B-B14F-4D97-AF65-F5344CB8AC3E}">
        <p14:creationId xmlns:p14="http://schemas.microsoft.com/office/powerpoint/2010/main" xmlns="" val="3432175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714347" y="1484784"/>
            <a:ext cx="7566053" cy="5016050"/>
          </a:xfrm>
        </p:spPr>
        <p:txBody>
          <a:bodyPr>
            <a:normAutofit lnSpcReduction="10000"/>
          </a:bodyPr>
          <a:lstStyle/>
          <a:p>
            <a:pPr marL="0" indent="0" algn="ctr">
              <a:buNone/>
            </a:pP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(Математическая шарада)</a:t>
            </a:r>
          </a:p>
          <a:p>
            <a:pPr algn="ctr">
              <a:buNone/>
            </a:pPr>
            <a:r>
              <a:rPr lang="ru-RU" sz="2800" dirty="0">
                <a:latin typeface="Times New Roman" pitchFamily="18" charset="0"/>
                <a:cs typeface="Times New Roman" pitchFamily="18" charset="0"/>
              </a:rPr>
              <a:t>Из чисел вы мой первый слог возьмите,</a:t>
            </a:r>
          </a:p>
          <a:p>
            <a:pPr algn="ctr">
              <a:buNone/>
            </a:pPr>
            <a:r>
              <a:rPr lang="ru-RU" sz="2800" dirty="0">
                <a:latin typeface="Times New Roman" pitchFamily="18" charset="0"/>
                <a:cs typeface="Times New Roman" pitchFamily="18" charset="0"/>
              </a:rPr>
              <a:t>Второй из слова «голубцы»,</a:t>
            </a:r>
          </a:p>
          <a:p>
            <a:pPr algn="ctr">
              <a:buNone/>
            </a:pPr>
            <a:r>
              <a:rPr lang="ru-RU" sz="2800" dirty="0">
                <a:latin typeface="Times New Roman" pitchFamily="18" charset="0"/>
                <a:cs typeface="Times New Roman" pitchFamily="18" charset="0"/>
              </a:rPr>
              <a:t>А третьим лошадей вы погоните,</a:t>
            </a:r>
          </a:p>
          <a:p>
            <a:pPr algn="ctr">
              <a:buNone/>
            </a:pPr>
            <a:r>
              <a:rPr lang="ru-RU" sz="2800" dirty="0">
                <a:latin typeface="Times New Roman" pitchFamily="18" charset="0"/>
                <a:cs typeface="Times New Roman" pitchFamily="18" charset="0"/>
              </a:rPr>
              <a:t>Четвертым будет блеянье овцы.</a:t>
            </a:r>
          </a:p>
          <a:p>
            <a:pPr algn="ctr">
              <a:buNone/>
            </a:pPr>
            <a:r>
              <a:rPr lang="ru-RU" sz="2800" dirty="0">
                <a:latin typeface="Times New Roman" pitchFamily="18" charset="0"/>
                <a:cs typeface="Times New Roman" pitchFamily="18" charset="0"/>
              </a:rPr>
              <a:t>Мой пятый слог такой же, как и первый,</a:t>
            </a:r>
          </a:p>
          <a:p>
            <a:pPr algn="ctr">
              <a:buNone/>
            </a:pPr>
            <a:r>
              <a:rPr lang="ru-RU" sz="2800" dirty="0">
                <a:latin typeface="Times New Roman" pitchFamily="18" charset="0"/>
                <a:cs typeface="Times New Roman" pitchFamily="18" charset="0"/>
              </a:rPr>
              <a:t>Последней буквой в алфавите является шестой.</a:t>
            </a:r>
          </a:p>
          <a:p>
            <a:pPr algn="ctr">
              <a:buNone/>
            </a:pPr>
            <a:r>
              <a:rPr lang="ru-RU" sz="2800" dirty="0">
                <a:latin typeface="Times New Roman" pitchFamily="18" charset="0"/>
                <a:cs typeface="Times New Roman" pitchFamily="18" charset="0"/>
              </a:rPr>
              <a:t>А если отгадаешь ты все верно,</a:t>
            </a:r>
          </a:p>
          <a:p>
            <a:pPr algn="ctr">
              <a:buNone/>
            </a:pPr>
            <a:r>
              <a:rPr lang="ru-RU" sz="2800" dirty="0">
                <a:latin typeface="Times New Roman" pitchFamily="18" charset="0"/>
                <a:cs typeface="Times New Roman" pitchFamily="18" charset="0"/>
              </a:rPr>
              <a:t>То в математике раздел получишь ты такой.</a:t>
            </a:r>
          </a:p>
          <a:p>
            <a:pPr marL="0" indent="0" algn="ctr">
              <a:buNone/>
            </a:pPr>
            <a:r>
              <a:rPr lang="ru-RU" sz="2800" dirty="0" smtClean="0">
                <a:latin typeface="Times New Roman" pitchFamily="18" charset="0"/>
                <a:cs typeface="Times New Roman" pitchFamily="18" charset="0"/>
              </a:rPr>
              <a:t>                              </a:t>
            </a:r>
            <a:endParaRPr lang="ru-RU" sz="28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dirty="0" smtClean="0">
                <a:solidFill>
                  <a:srgbClr val="FF0000"/>
                </a:solidFill>
                <a:latin typeface="Times New Roman" pitchFamily="18" charset="0"/>
                <a:cs typeface="Times New Roman" pitchFamily="18" charset="0"/>
              </a:rPr>
              <a:t>№ 4</a:t>
            </a:r>
            <a:endParaRPr lang="ru-RU"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9180502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85720" y="1000108"/>
            <a:ext cx="8501122" cy="5857892"/>
          </a:xfrm>
        </p:spPr>
        <p:txBody>
          <a:bodyPr>
            <a:normAutofit fontScale="47500" lnSpcReduction="20000"/>
          </a:bodyPr>
          <a:lstStyle/>
          <a:p>
            <a:pPr algn="ctr"/>
            <a:endParaRPr lang="ru-RU" sz="3800" dirty="0" smtClean="0">
              <a:latin typeface="Times New Roman" pitchFamily="18" charset="0"/>
              <a:cs typeface="Times New Roman" pitchFamily="18" charset="0"/>
            </a:endParaRPr>
          </a:p>
          <a:p>
            <a:pPr algn="ctr"/>
            <a:r>
              <a:rPr lang="ru-RU" sz="3800" dirty="0" smtClean="0">
                <a:latin typeface="Times New Roman" pitchFamily="18" charset="0"/>
                <a:cs typeface="Times New Roman" pitchFamily="18" charset="0"/>
              </a:rPr>
              <a:t>(</a:t>
            </a:r>
            <a:r>
              <a:rPr lang="ru-RU" sz="5100" dirty="0">
                <a:latin typeface="Times New Roman" pitchFamily="18" charset="0"/>
                <a:cs typeface="Times New Roman" pitchFamily="18" charset="0"/>
              </a:rPr>
              <a:t>Математическая шарада</a:t>
            </a:r>
            <a:r>
              <a:rPr lang="ru-RU" sz="5100" dirty="0" smtClean="0">
                <a:latin typeface="Times New Roman" pitchFamily="18" charset="0"/>
                <a:cs typeface="Times New Roman" pitchFamily="18" charset="0"/>
              </a:rPr>
              <a:t>)</a:t>
            </a:r>
            <a:endParaRPr lang="ru-RU" sz="4500" dirty="0">
              <a:latin typeface="Times New Roman" pitchFamily="18" charset="0"/>
              <a:cs typeface="Times New Roman" pitchFamily="18" charset="0"/>
            </a:endParaRPr>
          </a:p>
          <a:p>
            <a:pPr algn="ctr">
              <a:buNone/>
            </a:pPr>
            <a:r>
              <a:rPr lang="ru-RU" sz="5900" dirty="0">
                <a:latin typeface="Times New Roman" pitchFamily="18" charset="0"/>
                <a:cs typeface="Times New Roman" pitchFamily="18" charset="0"/>
              </a:rPr>
              <a:t>Что кружится, что ложится</a:t>
            </a:r>
          </a:p>
          <a:p>
            <a:pPr algn="ctr">
              <a:buNone/>
            </a:pPr>
            <a:r>
              <a:rPr lang="ru-RU" sz="5900" dirty="0">
                <a:latin typeface="Times New Roman" pitchFamily="18" charset="0"/>
                <a:cs typeface="Times New Roman" pitchFamily="18" charset="0"/>
              </a:rPr>
              <a:t>И на землю и на крыши,</a:t>
            </a:r>
          </a:p>
          <a:p>
            <a:pPr algn="ctr">
              <a:buNone/>
            </a:pPr>
            <a:r>
              <a:rPr lang="ru-RU" sz="5900" dirty="0">
                <a:latin typeface="Times New Roman" pitchFamily="18" charset="0"/>
                <a:cs typeface="Times New Roman" pitchFamily="18" charset="0"/>
              </a:rPr>
              <a:t>И о </a:t>
            </a:r>
            <a:r>
              <a:rPr lang="ru-RU" sz="5900" dirty="0" smtClean="0">
                <a:latin typeface="Times New Roman" pitchFamily="18" charset="0"/>
                <a:cs typeface="Times New Roman" pitchFamily="18" charset="0"/>
              </a:rPr>
              <a:t>чём </a:t>
            </a:r>
            <a:r>
              <a:rPr lang="ru-RU" sz="5900" dirty="0">
                <a:latin typeface="Times New Roman" pitchFamily="18" charset="0"/>
                <a:cs typeface="Times New Roman" pitchFamily="18" charset="0"/>
              </a:rPr>
              <a:t>поэт зимою</a:t>
            </a:r>
          </a:p>
          <a:p>
            <a:pPr algn="ctr">
              <a:buNone/>
            </a:pPr>
            <a:r>
              <a:rPr lang="ru-RU" sz="5900" dirty="0">
                <a:latin typeface="Times New Roman" pitchFamily="18" charset="0"/>
                <a:cs typeface="Times New Roman" pitchFamily="18" charset="0"/>
              </a:rPr>
              <a:t>По ночам поэмы пишет?</a:t>
            </a:r>
          </a:p>
          <a:p>
            <a:pPr algn="ctr">
              <a:buNone/>
            </a:pPr>
            <a:r>
              <a:rPr lang="ru-RU" sz="5900" dirty="0">
                <a:latin typeface="Times New Roman" pitchFamily="18" charset="0"/>
                <a:cs typeface="Times New Roman" pitchFamily="18" charset="0"/>
              </a:rPr>
              <a:t>Это – первое словечко,</a:t>
            </a:r>
          </a:p>
          <a:p>
            <a:pPr algn="ctr">
              <a:buNone/>
            </a:pPr>
            <a:r>
              <a:rPr lang="ru-RU" sz="5900" dirty="0">
                <a:latin typeface="Times New Roman" pitchFamily="18" charset="0"/>
                <a:cs typeface="Times New Roman" pitchFamily="18" charset="0"/>
              </a:rPr>
              <a:t>А второе- просто «на».</a:t>
            </a:r>
          </a:p>
          <a:p>
            <a:pPr algn="ctr">
              <a:buNone/>
            </a:pPr>
            <a:r>
              <a:rPr lang="ru-RU" sz="5900" dirty="0" smtClean="0">
                <a:latin typeface="Times New Roman" pitchFamily="18" charset="0"/>
                <a:cs typeface="Times New Roman" pitchFamily="18" charset="0"/>
              </a:rPr>
              <a:t>           Ну </a:t>
            </a:r>
            <a:r>
              <a:rPr lang="ru-RU" sz="5900" dirty="0">
                <a:latin typeface="Times New Roman" pitchFamily="18" charset="0"/>
                <a:cs typeface="Times New Roman" pitchFamily="18" charset="0"/>
              </a:rPr>
              <a:t>а третье? Угадайте, что бежит по проводам</a:t>
            </a:r>
            <a:r>
              <a:rPr lang="ru-RU" sz="5900" dirty="0" smtClean="0">
                <a:latin typeface="Times New Roman" pitchFamily="18" charset="0"/>
                <a:cs typeface="Times New Roman" pitchFamily="18" charset="0"/>
              </a:rPr>
              <a:t>?                       Напиши</a:t>
            </a:r>
            <a:r>
              <a:rPr lang="ru-RU" sz="5900" dirty="0">
                <a:latin typeface="Times New Roman" pitchFamily="18" charset="0"/>
                <a:cs typeface="Times New Roman" pitchFamily="18" charset="0"/>
              </a:rPr>
              <a:t>, что получилось,</a:t>
            </a:r>
          </a:p>
          <a:p>
            <a:pPr algn="ctr">
              <a:buNone/>
            </a:pPr>
            <a:r>
              <a:rPr lang="ru-RU" sz="5900" dirty="0" smtClean="0">
                <a:latin typeface="Times New Roman" pitchFamily="18" charset="0"/>
                <a:cs typeface="Times New Roman" pitchFamily="18" charset="0"/>
              </a:rPr>
              <a:t>   И </a:t>
            </a:r>
            <a:r>
              <a:rPr lang="ru-RU" sz="5900" dirty="0">
                <a:latin typeface="Times New Roman" pitchFamily="18" charset="0"/>
                <a:cs typeface="Times New Roman" pitchFamily="18" charset="0"/>
              </a:rPr>
              <a:t>прочти наоборот.</a:t>
            </a:r>
          </a:p>
          <a:p>
            <a:pPr algn="ctr">
              <a:buNone/>
            </a:pPr>
            <a:r>
              <a:rPr lang="ru-RU" sz="5900" dirty="0">
                <a:latin typeface="Times New Roman" pitchFamily="18" charset="0"/>
                <a:cs typeface="Times New Roman" pitchFamily="18" charset="0"/>
              </a:rPr>
              <a:t>   </a:t>
            </a:r>
            <a:r>
              <a:rPr lang="ru-RU" sz="5900" dirty="0" smtClean="0">
                <a:latin typeface="Times New Roman" pitchFamily="18" charset="0"/>
                <a:cs typeface="Times New Roman" pitchFamily="18" charset="0"/>
              </a:rPr>
              <a:t>Не </a:t>
            </a:r>
            <a:r>
              <a:rPr lang="ru-RU" sz="5900" dirty="0">
                <a:latin typeface="Times New Roman" pitchFamily="18" charset="0"/>
                <a:cs typeface="Times New Roman" pitchFamily="18" charset="0"/>
              </a:rPr>
              <a:t>запутайся, читая</a:t>
            </a:r>
          </a:p>
          <a:p>
            <a:pPr algn="ctr">
              <a:buNone/>
            </a:pPr>
            <a:r>
              <a:rPr lang="ru-RU" sz="5900" dirty="0">
                <a:latin typeface="Times New Roman" pitchFamily="18" charset="0"/>
                <a:cs typeface="Times New Roman" pitchFamily="18" charset="0"/>
              </a:rPr>
              <a:t>    </a:t>
            </a:r>
            <a:r>
              <a:rPr lang="ru-RU" sz="5900" dirty="0" smtClean="0">
                <a:latin typeface="Times New Roman" pitchFamily="18" charset="0"/>
                <a:cs typeface="Times New Roman" pitchFamily="18" charset="0"/>
              </a:rPr>
              <a:t>Слово </a:t>
            </a:r>
            <a:r>
              <a:rPr lang="ru-RU" sz="5900" dirty="0">
                <a:latin typeface="Times New Roman" pitchFamily="18" charset="0"/>
                <a:cs typeface="Times New Roman" pitchFamily="18" charset="0"/>
              </a:rPr>
              <a:t>задом наперед.</a:t>
            </a:r>
          </a:p>
          <a:p>
            <a:pPr algn="ctr">
              <a:buNone/>
            </a:pPr>
            <a:r>
              <a:rPr lang="ru-RU" sz="5900" dirty="0">
                <a:latin typeface="Times New Roman" pitchFamily="18" charset="0"/>
                <a:cs typeface="Times New Roman" pitchFamily="18" charset="0"/>
              </a:rPr>
              <a:t> </a:t>
            </a:r>
          </a:p>
          <a:p>
            <a:endParaRPr lang="ru-RU" sz="5900" dirty="0"/>
          </a:p>
        </p:txBody>
      </p:sp>
      <p:sp>
        <p:nvSpPr>
          <p:cNvPr id="3" name="Заголовок 2"/>
          <p:cNvSpPr>
            <a:spLocks noGrp="1"/>
          </p:cNvSpPr>
          <p:nvPr>
            <p:ph type="title"/>
          </p:nvPr>
        </p:nvSpPr>
        <p:spPr>
          <a:xfrm>
            <a:off x="457200" y="338328"/>
            <a:ext cx="8003232" cy="876094"/>
          </a:xfrm>
        </p:spPr>
        <p:txBody>
          <a:bodyPr>
            <a:normAutofit/>
          </a:bodyPr>
          <a:lstStyle/>
          <a:p>
            <a:r>
              <a:rPr lang="ru-RU" dirty="0" smtClean="0">
                <a:solidFill>
                  <a:srgbClr val="FF0000"/>
                </a:solidFill>
                <a:latin typeface="Times New Roman" pitchFamily="18" charset="0"/>
                <a:cs typeface="Times New Roman" pitchFamily="18" charset="0"/>
              </a:rPr>
              <a:t>№ 5</a:t>
            </a:r>
            <a:endParaRPr lang="ru-RU"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2547473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406</TotalTime>
  <Words>767</Words>
  <Application>Microsoft Office PowerPoint</Application>
  <PresentationFormat>Экран (4:3)</PresentationFormat>
  <Paragraphs>119</Paragraphs>
  <Slides>35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Волна</vt:lpstr>
      <vt:lpstr>«Счастливый случай» </vt:lpstr>
      <vt:lpstr> Первый гейм «Дальше…дальше…дальше…» </vt:lpstr>
      <vt:lpstr>Второй гейм.  «Ты - мне, я - тебе» </vt:lpstr>
      <vt:lpstr> Третий гейм.  «Заморочки из бочки» </vt:lpstr>
      <vt:lpstr>      № 1  Почему крышки уличных люков делают круглыми,  а не квадратными? </vt:lpstr>
      <vt:lpstr>Слайд 6</vt:lpstr>
      <vt:lpstr>Слайд 7</vt:lpstr>
      <vt:lpstr>№ 4</vt:lpstr>
      <vt:lpstr>№ 5</vt:lpstr>
      <vt:lpstr>№ 6</vt:lpstr>
      <vt:lpstr>№ 7</vt:lpstr>
      <vt:lpstr>№ 8</vt:lpstr>
      <vt:lpstr>№ 9</vt:lpstr>
      <vt:lpstr>№ 10</vt:lpstr>
      <vt:lpstr>   Четвертый  гейм  «Темная  лошадка»   </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Пятый гейм  «Гонка за лидером» </vt:lpstr>
      <vt:lpstr>Шестой гейм  «Конкурс капитанов» </vt:lpstr>
      <vt:lpstr>Подведение итогов</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«Счастливый случай»</dc:title>
  <dc:creator>Toma</dc:creator>
  <cp:lastModifiedBy>Админ</cp:lastModifiedBy>
  <cp:revision>44</cp:revision>
  <dcterms:created xsi:type="dcterms:W3CDTF">2013-12-08T16:40:46Z</dcterms:created>
  <dcterms:modified xsi:type="dcterms:W3CDTF">2017-03-11T19:55:01Z</dcterms:modified>
</cp:coreProperties>
</file>