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2" r:id="rId11"/>
    <p:sldId id="275" r:id="rId12"/>
    <p:sldId id="280" r:id="rId13"/>
    <p:sldId id="276" r:id="rId14"/>
    <p:sldId id="277" r:id="rId15"/>
    <p:sldId id="279" r:id="rId16"/>
    <p:sldId id="281" r:id="rId17"/>
    <p:sldId id="273" r:id="rId18"/>
    <p:sldId id="282" r:id="rId19"/>
    <p:sldId id="272" r:id="rId20"/>
    <p:sldId id="271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00CC66"/>
    <a:srgbClr val="3366FF"/>
    <a:srgbClr val="AAC812"/>
    <a:srgbClr val="4F0915"/>
    <a:srgbClr val="B7153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757EC-67C3-41CB-A177-A920BFBF2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C5DA-C768-45C1-9C24-E1F537946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9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0FA06-D37F-4BE2-871E-D8D32784E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7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308BB-0E45-47E9-B1B7-97A3670D1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9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A2E79-CF04-4165-B0D6-012021491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76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88A40-7902-44E4-819B-85A80F6A3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849C-521C-4529-911C-5A4373896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79BF-EA74-45B4-BA6E-CB6240382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2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073BD-575C-4886-8B76-11EA94D2C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1385-A960-43DC-9986-8FADFADDB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8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DD1A-0843-44A8-919A-27EBC2B64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4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BD4-0E6F-4B77-9178-6F36D076B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96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0F2EAFCD-63DA-4F1C-A958-B61941405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8.gif"/><Relationship Id="rId7" Type="http://schemas.openxmlformats.org/officeDocument/2006/relationships/slide" Target="slide20.xml"/><Relationship Id="rId2" Type="http://schemas.openxmlformats.org/officeDocument/2006/relationships/hyperlink" Target="http://smajliki.ru/smilie-50487815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16.xml"/><Relationship Id="rId4" Type="http://schemas.openxmlformats.org/officeDocument/2006/relationships/image" Target="../media/image19.gif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0%A8%D3%99%D0%BA%D3%99%D1%80%D1%96%D0%BC_%D2%9A%D2%B1%D0%B4%D0%B0%D0%B9%D0%B1%D0%B5%D1%80%D0%B4%D1%96%D2%B1%D0%BB%D1%8B" TargetMode="External"/><Relationship Id="rId3" Type="http://schemas.openxmlformats.org/officeDocument/2006/relationships/hyperlink" Target="http://kk.wikipedia.org/wiki/%D0%95%D2%A3%D0%BB%D1%96%D0%BA-%D0%9A%D0%B5%D0%B1%D0%B5%D0%BA" TargetMode="External"/><Relationship Id="rId7" Type="http://schemas.openxmlformats.org/officeDocument/2006/relationships/hyperlink" Target="http://kk.wikipedia.org/wiki/%D0%90%D0%B1%D0%B0%D0%B9_%D2%9A%D2%B1%D0%BD%D0%B0%D0%BD%D0%B1%D0%B0%D0%B9%D2%B1%D0%BB%D1%8B" TargetMode="External"/><Relationship Id="rId12" Type="http://schemas.openxmlformats.org/officeDocument/2006/relationships/image" Target="../media/image13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/index.php?title=%D0%9D%D2%B1%D1%81%D2%9B%D0%B0&amp;action=edit&amp;redlink=1" TargetMode="External"/><Relationship Id="rId11" Type="http://schemas.openxmlformats.org/officeDocument/2006/relationships/hyperlink" Target="http://kk.wikipedia.org/wiki/%D0%A8%D1%8B%D2%93%D0%B0%D1%80%D0%BC%D0%B0%D0%BB%D0%B0%D1%80" TargetMode="External"/><Relationship Id="rId5" Type="http://schemas.openxmlformats.org/officeDocument/2006/relationships/hyperlink" Target="http://kk.wikipedia.org/wiki/%D0%96%D1%8B%D1%80" TargetMode="External"/><Relationship Id="rId10" Type="http://schemas.openxmlformats.org/officeDocument/2006/relationships/hyperlink" Target="http://kk.wikipedia.org/wiki/%D0%9C%D2%B1%D1%85%D1%82%D0%B0%D1%80_%D3%98%D1%83%D0%B5%D0%B7%D0%BE%D0%B2" TargetMode="External"/><Relationship Id="rId4" Type="http://schemas.openxmlformats.org/officeDocument/2006/relationships/hyperlink" Target="http://kk.wikipedia.org/wiki/%D0%9C%D0%B0%D1%85%D0%B0%D0%B1%D0%B1%D0%B0%D1%82" TargetMode="External"/><Relationship Id="rId9" Type="http://schemas.openxmlformats.org/officeDocument/2006/relationships/hyperlink" Target="http://kk.wikipedia.org/w/index.php?title=%D0%9C%D0%B0%D2%93%D0%B0%D2%B1%D0%B8%D1%8F_%D0%90%D0%B1%D0%B0%D0%B9%D2%B1%D0%BB%D1%8B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http://upload.wikimedia.org/wikipedia/kk/6/6b/%D0%95%D2%A3%D0%BB%D1%96%D0%BA-%D0%9A%D0%B5%D0%B1%D0%B5%D0%BA_%D0%B5%D1%81%D0%BA%D0%B5%D1%80%D1%82%D0%BA%D1%96%D1%88%D1%96.jpg" TargetMode="Externa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http://gdb.rferl.org/280FB1FE-BD6F-459F-BA58-87FE0350AE6C_w268_r1.jpg" TargetMode="Externa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4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upload.wikimedia.org/wikipedia/kk/8/83/%22%D0%95%D2%A3%D0%BB%D1%96%D0%BA_-_%D0%9A%D0%B5%D0%B1%D0%B5%D0%BA.jpg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upload.wikimedia.org/wikipedia/kk/8/83/%22%D0%95%D2%A3%D0%BB%D1%96%D0%BA_-_%D0%9A%D0%B5%D0%B1%D0%B5%D0%BA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ajliki.ru/smilie-504841191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gif"/><Relationship Id="rId5" Type="http://schemas.openxmlformats.org/officeDocument/2006/relationships/image" Target="../media/image27.png"/><Relationship Id="rId4" Type="http://schemas.openxmlformats.org/officeDocument/2006/relationships/image" Target="../media/image2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majliki.ru/smilie-669882375.html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hyperlink" Target="http://smajliki.ru/smilie-501219111.html" TargetMode="Externa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smajliki.ru/smilie-504819015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kk-KZ" sz="3600" b="1" i="1" smtClean="0">
                <a:solidFill>
                  <a:srgbClr val="FF3300"/>
                </a:solidFill>
                <a:latin typeface="Times New Roman" pitchFamily="18" charset="0"/>
              </a:rPr>
              <a:t>Сабақтың тақырыбы:</a:t>
            </a:r>
            <a:r>
              <a:rPr lang="kk-KZ" i="1" smtClean="0">
                <a:latin typeface="Times New Roman" pitchFamily="18" charset="0"/>
              </a:rPr>
              <a:t> </a:t>
            </a:r>
            <a:endParaRPr lang="ru-RU" i="1" smtClean="0">
              <a:latin typeface="Times New Roman" pitchFamily="18" charset="0"/>
            </a:endParaRPr>
          </a:p>
        </p:txBody>
      </p:sp>
      <p:pic>
        <p:nvPicPr>
          <p:cNvPr id="2051" name="Picture 87" descr="i156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4300" y="3933825"/>
            <a:ext cx="3584575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4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7345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381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4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6381750"/>
            <a:ext cx="381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1116013" y="1412875"/>
            <a:ext cx="7561262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44006E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Ш. Құдайбердіұлы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44006E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"Еңлік - Кебек"</a:t>
            </a:r>
          </a:p>
        </p:txBody>
      </p:sp>
      <p:pic>
        <p:nvPicPr>
          <p:cNvPr id="2056" name="Picture 11" descr="eedf89ff30ed9cde3dde046du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6237288"/>
            <a:ext cx="734536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8526" y="3055012"/>
            <a:ext cx="3026116" cy="3410924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65100">
            <a:pattFill prst="pct75">
              <a:fgClr>
                <a:srgbClr val="3366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2060" name="Picture 9" descr="ккккккккккккк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476250"/>
            <a:ext cx="4140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kk-KZ" sz="4000" smtClean="0"/>
              <a:t/>
            </a:r>
            <a:br>
              <a:rPr lang="kk-KZ" sz="4000" smtClean="0"/>
            </a:br>
            <a:endParaRPr lang="ru-RU" sz="4000" smtClean="0"/>
          </a:p>
        </p:txBody>
      </p:sp>
      <p:pic>
        <p:nvPicPr>
          <p:cNvPr id="11267" name="Picture 12" descr="23fe80249d890efdf4e2d2a0bda98be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1874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3" descr="23fe80249d890efdf4e2d2a0bda98be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5113" y="5913438"/>
            <a:ext cx="1258887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4" descr="23fe80249d890efdf4e2d2a0bda98be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741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5" descr="23fe80249d890efdf4e2d2a0bda98be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2" descr="блестящие картинки - цветы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4149725"/>
            <a:ext cx="10795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508625" y="620713"/>
            <a:ext cx="1871663" cy="1439862"/>
          </a:xfrm>
          <a:prstGeom prst="ellipse">
            <a:avLst/>
          </a:prstGeom>
          <a:solidFill>
            <a:srgbClr val="66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прозаик</a:t>
            </a:r>
          </a:p>
        </p:txBody>
      </p:sp>
      <p:sp>
        <p:nvSpPr>
          <p:cNvPr id="6156" name="Oval 4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227763" y="3573463"/>
            <a:ext cx="1944687" cy="1358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сазгер</a:t>
            </a:r>
            <a:r>
              <a:rPr lang="ru-RU" sz="2400"/>
              <a:t> </a:t>
            </a:r>
          </a:p>
        </p:txBody>
      </p:sp>
      <p:sp>
        <p:nvSpPr>
          <p:cNvPr id="6157" name="Oval 4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003800" y="4868863"/>
            <a:ext cx="1944688" cy="1528762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Аудармашы</a:t>
            </a:r>
            <a:endParaRPr lang="ru-RU" sz="2400"/>
          </a:p>
        </p:txBody>
      </p:sp>
      <p:sp>
        <p:nvSpPr>
          <p:cNvPr id="6159" name="Oval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68313" y="2565400"/>
            <a:ext cx="1800225" cy="13589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Болыс</a:t>
            </a:r>
            <a:endParaRPr lang="ru-RU" sz="2400"/>
          </a:p>
        </p:txBody>
      </p:sp>
      <p:sp>
        <p:nvSpPr>
          <p:cNvPr id="6160" name="Oval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19475" y="260350"/>
            <a:ext cx="1728788" cy="1439863"/>
          </a:xfrm>
          <a:prstGeom prst="ellipse">
            <a:avLst/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ақын</a:t>
            </a:r>
            <a:endParaRPr lang="ru-RU" sz="2400"/>
          </a:p>
        </p:txBody>
      </p:sp>
      <p:sp>
        <p:nvSpPr>
          <p:cNvPr id="6161" name="Oval 4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627313" y="5013325"/>
            <a:ext cx="1944687" cy="1528763"/>
          </a:xfrm>
          <a:prstGeom prst="ellipse">
            <a:avLst/>
          </a:prstGeom>
          <a:solidFill>
            <a:srgbClr val="FFCC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Эпик</a:t>
            </a:r>
            <a:endParaRPr lang="ru-RU" sz="2400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113632" y="1959693"/>
            <a:ext cx="2407551" cy="2571218"/>
          </a:xfrm>
          <a:prstGeom prst="ellipse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65100">
            <a:pattFill prst="pct75">
              <a:fgClr>
                <a:srgbClr val="3366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042988" y="908050"/>
            <a:ext cx="1871662" cy="1439863"/>
          </a:xfrm>
          <a:prstGeom prst="ellipse">
            <a:avLst/>
          </a:prstGeom>
          <a:solidFill>
            <a:srgbClr val="66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Лирик</a:t>
            </a:r>
          </a:p>
        </p:txBody>
      </p:sp>
      <p:sp>
        <p:nvSpPr>
          <p:cNvPr id="3" name="Oval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16013" y="4005263"/>
            <a:ext cx="1728787" cy="1439862"/>
          </a:xfrm>
          <a:prstGeom prst="ellipse">
            <a:avLst/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Құсбегі</a:t>
            </a:r>
          </a:p>
          <a:p>
            <a:pPr algn="ctr"/>
            <a:r>
              <a:rPr lang="kk-KZ" sz="2400"/>
              <a:t>Аңшы</a:t>
            </a:r>
            <a:endParaRPr lang="ru-RU" sz="2400"/>
          </a:p>
        </p:txBody>
      </p:sp>
      <p:sp>
        <p:nvSpPr>
          <p:cNvPr id="4" name="Oval 4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516688" y="1989138"/>
            <a:ext cx="1944687" cy="1528762"/>
          </a:xfrm>
          <a:prstGeom prst="ellipse">
            <a:avLst/>
          </a:prstGeom>
          <a:solidFill>
            <a:srgbClr val="FFCC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/>
              <a:t>Қажы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6" grpId="0" animBg="1"/>
      <p:bldP spid="6157" grpId="0" animBg="1"/>
      <p:bldP spid="6159" grpId="0" animBg="1"/>
      <p:bldP spid="6160" grpId="0" animBg="1"/>
      <p:bldP spid="6161" grpId="0" animBg="1"/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50825" y="1824038"/>
            <a:ext cx="7950200" cy="3508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«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3" tooltip="Еңлік-Кебек"/>
              </a:rPr>
              <a:t>Еңлік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  <a:hlinkClick r:id="rId3" tooltip="Еңлік-Кебек"/>
              </a:rPr>
              <a:t> -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3" tooltip="Еңлік-Кебек"/>
              </a:rPr>
              <a:t>Кебек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  <a:hlinkClick r:id="rId3" tooltip="Еңлік-Кебек"/>
              </a:rPr>
              <a:t>»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 -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екі жастың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4" tooltip="Махаббат"/>
              </a:rPr>
              <a:t>махаббатын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жыр ететін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, XVIII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ғасырдан бастап кең тараған дастанның бірі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.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Бүгінде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5" tooltip="Жыр"/>
              </a:rPr>
              <a:t>жыр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түрінде жеткен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 «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Еңлік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-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Кебек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»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дастанының екі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6" tooltip="Нұсқа (мұндай бет жоқ)"/>
              </a:rPr>
              <a:t>нұсқасы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белгілі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.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Оның біріншісі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 -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7" tooltip="Абай Құнанбайұлы"/>
              </a:rPr>
              <a:t>Абайдың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айтуымен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8" tooltip="Шәкәрім Құдайбердіұлы"/>
              </a:rPr>
              <a:t>Шәкәрім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жазған нұсқа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.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Екіншісі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 —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9" tooltip="Мағаұия Абайұлы (мұндай бет жоқ)"/>
              </a:rPr>
              <a:t>Мағаұия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  <a:hlinkClick r:id="rId9" tooltip="Мағаұия Абайұлы (мұндай бет жоқ)"/>
              </a:rPr>
              <a:t>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9" tooltip="Мағаұия Абайұлы (мұндай бет жоқ)"/>
              </a:rPr>
              <a:t>Абайұлы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 жазған нұсқа</a:t>
            </a:r>
            <a:r>
              <a:rPr lang="en-US" sz="2800" b="1">
                <a:solidFill>
                  <a:srgbClr val="4F0915"/>
                </a:solidFill>
                <a:latin typeface="Algerian" pitchFamily="82" charset="0"/>
              </a:rPr>
              <a:t>.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«Еңлік-Кебек» - </a:t>
            </a:r>
            <a:r>
              <a:rPr lang="kk-KZ" sz="2800" b="1">
                <a:latin typeface="Algerian" pitchFamily="82" charset="0"/>
                <a:hlinkClick r:id="rId10" tooltip="Мұхтар Әуезов"/>
              </a:rPr>
              <a:t>М.Әуезовтің</a:t>
            </a:r>
            <a:r>
              <a:rPr lang="kk-KZ" sz="2800" b="1">
                <a:latin typeface="Algerian" pitchFamily="82" charset="0"/>
              </a:rPr>
              <a:t>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белгілі 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  <a:hlinkClick r:id="rId11" tooltip="Шығармалар"/>
              </a:rPr>
              <a:t>шығармасы</a:t>
            </a:r>
            <a:r>
              <a:rPr lang="kk-KZ" sz="2800" b="1">
                <a:solidFill>
                  <a:srgbClr val="4F0915"/>
                </a:solidFill>
                <a:latin typeface="Algerian" pitchFamily="82" charset="0"/>
              </a:rPr>
              <a:t>.</a:t>
            </a:r>
            <a:r>
              <a:rPr lang="ru-RU" sz="2800" b="1">
                <a:solidFill>
                  <a:srgbClr val="4F0915"/>
                </a:solidFill>
                <a:latin typeface="Algerian" pitchFamily="82" charset="0"/>
              </a:rPr>
              <a:t> </a:t>
            </a:r>
          </a:p>
        </p:txBody>
      </p:sp>
      <p:pic>
        <p:nvPicPr>
          <p:cNvPr id="12294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563" y="497205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WordArt 8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400675" cy="698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27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ЖАҢА САБАҚ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4" descr="Фон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76200">
            <a:pattFill prst="solidDmnd">
              <a:fgClr>
                <a:srgbClr val="FF66FF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207375" cy="23495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4000" b="1" kern="1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Шәкәрімнің поэмалары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900113" y="2276475"/>
            <a:ext cx="7488237" cy="3816350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57150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68538" y="3429000"/>
            <a:ext cx="4752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sz="2400" b="1" i="1">
                <a:solidFill>
                  <a:srgbClr val="FF0000"/>
                </a:solidFill>
              </a:rPr>
              <a:t>“Мұтылғанның өмірі”,  “Қалқаман - Мамыр”, “Ләйлі – Мәжнүн”, “Нартайлақ - Айсұлу”, “Еңлік - Кебек”</a:t>
            </a:r>
            <a:endParaRPr lang="ru-RU" sz="24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5795"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Сурет:Еңлік-Кебек ескерткіші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981075"/>
            <a:ext cx="5616575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5572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588698">
            <a:off x="6720681" y="2575719"/>
            <a:ext cx="24844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567552">
            <a:off x="6659563" y="404813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256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7" name="Picture 6" descr="http://gdb.rferl.org/280FB1FE-BD6F-459F-BA58-87FE0350AE6C_w268_r1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5689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4076700"/>
            <a:ext cx="8685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kk-KZ" sz="2400" b="1">
                <a:solidFill>
                  <a:srgbClr val="4F0915"/>
                </a:solidFill>
                <a:ea typeface="Times New Roman" pitchFamily="18" charset="0"/>
                <a:cs typeface="Arial" pitchFamily="34" charset="0"/>
              </a:rPr>
              <a:t>Шолпан Айтыбаева мен Дәурен Тойбазаров </a:t>
            </a:r>
          </a:p>
          <a:p>
            <a:r>
              <a:rPr lang="kk-KZ" sz="2400" b="1">
                <a:solidFill>
                  <a:srgbClr val="4F0915"/>
                </a:solidFill>
                <a:ea typeface="Times New Roman" pitchFamily="18" charset="0"/>
                <a:cs typeface="Arial" pitchFamily="34" charset="0"/>
              </a:rPr>
              <a:t>Еңлік пен Кебек рольдерінде.Петропавл, қараша, 2008 жыл.</a:t>
            </a: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5572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97205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Сурет:&quot;Еңлік - Кебек.jp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6840537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5572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26"/>
          <p:cNvSpPr>
            <a:spLocks noChangeArrowheads="1"/>
          </p:cNvSpPr>
          <p:nvPr/>
        </p:nvSpPr>
        <p:spPr bwMode="auto">
          <a:xfrm>
            <a:off x="6372225" y="1052513"/>
            <a:ext cx="2303463" cy="504825"/>
          </a:xfrm>
          <a:prstGeom prst="plaque">
            <a:avLst>
              <a:gd name="adj" fmla="val 16667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chemeClr val="bg1"/>
                </a:solidFill>
              </a:rPr>
              <a:t>ІІІ топ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7414" name="AutoShape 25"/>
          <p:cNvSpPr>
            <a:spLocks noChangeArrowheads="1"/>
          </p:cNvSpPr>
          <p:nvPr/>
        </p:nvSpPr>
        <p:spPr bwMode="auto">
          <a:xfrm>
            <a:off x="3563938" y="1052513"/>
            <a:ext cx="2303462" cy="504825"/>
          </a:xfrm>
          <a:prstGeom prst="plaque">
            <a:avLst>
              <a:gd name="adj" fmla="val 16667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rgbClr val="FF0000"/>
                </a:solidFill>
              </a:rPr>
              <a:t>ІІ топ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7415" name="AutoShape 24"/>
          <p:cNvSpPr>
            <a:spLocks noChangeArrowheads="1"/>
          </p:cNvSpPr>
          <p:nvPr/>
        </p:nvSpPr>
        <p:spPr bwMode="auto">
          <a:xfrm>
            <a:off x="755650" y="981075"/>
            <a:ext cx="2303463" cy="504825"/>
          </a:xfrm>
          <a:prstGeom prst="plaque">
            <a:avLst>
              <a:gd name="adj" fmla="val 16667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k-KZ" sz="2800" b="1">
              <a:solidFill>
                <a:srgbClr val="FF0000"/>
              </a:solidFill>
            </a:endParaRPr>
          </a:p>
          <a:p>
            <a:pPr algn="ctr"/>
            <a:r>
              <a:rPr lang="kk-KZ" sz="2800" b="1">
                <a:solidFill>
                  <a:srgbClr val="FF0000"/>
                </a:solidFill>
              </a:rPr>
              <a:t>І топ</a:t>
            </a:r>
          </a:p>
          <a:p>
            <a:pPr algn="ctr"/>
            <a:endParaRPr lang="ru-RU" b="1"/>
          </a:p>
        </p:txBody>
      </p:sp>
      <p:sp>
        <p:nvSpPr>
          <p:cNvPr id="8205" name="AutoShape 27"/>
          <p:cNvSpPr>
            <a:spLocks noChangeArrowheads="1"/>
          </p:cNvSpPr>
          <p:nvPr/>
        </p:nvSpPr>
        <p:spPr bwMode="auto">
          <a:xfrm>
            <a:off x="6372225" y="1628775"/>
            <a:ext cx="2232025" cy="1295400"/>
          </a:xfrm>
          <a:prstGeom prst="upArrowCallout">
            <a:avLst>
              <a:gd name="adj1" fmla="val 43076"/>
              <a:gd name="adj2" fmla="val 43076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/>
              </a:gs>
              <a:gs pos="50000">
                <a:srgbClr val="66FF33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b="1"/>
              <a:t>ӘҢГІМЕ КЕСТЕСІ</a:t>
            </a:r>
            <a:endParaRPr lang="ru-RU" b="1"/>
          </a:p>
        </p:txBody>
      </p:sp>
      <p:sp>
        <p:nvSpPr>
          <p:cNvPr id="8207" name="AutoShape 28"/>
          <p:cNvSpPr>
            <a:spLocks noChangeArrowheads="1"/>
          </p:cNvSpPr>
          <p:nvPr/>
        </p:nvSpPr>
        <p:spPr bwMode="auto">
          <a:xfrm>
            <a:off x="3563938" y="1557338"/>
            <a:ext cx="2232025" cy="1511300"/>
          </a:xfrm>
          <a:prstGeom prst="upArrowCallout">
            <a:avLst>
              <a:gd name="adj1" fmla="val 36922"/>
              <a:gd name="adj2" fmla="val 36922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/>
              </a:gs>
              <a:gs pos="50000">
                <a:srgbClr val="66FF33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b="1">
                <a:latin typeface="Times New Roman" pitchFamily="18" charset="0"/>
              </a:rPr>
              <a:t>Поэманың компо-</a:t>
            </a:r>
          </a:p>
          <a:p>
            <a:r>
              <a:rPr lang="kk-KZ" b="1">
                <a:latin typeface="Times New Roman" pitchFamily="18" charset="0"/>
              </a:rPr>
              <a:t>зициялық  </a:t>
            </a:r>
            <a:r>
              <a:rPr lang="kk-KZ" sz="1400" b="1">
                <a:latin typeface="Times New Roman" pitchFamily="18" charset="0"/>
              </a:rPr>
              <a:t>ҚҰРЫ-</a:t>
            </a:r>
          </a:p>
          <a:p>
            <a:r>
              <a:rPr lang="kk-KZ" sz="1400" b="1">
                <a:latin typeface="Times New Roman" pitchFamily="18" charset="0"/>
              </a:rPr>
              <a:t>ЛЫСЫНА ТАЛДАУ</a:t>
            </a:r>
          </a:p>
          <a:p>
            <a:r>
              <a:rPr lang="kk-KZ" sz="1400" b="1">
                <a:latin typeface="Times New Roman" pitchFamily="18" charset="0"/>
              </a:rPr>
              <a:t>ЖАСА</a:t>
            </a:r>
            <a:endParaRPr lang="ru-RU" sz="1400" b="1">
              <a:latin typeface="Times New Roman" pitchFamily="18" charset="0"/>
            </a:endParaRPr>
          </a:p>
        </p:txBody>
      </p:sp>
      <p:sp>
        <p:nvSpPr>
          <p:cNvPr id="8209" name="AutoShape 30"/>
          <p:cNvSpPr>
            <a:spLocks noChangeArrowheads="1"/>
          </p:cNvSpPr>
          <p:nvPr/>
        </p:nvSpPr>
        <p:spPr bwMode="auto">
          <a:xfrm>
            <a:off x="539750" y="1700213"/>
            <a:ext cx="2449513" cy="1368425"/>
          </a:xfrm>
          <a:prstGeom prst="upArrowCallout">
            <a:avLst>
              <a:gd name="adj1" fmla="val 44751"/>
              <a:gd name="adj2" fmla="val 44751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/>
              </a:gs>
              <a:gs pos="50000">
                <a:srgbClr val="66FF33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b="1"/>
              <a:t>Концептуалдық </a:t>
            </a:r>
          </a:p>
          <a:p>
            <a:r>
              <a:rPr lang="kk-KZ" b="1"/>
              <a:t>кесте</a:t>
            </a:r>
            <a:endParaRPr lang="ru-RU" b="1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0" y="188913"/>
            <a:ext cx="8785225" cy="595312"/>
          </a:xfrm>
          <a:prstGeom prst="rect">
            <a:avLst/>
          </a:prstGeom>
          <a:solidFill>
            <a:srgbClr val="00FFFF"/>
          </a:solidFill>
          <a:ln w="76200" cmpd="tri">
            <a:pattFill prst="lgCheck">
              <a:fgClr>
                <a:srgbClr val="CC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sz="2800" b="1">
                <a:solidFill>
                  <a:srgbClr val="FF0000"/>
                </a:solidFill>
              </a:rPr>
              <a:t>Пысықтау:</a:t>
            </a:r>
            <a:r>
              <a:rPr lang="kk-KZ" sz="2000" b="1">
                <a:solidFill>
                  <a:srgbClr val="FF0000"/>
                </a:solidFill>
              </a:rPr>
              <a:t>  </a:t>
            </a:r>
            <a:r>
              <a:rPr lang="kk-KZ" sz="2400" b="1">
                <a:solidFill>
                  <a:srgbClr val="FF0000"/>
                </a:solidFill>
              </a:rPr>
              <a:t>Топтық тапсырма</a:t>
            </a:r>
            <a:endParaRPr lang="ru-RU" sz="2400" b="1">
              <a:solidFill>
                <a:srgbClr val="FF0000"/>
              </a:solidFill>
            </a:endParaRPr>
          </a:p>
        </p:txBody>
      </p:sp>
      <p:graphicFrame>
        <p:nvGraphicFramePr>
          <p:cNvPr id="31927" name="Group 183"/>
          <p:cNvGraphicFramePr>
            <a:graphicFrameLocks noGrp="1"/>
          </p:cNvGraphicFramePr>
          <p:nvPr>
            <p:ph idx="1"/>
          </p:nvPr>
        </p:nvGraphicFramePr>
        <p:xfrm>
          <a:off x="468313" y="3429000"/>
          <a:ext cx="6346825" cy="2955925"/>
        </p:xfrm>
        <a:graphic>
          <a:graphicData uri="http://schemas.openxmlformats.org/drawingml/2006/table">
            <a:tbl>
              <a:tblPr/>
              <a:tblGrid>
                <a:gridCol w="1450975"/>
                <a:gridCol w="1511300"/>
                <a:gridCol w="1800225"/>
                <a:gridCol w="1584325"/>
              </a:tblGrid>
              <a:tr h="1006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Кейіпкер-лер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Өмірге қы-зығушылығы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Адамгершілік қасиеті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Кейіпкерге баға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176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Еңлік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668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Кебек 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653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17600" algn="l"/>
                        </a:tabLst>
                      </a:pPr>
                      <a:r>
                        <a:rPr kumimoji="0" lang="kk-K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AC81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Кеңгірбай 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AC812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17447" name="AutoShape 129"/>
          <p:cNvSpPr>
            <a:spLocks noChangeArrowheads="1"/>
          </p:cNvSpPr>
          <p:nvPr/>
        </p:nvSpPr>
        <p:spPr bwMode="auto">
          <a:xfrm>
            <a:off x="1692275" y="3068638"/>
            <a:ext cx="215900" cy="360362"/>
          </a:xfrm>
          <a:prstGeom prst="up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74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237288"/>
            <a:ext cx="5572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600"/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600"/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600"/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7" grpId="0" animBg="1"/>
      <p:bldP spid="82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468313" y="260350"/>
            <a:ext cx="8135937" cy="1368425"/>
          </a:xfrm>
          <a:prstGeom prst="star16">
            <a:avLst>
              <a:gd name="adj" fmla="val 28273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3600" b="1">
                <a:solidFill>
                  <a:srgbClr val="FF0000"/>
                </a:solidFill>
              </a:rPr>
              <a:t>Пікірталас</a:t>
            </a:r>
          </a:p>
          <a:p>
            <a:pPr algn="ctr"/>
            <a:endParaRPr lang="ru-RU" b="1"/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827088" y="2492375"/>
            <a:ext cx="7127875" cy="1944688"/>
          </a:xfrm>
          <a:prstGeom prst="star16">
            <a:avLst>
              <a:gd name="adj" fmla="val 42361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800" b="1" i="1">
                <a:solidFill>
                  <a:schemeClr val="bg1"/>
                </a:solidFill>
              </a:rPr>
              <a:t>Еңлік пен Кебек өліміне кім кінәлі?</a:t>
            </a:r>
            <a:endParaRPr lang="ru-RU" sz="2000" b="1" i="1"/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5572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4" descr="Фон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76200">
            <a:pattFill prst="solidDmnd">
              <a:fgClr>
                <a:srgbClr val="FF66FF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95288" y="1125538"/>
            <a:ext cx="3887787" cy="2159000"/>
          </a:xfrm>
          <a:prstGeom prst="star32">
            <a:avLst>
              <a:gd name="adj" fmla="val 40648"/>
            </a:avLst>
          </a:prstGeom>
          <a:solidFill>
            <a:srgbClr val="FFFF00"/>
          </a:solidFill>
          <a:ln w="57150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FF0000"/>
                </a:solidFill>
              </a:rPr>
              <a:t>І топ</a:t>
            </a:r>
          </a:p>
          <a:p>
            <a:pPr algn="ctr"/>
            <a:r>
              <a:rPr lang="kk-KZ" b="1">
                <a:solidFill>
                  <a:srgbClr val="FF0000"/>
                </a:solidFill>
              </a:rPr>
              <a:t>Тақырыпқа сай мақал- </a:t>
            </a:r>
          </a:p>
          <a:p>
            <a:pPr algn="ctr"/>
            <a:r>
              <a:rPr lang="kk-KZ" b="1">
                <a:solidFill>
                  <a:srgbClr val="FF0000"/>
                </a:solidFill>
              </a:rPr>
              <a:t>мәтел жазу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771775" y="3716338"/>
            <a:ext cx="3887788" cy="2159000"/>
          </a:xfrm>
          <a:prstGeom prst="star32">
            <a:avLst>
              <a:gd name="adj" fmla="val 40648"/>
            </a:avLst>
          </a:prstGeom>
          <a:solidFill>
            <a:srgbClr val="3366FF"/>
          </a:solidFill>
          <a:ln w="57150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>
                <a:solidFill>
                  <a:schemeClr val="bg1"/>
                </a:solidFill>
              </a:rPr>
              <a:t>ІІІ топ</a:t>
            </a:r>
          </a:p>
          <a:p>
            <a:pPr algn="ctr"/>
            <a:r>
              <a:rPr lang="kk-KZ" b="1">
                <a:solidFill>
                  <a:schemeClr val="bg1"/>
                </a:solidFill>
              </a:rPr>
              <a:t>Поэмадағы салт-дәстүрді ата.</a:t>
            </a:r>
          </a:p>
          <a:p>
            <a:pPr algn="ctr"/>
            <a:r>
              <a:rPr lang="kk-KZ" b="1">
                <a:solidFill>
                  <a:schemeClr val="bg1"/>
                </a:solidFill>
              </a:rPr>
              <a:t>Жеті ғашықты ата.</a:t>
            </a:r>
          </a:p>
          <a:p>
            <a:pPr algn="ctr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4859338" y="1196975"/>
            <a:ext cx="3887787" cy="2159000"/>
          </a:xfrm>
          <a:prstGeom prst="star32">
            <a:avLst>
              <a:gd name="adj" fmla="val 40648"/>
            </a:avLst>
          </a:prstGeom>
          <a:gradFill rotWithShape="1">
            <a:gsLst>
              <a:gs pos="0">
                <a:srgbClr val="005E2F"/>
              </a:gs>
              <a:gs pos="50000">
                <a:srgbClr val="00CC66"/>
              </a:gs>
              <a:gs pos="100000">
                <a:srgbClr val="005E2F"/>
              </a:gs>
            </a:gsLst>
            <a:lin ang="5400000" scaled="1"/>
          </a:gradFill>
          <a:ln w="57150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FF0000"/>
                </a:solidFill>
              </a:rPr>
              <a:t>ІІ топ</a:t>
            </a:r>
          </a:p>
          <a:p>
            <a:pPr algn="ctr"/>
            <a:r>
              <a:rPr lang="kk-KZ" b="1">
                <a:solidFill>
                  <a:srgbClr val="FF0000"/>
                </a:solidFill>
              </a:rPr>
              <a:t>Көркемдегіш құрал, </a:t>
            </a:r>
          </a:p>
          <a:p>
            <a:pPr algn="ctr"/>
            <a:r>
              <a:rPr lang="kk-KZ" b="1">
                <a:solidFill>
                  <a:srgbClr val="FF0000"/>
                </a:solidFill>
              </a:rPr>
              <a:t>бейнелі сөздерді табу</a:t>
            </a:r>
            <a:endParaRPr lang="ru-RU" b="1">
              <a:solidFill>
                <a:srgbClr val="FF0000"/>
              </a:solidFill>
            </a:endParaRPr>
          </a:p>
        </p:txBody>
      </p:sp>
      <p:pic>
        <p:nvPicPr>
          <p:cNvPr id="19463" name="Picture 10" descr="13607701_b619f77c35a9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0" y="4508500"/>
            <a:ext cx="27813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1835150" y="260350"/>
            <a:ext cx="5761038" cy="6477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kk-KZ" sz="3200" b="1" i="1">
                <a:solidFill>
                  <a:srgbClr val="FF0000"/>
                </a:solidFill>
                <a:latin typeface="Arial" charset="0"/>
              </a:rPr>
              <a:t>Топтық тапсырма</a:t>
            </a:r>
            <a:endParaRPr lang="ru-RU" sz="3200" b="1" i="1">
              <a:solidFill>
                <a:srgbClr val="FF0000"/>
              </a:solidFill>
              <a:latin typeface="Arial" charset="0"/>
            </a:endParaRPr>
          </a:p>
          <a:p>
            <a:pPr algn="ctr"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4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28883">
            <a:off x="6300788" y="497205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692275" y="404813"/>
            <a:ext cx="6553200" cy="792162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kk-KZ" sz="2800">
                <a:solidFill>
                  <a:srgbClr val="0033CC"/>
                </a:solidFill>
                <a:latin typeface="Arial" charset="0"/>
              </a:rPr>
              <a:t>Сабақты бекіту</a:t>
            </a:r>
            <a:endParaRPr lang="ru-RU" sz="280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827088" y="1844675"/>
            <a:ext cx="6840537" cy="3024188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CCCFF">
                  <a:alpha val="94000"/>
                </a:srgbClr>
              </a:gs>
              <a:gs pos="9000">
                <a:srgbClr val="99CCFF">
                  <a:alpha val="94180"/>
                </a:srgbClr>
              </a:gs>
              <a:gs pos="18000">
                <a:srgbClr val="9966FF">
                  <a:alpha val="94360"/>
                </a:srgbClr>
              </a:gs>
              <a:gs pos="30500">
                <a:srgbClr val="CC99FF">
                  <a:alpha val="94610"/>
                </a:srgbClr>
              </a:gs>
              <a:gs pos="41001">
                <a:srgbClr val="99CCFF">
                  <a:alpha val="94820"/>
                </a:srgbClr>
              </a:gs>
              <a:gs pos="50000">
                <a:srgbClr val="CCCCFF">
                  <a:alpha val="95000"/>
                </a:srgbClr>
              </a:gs>
              <a:gs pos="59000">
                <a:srgbClr val="99CCFF">
                  <a:alpha val="94820"/>
                </a:srgbClr>
              </a:gs>
              <a:gs pos="69500">
                <a:srgbClr val="CC99FF">
                  <a:alpha val="94610"/>
                </a:srgbClr>
              </a:gs>
              <a:gs pos="82000">
                <a:srgbClr val="9966FF">
                  <a:alpha val="94360"/>
                </a:srgbClr>
              </a:gs>
              <a:gs pos="91001">
                <a:srgbClr val="99CCFF">
                  <a:alpha val="94180"/>
                </a:srgbClr>
              </a:gs>
              <a:gs pos="100000">
                <a:srgbClr val="CCCCFF">
                  <a:alpha val="9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kk-KZ" sz="2000">
                <a:latin typeface="Arial" charset="0"/>
              </a:rPr>
              <a:t>Сабақты қорыту үшін берілетін сұрақтар: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kk-KZ" sz="2000">
                <a:latin typeface="Arial" charset="0"/>
              </a:rPr>
              <a:t>Шәкәрімнің </a:t>
            </a:r>
            <a:r>
              <a:rPr lang="kk-KZ" sz="2000">
                <a:latin typeface="Times New Roman" pitchFamily="18" charset="0"/>
              </a:rPr>
              <a:t>“Еңлік - Кебек” поэмасында қандай 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мәселе көтерілген?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2. Автор шешімімен келісесің бе?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3. Егер сен автор орнында болсаң шығарманы қалай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 аяқтар едің?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4. Шәкәрімнің осы поэма арқылы айтпақ ойы не?</a:t>
            </a:r>
          </a:p>
          <a:p>
            <a:pPr marL="342900" indent="-342900" algn="ctr">
              <a:defRPr/>
            </a:pPr>
            <a:r>
              <a:rPr lang="kk-KZ" sz="2000">
                <a:latin typeface="Times New Roman" pitchFamily="18" charset="0"/>
              </a:rPr>
              <a:t>5. Дастанды оқи отырып қандай ой түйдің?</a:t>
            </a:r>
          </a:p>
          <a:p>
            <a:pPr marL="342900" indent="-342900" algn="ctr">
              <a:defRPr/>
            </a:pPr>
            <a:endParaRPr lang="kk-KZ" sz="2000"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ru-RU">
              <a:latin typeface="Times New Roman" pitchFamily="18" charset="0"/>
            </a:endParaRPr>
          </a:p>
          <a:p>
            <a:pPr marL="342900" indent="-342900" algn="ctr">
              <a:defRPr/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20490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745913">
            <a:off x="4859338" y="4797425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569418">
            <a:off x="3625056" y="4807744"/>
            <a:ext cx="24844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536880">
            <a:off x="2185194" y="4952207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8998689">
            <a:off x="755650" y="4972050"/>
            <a:ext cx="24844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r>
              <a:rPr lang="kk-KZ" b="1" smtClean="0">
                <a:solidFill>
                  <a:srgbClr val="FF0000"/>
                </a:solidFill>
              </a:rPr>
              <a:t>Сабақтың мақсаты</a:t>
            </a:r>
            <a:r>
              <a:rPr lang="kk-KZ" smtClean="0">
                <a:solidFill>
                  <a:srgbClr val="FF0000"/>
                </a:solidFill>
              </a:rPr>
              <a:t>:</a:t>
            </a:r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3075" name="Picture 11" descr="http://pol-ka.nm.ru/file/vst%2028.gif"/>
          <p:cNvPicPr>
            <a:picLocks noChangeAspect="1" noChangeArrowheads="1" noCrop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6000750"/>
            <a:ext cx="857250" cy="857250"/>
          </a:xfrm>
          <a:noFill/>
        </p:spPr>
      </p:pic>
      <p:pic>
        <p:nvPicPr>
          <p:cNvPr id="3076" name="Picture 11" descr="http://pol-ka.nm.ru/file/vst%2028.gif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86750" y="6000750"/>
            <a:ext cx="857250" cy="857250"/>
          </a:xfrm>
          <a:noFill/>
        </p:spPr>
      </p:pic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23850" y="1208088"/>
            <a:ext cx="84248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kk-KZ" sz="2300" b="1" u="sng">
                <a:solidFill>
                  <a:srgbClr val="FF0000"/>
                </a:solidFill>
                <a:latin typeface="Times New Roman" pitchFamily="18" charset="0"/>
              </a:rPr>
              <a:t>Білімділігі:</a:t>
            </a:r>
            <a:r>
              <a:rPr lang="kk-KZ" sz="2300">
                <a:latin typeface="Times New Roman" pitchFamily="18" charset="0"/>
              </a:rPr>
              <a:t> </a:t>
            </a:r>
          </a:p>
          <a:p>
            <a:r>
              <a:rPr lang="kk-KZ" sz="3100">
                <a:latin typeface="Times New Roman" pitchFamily="18" charset="0"/>
              </a:rPr>
              <a:t>    </a:t>
            </a:r>
            <a:r>
              <a:rPr lang="kk-KZ" sz="2400" b="1" i="1">
                <a:latin typeface="Times New Roman" pitchFamily="18" charset="0"/>
              </a:rPr>
              <a:t>Шәкәрім мұрасын тереңдей оқытып үйрету. “Еңлік – Кебек”  дастанының мазмұнын меңгерту, көркемдік ерекшелігін ашу.</a:t>
            </a:r>
          </a:p>
          <a:p>
            <a:r>
              <a:rPr lang="kk-KZ" sz="2300" b="1" u="sng">
                <a:solidFill>
                  <a:srgbClr val="FF0000"/>
                </a:solidFill>
                <a:latin typeface="Times New Roman" pitchFamily="18" charset="0"/>
              </a:rPr>
              <a:t>Дамытушылық:</a:t>
            </a:r>
            <a:r>
              <a:rPr lang="kk-KZ" sz="23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kk-KZ" sz="2400" b="1" i="1">
                <a:latin typeface="Times New Roman" pitchFamily="18" charset="0"/>
              </a:rPr>
              <a:t>Шығармашылық белсенділіктерін шыңдау, логикалық ойларын дамыту.</a:t>
            </a:r>
            <a:endParaRPr lang="kk-KZ" sz="2400" b="1" i="1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kk-KZ" sz="2300" b="1" u="sng">
                <a:solidFill>
                  <a:srgbClr val="FF0000"/>
                </a:solidFill>
                <a:latin typeface="Times New Roman" pitchFamily="18" charset="0"/>
              </a:rPr>
              <a:t>Тәрбиелік:</a:t>
            </a:r>
            <a:r>
              <a:rPr lang="kk-KZ" sz="3100" b="1" u="sng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  <a:p>
            <a:r>
              <a:rPr lang="kk-KZ" sz="3100" b="1" i="1">
                <a:latin typeface="Times New Roman" pitchFamily="18" charset="0"/>
              </a:rPr>
              <a:t>  </a:t>
            </a:r>
            <a:r>
              <a:rPr lang="kk-KZ" sz="2400" b="1" i="1">
                <a:latin typeface="Times New Roman" pitchFamily="18" charset="0"/>
              </a:rPr>
              <a:t>кейіпкер тағдырына ортақтастыра  білу, қауымдасып жұмыс істеуге, бір-бірінің пікірін істеугедамыта отырып, өзара сыйластыққа үйрету</a:t>
            </a:r>
          </a:p>
          <a:p>
            <a:r>
              <a:rPr lang="kk-KZ" sz="3100" b="1" i="1">
                <a:latin typeface="Times New Roman" pitchFamily="18" charset="0"/>
              </a:rPr>
              <a:t> </a:t>
            </a:r>
            <a:r>
              <a:rPr lang="ru-RU" sz="3100" i="1">
                <a:latin typeface="Times New Roman" pitchFamily="18" charset="0"/>
              </a:rPr>
              <a:t>  </a:t>
            </a:r>
            <a:endParaRPr lang="kk-KZ" sz="3100" i="1">
              <a:latin typeface="Times New Roman" pitchFamily="18" charset="0"/>
            </a:endParaRPr>
          </a:p>
        </p:txBody>
      </p:sp>
      <p:pic>
        <p:nvPicPr>
          <p:cNvPr id="3078" name="Picture 6" descr="df6eb5a16f2dca616eea7c5fc527e196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1763713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8" descr="http://cliparty.by.ru/bar/anime/125.gif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88913"/>
            <a:ext cx="9144000" cy="365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Picture 3" descr="Рисунок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19250" y="3390900"/>
            <a:ext cx="511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ru-RU" sz="2000" b="1">
              <a:latin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76375" y="1155700"/>
            <a:ext cx="6048375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kk-KZ" sz="6600" b="1">
                <a:solidFill>
                  <a:srgbClr val="0000CC"/>
                </a:solidFill>
                <a:latin typeface="Times New Roman" pitchFamily="18" charset="0"/>
              </a:rPr>
              <a:t>Үйге тапсырма.</a:t>
            </a:r>
            <a:r>
              <a:rPr lang="kk-KZ" sz="2000" b="1">
                <a:latin typeface="Times New Roman" pitchFamily="18" charset="0"/>
              </a:rPr>
              <a:t>  </a:t>
            </a:r>
          </a:p>
          <a:p>
            <a:pPr algn="ctr" eaLnBrk="0" hangingPunct="0"/>
            <a:r>
              <a:rPr lang="kk-KZ" sz="2800" b="1">
                <a:latin typeface="Times New Roman" pitchFamily="18" charset="0"/>
              </a:rPr>
              <a:t>“Ғашықтың тілі – тілсіз тіл” тақырыбында шығарма жазу</a:t>
            </a:r>
            <a:endParaRPr lang="ru-RU" sz="2800" b="1">
              <a:latin typeface="Times New Roman" pitchFamily="18" charset="0"/>
            </a:endParaRPr>
          </a:p>
        </p:txBody>
      </p:sp>
      <p:pic>
        <p:nvPicPr>
          <p:cNvPr id="6" name="Picture 2" descr="050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16688" y="3644900"/>
            <a:ext cx="2627312" cy="3213100"/>
          </a:xfrm>
          <a:noFill/>
        </p:spPr>
      </p:pic>
      <p:pic>
        <p:nvPicPr>
          <p:cNvPr id="21511" name="Picture 10" descr="13607701_b619f77c35a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16711">
            <a:off x="0" y="3983038"/>
            <a:ext cx="3686175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40" descr="004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620713"/>
            <a:ext cx="19050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24844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68 0.42199 C -0.12031 0.40093 -0.26059 0.35694 -0.29306 0.31944 C -0.32552 0.28218 -0.28368 0.21042 -0.23229 0.19769 C -0.18091 0.18495 -0.06476 0.24653 0.01458 0.24259 C 0.09409 0.23866 0.21267 0.14051 0.24409 0.17407 C 0.27552 0.20787 0.25156 0.40394 0.20347 0.44537 C 0.15521 0.48704 0.04514 0.44306 -0.03768 0.42199 Z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-108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00166" y="3655062"/>
            <a:ext cx="7040710" cy="1378193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Z Boyarsky" pitchFamily="34" charset="0"/>
              </a:rPr>
              <a:t>Назар салып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Z Boyarsky" pitchFamily="34" charset="0"/>
              </a:rPr>
              <a:t>тыңдағандарыңызға рахмет</a:t>
            </a:r>
            <a:r>
              <a:rPr lang="kk-KZ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!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22532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285750"/>
            <a:ext cx="5176837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038" y="333375"/>
            <a:ext cx="8208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e1896353a24fa7ae75b9b990649c136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94288"/>
            <a:ext cx="1763713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cd10f1c1012cd06af88462100cbce55a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1613" y="5224463"/>
            <a:ext cx="25923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2"/>
          <p:cNvSpPr>
            <a:spLocks noChangeArrowheads="1"/>
          </p:cNvSpPr>
          <p:nvPr/>
        </p:nvSpPr>
        <p:spPr bwMode="auto">
          <a:xfrm>
            <a:off x="395288" y="1020763"/>
            <a:ext cx="8424862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Сабақтың түрі</a:t>
            </a:r>
            <a:r>
              <a:rPr lang="kk-KZ" sz="2800">
                <a:solidFill>
                  <a:srgbClr val="0000FF"/>
                </a:solidFill>
                <a:latin typeface="Times New Roman" pitchFamily="18" charset="0"/>
              </a:rPr>
              <a:t>:</a:t>
            </a:r>
            <a:br>
              <a:rPr lang="kk-KZ" sz="28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kk-KZ" sz="2800" i="1">
                <a:solidFill>
                  <a:schemeClr val="tx2"/>
                </a:solidFill>
                <a:latin typeface="Times New Roman" pitchFamily="18" charset="0"/>
              </a:rPr>
              <a:t>білім, білік, дағды қалыптастыру сабағы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kk-KZ" sz="280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kk-KZ" sz="2800" b="1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kk-KZ" sz="28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Сабақтың әдісі:</a:t>
            </a:r>
            <a:r>
              <a:rPr lang="kk-KZ" sz="2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br>
              <a:rPr lang="kk-KZ" sz="28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kk-KZ" sz="2800" i="1">
                <a:solidFill>
                  <a:schemeClr val="tx2"/>
                </a:solidFill>
                <a:latin typeface="Times New Roman" pitchFamily="18" charset="0"/>
              </a:rPr>
              <a:t>топтастыру, сұрақ-жауап, баяндау, талдау,пікірлесу әдісі</a:t>
            </a:r>
          </a:p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Сабақтың көрнекілігі:</a:t>
            </a:r>
          </a:p>
          <a:p>
            <a:pPr algn="ctr"/>
            <a:r>
              <a:rPr lang="kk-KZ" sz="2800" i="1">
                <a:solidFill>
                  <a:schemeClr val="tx2"/>
                </a:solidFill>
                <a:latin typeface="Times New Roman" pitchFamily="18" charset="0"/>
              </a:rPr>
              <a:t>Шәкәрім портреті, “Еңлік-Кебек” пьесасынан суреттері, слайдтар. </a:t>
            </a:r>
          </a:p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Пәнаралық байланыс:</a:t>
            </a:r>
          </a:p>
          <a:p>
            <a:pPr algn="ctr"/>
            <a:r>
              <a:rPr lang="kk-KZ" sz="2800" i="1">
                <a:solidFill>
                  <a:schemeClr val="tx2"/>
                </a:solidFill>
                <a:latin typeface="Times New Roman" pitchFamily="18" charset="0"/>
              </a:rPr>
              <a:t>Тарих, қазақ тілі, ән</a:t>
            </a:r>
            <a:r>
              <a:rPr lang="kk-KZ" sz="2800" b="1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kk-KZ" sz="2800" b="1">
                <a:solidFill>
                  <a:srgbClr val="FF0000"/>
                </a:solidFill>
                <a:latin typeface="Times New Roman" pitchFamily="18" charset="0"/>
              </a:rPr>
            </a:br>
            <a:endParaRPr 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kk-KZ" b="1" smtClean="0">
                <a:solidFill>
                  <a:srgbClr val="FFFF00"/>
                </a:solidFill>
                <a:latin typeface="Times New Roman" pitchFamily="18" charset="0"/>
              </a:rPr>
              <a:t>        </a:t>
            </a:r>
            <a:r>
              <a:rPr lang="kk-KZ" b="1" smtClean="0">
                <a:solidFill>
                  <a:srgbClr val="FF0000"/>
                </a:solidFill>
                <a:latin typeface="Times New Roman" pitchFamily="18" charset="0"/>
              </a:rPr>
              <a:t>Сабақтың барысы:</a:t>
            </a:r>
            <a:r>
              <a:rPr lang="kk-KZ" smtClean="0">
                <a:latin typeface="Times New Roman" pitchFamily="18" charset="0"/>
              </a:rPr>
              <a:t> 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497887" cy="4392612"/>
          </a:xfrm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kk-KZ" sz="4000" b="1" smtClean="0">
                <a:solidFill>
                  <a:srgbClr val="0066FF"/>
                </a:solidFill>
                <a:latin typeface="Times New Roman" pitchFamily="18" charset="0"/>
              </a:rPr>
              <a:t>І Ұйымдастыру </a:t>
            </a:r>
          </a:p>
          <a:p>
            <a:pPr marL="609600" indent="-609600" eaLnBrk="1" hangingPunct="1">
              <a:buFontTx/>
              <a:buNone/>
            </a:pPr>
            <a:r>
              <a:rPr lang="kk-KZ" sz="4000" b="1" smtClean="0">
                <a:solidFill>
                  <a:srgbClr val="0066FF"/>
                </a:solidFill>
                <a:latin typeface="Times New Roman" pitchFamily="18" charset="0"/>
              </a:rPr>
              <a:t>	а) оқушылармен амандасу</a:t>
            </a:r>
          </a:p>
          <a:p>
            <a:pPr marL="609600" indent="-609600" eaLnBrk="1" hangingPunct="1">
              <a:buFontTx/>
              <a:buNone/>
            </a:pPr>
            <a:r>
              <a:rPr lang="kk-KZ" sz="4000" b="1" smtClean="0">
                <a:solidFill>
                  <a:srgbClr val="0066FF"/>
                </a:solidFill>
                <a:latin typeface="Times New Roman" pitchFamily="18" charset="0"/>
              </a:rPr>
              <a:t>	ә) сыныпты үш топқа бөлу</a:t>
            </a:r>
          </a:p>
          <a:p>
            <a:pPr marL="609600" indent="-609600" eaLnBrk="1" hangingPunct="1">
              <a:buFontTx/>
              <a:buNone/>
            </a:pPr>
            <a:endParaRPr lang="kk-KZ" sz="4000" b="1" smtClean="0">
              <a:solidFill>
                <a:srgbClr val="0066FF"/>
              </a:solidFill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kk-KZ" sz="4000" b="1" smtClean="0">
                <a:solidFill>
                  <a:srgbClr val="0066FF"/>
                </a:solidFill>
                <a:latin typeface="Times New Roman" pitchFamily="18" charset="0"/>
              </a:rPr>
              <a:t>ІІ Үй тапсырмасын сұрау</a:t>
            </a:r>
          </a:p>
          <a:p>
            <a:pPr marL="609600" indent="-609600" eaLnBrk="1" hangingPunct="1">
              <a:buFontTx/>
              <a:buNone/>
            </a:pPr>
            <a:endParaRPr lang="ru-RU" b="1" smtClean="0">
              <a:solidFill>
                <a:srgbClr val="0066FF"/>
              </a:solidFill>
            </a:endParaRPr>
          </a:p>
        </p:txBody>
      </p:sp>
      <p:pic>
        <p:nvPicPr>
          <p:cNvPr id="5124" name="Picture 5" descr="dbdee13c60c9204fee7ec8d256b5f9f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492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4844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6021388"/>
            <a:ext cx="5761037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6453188"/>
            <a:ext cx="55721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908175" y="73025"/>
            <a:ext cx="5040313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Бәйге</a:t>
            </a:r>
          </a:p>
        </p:txBody>
      </p: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395288" y="1341438"/>
            <a:ext cx="4897437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800" b="1">
                <a:solidFill>
                  <a:srgbClr val="CC3300"/>
                </a:solidFill>
              </a:rPr>
              <a:t>Шәкәрім неше жасында </a:t>
            </a:r>
          </a:p>
          <a:p>
            <a:pPr algn="ctr"/>
            <a:r>
              <a:rPr lang="kk-KZ" sz="2800" b="1">
                <a:solidFill>
                  <a:srgbClr val="CC3300"/>
                </a:solidFill>
              </a:rPr>
              <a:t>жетім қалды?</a:t>
            </a:r>
            <a:endParaRPr lang="ru-RU" sz="2800" b="1">
              <a:solidFill>
                <a:srgbClr val="CC3300"/>
              </a:solidFill>
            </a:endParaRPr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395288" y="3213100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800" b="1">
                <a:solidFill>
                  <a:srgbClr val="CC3300"/>
                </a:solidFill>
              </a:rPr>
              <a:t>Шәкәрімнің анасының </a:t>
            </a:r>
          </a:p>
          <a:p>
            <a:pPr algn="ctr"/>
            <a:r>
              <a:rPr lang="kk-KZ" sz="2800" b="1">
                <a:solidFill>
                  <a:srgbClr val="CC3300"/>
                </a:solidFill>
              </a:rPr>
              <a:t>есімі кім?</a:t>
            </a:r>
            <a:endParaRPr lang="ru-RU" sz="2800" b="1">
              <a:solidFill>
                <a:srgbClr val="CC3300"/>
              </a:solidFill>
            </a:endParaRPr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395288" y="5083175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800" b="1">
                <a:solidFill>
                  <a:srgbClr val="CC3300"/>
                </a:solidFill>
              </a:rPr>
              <a:t>Шәкәрім қай жерде </a:t>
            </a:r>
          </a:p>
          <a:p>
            <a:pPr algn="ctr"/>
            <a:r>
              <a:rPr lang="kk-KZ" sz="2800" b="1">
                <a:solidFill>
                  <a:srgbClr val="CC3300"/>
                </a:solidFill>
              </a:rPr>
              <a:t>дүниеге келді?</a:t>
            </a:r>
            <a:endParaRPr lang="ru-RU" sz="2800" b="1">
              <a:solidFill>
                <a:srgbClr val="CC33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651500" y="1773238"/>
            <a:ext cx="3240088" cy="701675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4000" b="1">
                <a:latin typeface="Times New Roman" pitchFamily="18" charset="0"/>
              </a:rPr>
              <a:t>7</a:t>
            </a:r>
            <a:endParaRPr lang="ru-RU" sz="4000" b="1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651500" y="3429000"/>
            <a:ext cx="3303588" cy="641350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600" b="1">
                <a:latin typeface="Times New Roman" pitchFamily="18" charset="0"/>
              </a:rPr>
              <a:t>Дәметкен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508625" y="5230813"/>
            <a:ext cx="3432175" cy="946150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2800" b="1">
                <a:latin typeface="Times New Roman" pitchFamily="18" charset="0"/>
              </a:rPr>
              <a:t>Шығыс Қазақстан облысында 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6153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148431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 топ</a:t>
            </a:r>
          </a:p>
        </p:txBody>
      </p:sp>
      <p:sp>
        <p:nvSpPr>
          <p:cNvPr id="6154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335756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 топ</a:t>
            </a:r>
          </a:p>
        </p:txBody>
      </p:sp>
      <p:sp>
        <p:nvSpPr>
          <p:cNvPr id="6155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515778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ІІІ топ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1908175" y="73025"/>
            <a:ext cx="5040313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Бәйге</a:t>
            </a:r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395288" y="1341438"/>
            <a:ext cx="4897437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Шәкәрім Физулидің қай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 шығармасын қазақшаға аударды?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395288" y="2997200"/>
            <a:ext cx="4968875" cy="1800225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Шәкәрім өнер-білімге ұмтылған 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жастарға Абайдың бес нәрсеге 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асық, бес нәрседен қашық болына 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ұқсас</a:t>
            </a:r>
            <a:r>
              <a:rPr lang="kk-KZ" b="1">
                <a:solidFill>
                  <a:srgbClr val="CC3300"/>
                </a:solidFill>
              </a:rPr>
              <a:t> </a:t>
            </a:r>
            <a:r>
              <a:rPr lang="kk-KZ" sz="2000" b="1">
                <a:solidFill>
                  <a:srgbClr val="CC3300"/>
                </a:solidFill>
              </a:rPr>
              <a:t>қандай өлең жазды? 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395288" y="5083175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rgbClr val="CC3300"/>
                </a:solidFill>
              </a:rPr>
              <a:t>Қай жылы қажылық сапармен</a:t>
            </a:r>
          </a:p>
          <a:p>
            <a:pPr algn="ctr"/>
            <a:r>
              <a:rPr lang="kk-KZ" sz="2400" b="1">
                <a:solidFill>
                  <a:srgbClr val="CC3300"/>
                </a:solidFill>
              </a:rPr>
              <a:t>Меккеге барды?</a:t>
            </a:r>
            <a:endParaRPr lang="ru-RU" sz="2400" b="1">
              <a:solidFill>
                <a:srgbClr val="CC33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651500" y="1700213"/>
            <a:ext cx="3240088" cy="57943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Ләйлі – Мәжнүн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580063" y="3141663"/>
            <a:ext cx="3303587" cy="1495425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600" b="1">
                <a:latin typeface="Times New Roman" pitchFamily="18" charset="0"/>
              </a:rPr>
              <a:t>Талап пен ақыл</a:t>
            </a:r>
            <a:endParaRPr lang="kk-KZ" sz="2400" b="1">
              <a:latin typeface="Times New Roman" pitchFamily="18" charset="0"/>
            </a:endParaRPr>
          </a:p>
          <a:p>
            <a:pPr eaLnBrk="1" hangingPunct="1"/>
            <a:endParaRPr lang="ru-RU" sz="2000" b="1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580063" y="5516563"/>
            <a:ext cx="3360737" cy="57943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1906-1908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7177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148431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 топ</a:t>
            </a:r>
          </a:p>
        </p:txBody>
      </p:sp>
      <p:sp>
        <p:nvSpPr>
          <p:cNvPr id="7178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24075" y="2997200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 топ</a:t>
            </a:r>
          </a:p>
        </p:txBody>
      </p:sp>
      <p:sp>
        <p:nvSpPr>
          <p:cNvPr id="7179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515778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ІІІ топ</a:t>
            </a:r>
          </a:p>
        </p:txBody>
      </p:sp>
      <p:pic>
        <p:nvPicPr>
          <p:cNvPr id="7180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5478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1908175" y="73025"/>
            <a:ext cx="5040313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Бәйге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395288" y="1341438"/>
            <a:ext cx="4897437" cy="1655762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rgbClr val="CC3300"/>
                </a:solidFill>
              </a:rPr>
              <a:t>Шәкәрімнің әкесі Құдайберді</a:t>
            </a:r>
          </a:p>
          <a:p>
            <a:pPr algn="ctr"/>
            <a:r>
              <a:rPr lang="kk-KZ" sz="2400" b="1">
                <a:solidFill>
                  <a:srgbClr val="CC3300"/>
                </a:solidFill>
              </a:rPr>
              <a:t>Құнанбайдың қай әйелінен </a:t>
            </a:r>
          </a:p>
          <a:p>
            <a:pPr algn="ctr"/>
            <a:r>
              <a:rPr lang="kk-KZ" sz="2400" b="1">
                <a:solidFill>
                  <a:srgbClr val="CC3300"/>
                </a:solidFill>
              </a:rPr>
              <a:t>туған ?</a:t>
            </a:r>
            <a:endParaRPr lang="ru-RU" sz="2400" b="1">
              <a:solidFill>
                <a:srgbClr val="CC3300"/>
              </a:solidFill>
            </a:endParaRP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95288" y="3213100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>
                <a:solidFill>
                  <a:srgbClr val="CC3300"/>
                </a:solidFill>
              </a:rPr>
              <a:t>Шәкәрімнің өзіне қойған</a:t>
            </a:r>
          </a:p>
          <a:p>
            <a:pPr algn="ctr"/>
            <a:r>
              <a:rPr lang="kk-KZ" sz="2400">
                <a:solidFill>
                  <a:srgbClr val="CC3300"/>
                </a:solidFill>
              </a:rPr>
              <a:t> лақап аты?</a:t>
            </a:r>
            <a:endParaRPr lang="ru-RU" sz="2400">
              <a:solidFill>
                <a:srgbClr val="CC3300"/>
              </a:solidFill>
            </a:endParaRP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395288" y="5083175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>
                <a:solidFill>
                  <a:srgbClr val="CC3300"/>
                </a:solidFill>
              </a:rPr>
              <a:t>Ақын 1909-1910 жылдары жазған </a:t>
            </a:r>
          </a:p>
          <a:p>
            <a:pPr algn="ctr"/>
            <a:r>
              <a:rPr lang="kk-KZ" sz="2000">
                <a:solidFill>
                  <a:srgbClr val="CC3300"/>
                </a:solidFill>
              </a:rPr>
              <a:t>шығармаларын қай өңірде жазды?</a:t>
            </a:r>
            <a:endParaRPr lang="ru-RU" sz="2000">
              <a:solidFill>
                <a:srgbClr val="CC33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580063" y="1844675"/>
            <a:ext cx="3240087" cy="579438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Күңке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580063" y="3644900"/>
            <a:ext cx="3303587" cy="519113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2800" b="1">
                <a:latin typeface="Times New Roman" pitchFamily="18" charset="0"/>
              </a:rPr>
              <a:t>Мұтылған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292725" y="5084763"/>
            <a:ext cx="3432175" cy="1006475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2000" b="1">
                <a:latin typeface="Times New Roman" pitchFamily="18" charset="0"/>
              </a:rPr>
              <a:t>Шыңғыстау өңірінде , Шақпақ деген жерде</a:t>
            </a:r>
          </a:p>
          <a:p>
            <a:pPr eaLnBrk="1" hangingPunct="1"/>
            <a:endParaRPr lang="ru-RU" sz="2000" b="1">
              <a:latin typeface="Times New Roman" pitchFamily="18" charset="0"/>
            </a:endParaRPr>
          </a:p>
        </p:txBody>
      </p:sp>
      <p:sp>
        <p:nvSpPr>
          <p:cNvPr id="8201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134143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 топ</a:t>
            </a:r>
          </a:p>
        </p:txBody>
      </p:sp>
      <p:sp>
        <p:nvSpPr>
          <p:cNvPr id="8202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24075" y="3213100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 топ</a:t>
            </a:r>
          </a:p>
        </p:txBody>
      </p:sp>
      <p:sp>
        <p:nvSpPr>
          <p:cNvPr id="8203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515778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ІІІ топ</a:t>
            </a:r>
          </a:p>
        </p:txBody>
      </p:sp>
      <p:pic>
        <p:nvPicPr>
          <p:cNvPr id="8204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5478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4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50" y="5373688"/>
            <a:ext cx="1316038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5" descr="AG00317_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1288" y="-242888"/>
            <a:ext cx="1328738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908175" y="73025"/>
            <a:ext cx="5040313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Бәйге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395288" y="1341438"/>
            <a:ext cx="4897437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Шәкәрімнің “Бұл ән бұрынғы әннен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 өзгерек” әнін нотаға түсірген кім?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95288" y="2997200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Шәкәрімге домбыра үйреткен кім?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395288" y="4868863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Поэмадағы қанатты сөздер, мақал-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 мәтелді табу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724525" y="1558925"/>
            <a:ext cx="3240088" cy="457200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2400" b="1">
                <a:latin typeface="Times New Roman" pitchFamily="18" charset="0"/>
              </a:rPr>
              <a:t>А. В. Затаевич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580063" y="3429000"/>
            <a:ext cx="3303587" cy="519113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2800" b="1">
                <a:latin typeface="Times New Roman" pitchFamily="18" charset="0"/>
              </a:rPr>
              <a:t>Біткенбай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580063" y="5230813"/>
            <a:ext cx="3360737" cy="641350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sz="3600" b="1">
              <a:latin typeface="Times New Roman" pitchFamily="18" charset="0"/>
            </a:endParaRPr>
          </a:p>
        </p:txBody>
      </p:sp>
      <p:sp>
        <p:nvSpPr>
          <p:cNvPr id="9225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1979613" y="1341438"/>
            <a:ext cx="10080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 топ</a:t>
            </a:r>
          </a:p>
        </p:txBody>
      </p:sp>
      <p:sp>
        <p:nvSpPr>
          <p:cNvPr id="9226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24075" y="314166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 топ</a:t>
            </a:r>
          </a:p>
        </p:txBody>
      </p:sp>
      <p:sp>
        <p:nvSpPr>
          <p:cNvPr id="9227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494188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ІІІ топ</a:t>
            </a:r>
          </a:p>
        </p:txBody>
      </p:sp>
      <p:pic>
        <p:nvPicPr>
          <p:cNvPr id="922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6453188"/>
            <a:ext cx="55721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5478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5" descr="AG00317_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975" y="-315913"/>
            <a:ext cx="1439863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908175" y="73025"/>
            <a:ext cx="5040313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І Бәйге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395288" y="1341438"/>
            <a:ext cx="4897437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rgbClr val="CC3300"/>
                </a:solidFill>
              </a:rPr>
              <a:t>Шәкәрім Пушкиннің поэзиясын</a:t>
            </a:r>
          </a:p>
          <a:p>
            <a:pPr algn="ctr"/>
            <a:r>
              <a:rPr lang="kk-KZ" sz="2400" b="1">
                <a:solidFill>
                  <a:srgbClr val="CC3300"/>
                </a:solidFill>
              </a:rPr>
              <a:t> неге балайды?</a:t>
            </a:r>
            <a:endParaRPr lang="ru-RU" sz="2400" b="1">
              <a:solidFill>
                <a:srgbClr val="CC3300"/>
              </a:solidFill>
            </a:endParaRPr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395288" y="3213100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>
                <a:solidFill>
                  <a:srgbClr val="CC3300"/>
                </a:solidFill>
              </a:rPr>
              <a:t>Атасы Құнанбайдың Меккеде сал-</a:t>
            </a:r>
          </a:p>
          <a:p>
            <a:pPr algn="ctr"/>
            <a:r>
              <a:rPr lang="kk-KZ" sz="2000" b="1">
                <a:solidFill>
                  <a:srgbClr val="CC3300"/>
                </a:solidFill>
              </a:rPr>
              <a:t> дырған қонақ үйі қалай аталады?</a:t>
            </a:r>
            <a:endParaRPr lang="ru-RU" sz="2000" b="1">
              <a:solidFill>
                <a:srgbClr val="CC3300"/>
              </a:solidFill>
            </a:endParaRP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395288" y="5083175"/>
            <a:ext cx="4824412" cy="1441450"/>
          </a:xfrm>
          <a:prstGeom prst="bevel">
            <a:avLst>
              <a:gd name="adj" fmla="val 1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>
                <a:solidFill>
                  <a:srgbClr val="CC3300"/>
                </a:solidFill>
              </a:rPr>
              <a:t>Шәкәрім өзіне қандай орыс</a:t>
            </a:r>
          </a:p>
          <a:p>
            <a:pPr algn="ctr"/>
            <a:r>
              <a:rPr lang="kk-KZ" sz="2400" b="1">
                <a:solidFill>
                  <a:srgbClr val="CC3300"/>
                </a:solidFill>
              </a:rPr>
              <a:t> жазушысын пір тұтты?</a:t>
            </a:r>
            <a:endParaRPr lang="ru-RU" sz="2400" b="1">
              <a:solidFill>
                <a:srgbClr val="CC33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724525" y="1558925"/>
            <a:ext cx="3240088" cy="579438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Күннің көзіне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651500" y="3500438"/>
            <a:ext cx="3303588" cy="57943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Тәкие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580063" y="5230813"/>
            <a:ext cx="3360737" cy="579437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3200" b="1">
                <a:latin typeface="Times New Roman" pitchFamily="18" charset="0"/>
              </a:rPr>
              <a:t>Л. Толстой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0249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148431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 топ</a:t>
            </a:r>
          </a:p>
        </p:txBody>
      </p:sp>
      <p:sp>
        <p:nvSpPr>
          <p:cNvPr id="10250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51050" y="3284538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 топ</a:t>
            </a:r>
          </a:p>
        </p:txBody>
      </p:sp>
      <p:sp>
        <p:nvSpPr>
          <p:cNvPr id="10251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24075" y="5084763"/>
            <a:ext cx="10080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ІІІ топ</a:t>
            </a:r>
          </a:p>
        </p:txBody>
      </p:sp>
      <p:pic>
        <p:nvPicPr>
          <p:cNvPr id="10252" name="Picture 7" descr="D:\Мои документы\aida\ros015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5478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5" descr="AG00317_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975" y="-315913"/>
            <a:ext cx="1439863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531</Words>
  <Application>Microsoft Office PowerPoint</Application>
  <PresentationFormat>Экран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Algerian</vt:lpstr>
      <vt:lpstr>Оформление по умолчанию</vt:lpstr>
      <vt:lpstr>Сабақтың тақырыбы: </vt:lpstr>
      <vt:lpstr>Сабақтың мақсаты:</vt:lpstr>
      <vt:lpstr>Презентация PowerPoint</vt:lpstr>
      <vt:lpstr>        Сабақтың барысы: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dc:creator>Admin</dc:creator>
  <cp:lastModifiedBy>Nurken</cp:lastModifiedBy>
  <cp:revision>8</cp:revision>
  <dcterms:created xsi:type="dcterms:W3CDTF">2012-02-14T17:22:46Z</dcterms:created>
  <dcterms:modified xsi:type="dcterms:W3CDTF">2012-12-18T05:02:30Z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864923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