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ru-RU" smtClean="0"/>
              <a:t>Образец заголовка</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1DAB87B-F60B-4B16-89C6-1466F62B27C6}" type="datetimeFigureOut">
              <a:rPr lang="ru-RU" smtClean="0"/>
              <a:t>10.02.2016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74A97CF-BD00-43F8-8E3C-BCCAD924B127}"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1DAB87B-F60B-4B16-89C6-1466F62B27C6}" type="datetimeFigureOut">
              <a:rPr lang="ru-RU" smtClean="0"/>
              <a:t>10.02.2016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74A97CF-BD00-43F8-8E3C-BCCAD924B12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1DAB87B-F60B-4B16-89C6-1466F62B27C6}" type="datetimeFigureOut">
              <a:rPr lang="ru-RU" smtClean="0"/>
              <a:t>10.02.2016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74A97CF-BD00-43F8-8E3C-BCCAD924B12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1DAB87B-F60B-4B16-89C6-1466F62B27C6}" type="datetimeFigureOut">
              <a:rPr lang="ru-RU" smtClean="0"/>
              <a:t>10.02.2016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74A97CF-BD00-43F8-8E3C-BCCAD924B127}"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текста</a:t>
            </a:r>
          </a:p>
        </p:txBody>
      </p:sp>
      <p:sp>
        <p:nvSpPr>
          <p:cNvPr id="4" name="Date Placeholder 3"/>
          <p:cNvSpPr>
            <a:spLocks noGrp="1"/>
          </p:cNvSpPr>
          <p:nvPr>
            <p:ph type="dt" sz="half" idx="10"/>
          </p:nvPr>
        </p:nvSpPr>
        <p:spPr/>
        <p:txBody>
          <a:bodyPr/>
          <a:lstStyle/>
          <a:p>
            <a:fld id="{11DAB87B-F60B-4B16-89C6-1466F62B27C6}" type="datetimeFigureOut">
              <a:rPr lang="ru-RU" smtClean="0"/>
              <a:t>10.02.2016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74A97CF-BD00-43F8-8E3C-BCCAD924B127}"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1DAB87B-F60B-4B16-89C6-1466F62B27C6}" type="datetimeFigureOut">
              <a:rPr lang="ru-RU" smtClean="0"/>
              <a:t>10.02.2016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74A97CF-BD00-43F8-8E3C-BCCAD924B127}"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1DAB87B-F60B-4B16-89C6-1466F62B27C6}" type="datetimeFigureOut">
              <a:rPr lang="ru-RU" smtClean="0"/>
              <a:t>10.02.2016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74A97CF-BD00-43F8-8E3C-BCCAD924B127}"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11DAB87B-F60B-4B16-89C6-1466F62B27C6}" type="datetimeFigureOut">
              <a:rPr lang="ru-RU" smtClean="0"/>
              <a:t>10.02.2016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74A97CF-BD00-43F8-8E3C-BCCAD924B127}"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DAB87B-F60B-4B16-89C6-1466F62B27C6}" type="datetimeFigureOut">
              <a:rPr lang="ru-RU" smtClean="0"/>
              <a:t>10.02.2016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74A97CF-BD00-43F8-8E3C-BCCAD924B12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ru-RU" smtClean="0"/>
              <a:t>Образец текста</a:t>
            </a:r>
          </a:p>
        </p:txBody>
      </p:sp>
      <p:sp>
        <p:nvSpPr>
          <p:cNvPr id="5" name="Date Placeholder 4"/>
          <p:cNvSpPr>
            <a:spLocks noGrp="1"/>
          </p:cNvSpPr>
          <p:nvPr>
            <p:ph type="dt" sz="half" idx="10"/>
          </p:nvPr>
        </p:nvSpPr>
        <p:spPr/>
        <p:txBody>
          <a:bodyPr/>
          <a:lstStyle/>
          <a:p>
            <a:fld id="{11DAB87B-F60B-4B16-89C6-1466F62B27C6}" type="datetimeFigureOut">
              <a:rPr lang="ru-RU" smtClean="0"/>
              <a:t>10.02.2016</a:t>
            </a:fld>
            <a:endParaRPr lang="ru-RU"/>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74A97CF-BD00-43F8-8E3C-BCCAD924B127}"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ru-RU" smtClean="0"/>
              <a:t>Вставка рисунка</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1DAB87B-F60B-4B16-89C6-1466F62B27C6}" type="datetimeFigureOut">
              <a:rPr lang="ru-RU" smtClean="0"/>
              <a:t>10.02.2016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74A97CF-BD00-43F8-8E3C-BCCAD924B127}"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1DAB87B-F60B-4B16-89C6-1466F62B27C6}" type="datetimeFigureOut">
              <a:rPr lang="ru-RU" smtClean="0"/>
              <a:t>10.02.2016</a:t>
            </a:fld>
            <a:endParaRPr lang="ru-RU"/>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ru-RU"/>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74A97CF-BD00-43F8-8E3C-BCCAD924B127}"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9.wmf"/><Relationship Id="rId3" Type="http://schemas.openxmlformats.org/officeDocument/2006/relationships/oleObject" Target="../embeddings/oleObject1.bin"/><Relationship Id="rId7" Type="http://schemas.openxmlformats.org/officeDocument/2006/relationships/image" Target="../media/image6.wmf"/><Relationship Id="rId12"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11" Type="http://schemas.openxmlformats.org/officeDocument/2006/relationships/image" Target="../media/image8.wmf"/><Relationship Id="rId5" Type="http://schemas.openxmlformats.org/officeDocument/2006/relationships/oleObject" Target="../embeddings/oleObject2.bin"/><Relationship Id="rId15" Type="http://schemas.openxmlformats.org/officeDocument/2006/relationships/image" Target="../media/image10.wmf"/><Relationship Id="rId10" Type="http://schemas.openxmlformats.org/officeDocument/2006/relationships/oleObject" Target="../embeddings/oleObject5.bin"/><Relationship Id="rId4" Type="http://schemas.openxmlformats.org/officeDocument/2006/relationships/image" Target="../media/image5.wmf"/><Relationship Id="rId9" Type="http://schemas.openxmlformats.org/officeDocument/2006/relationships/image" Target="../media/image7.wmf"/><Relationship Id="rId14" Type="http://schemas.openxmlformats.org/officeDocument/2006/relationships/oleObject" Target="../embeddings/oleObject7.bin"/></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3" y="2276872"/>
            <a:ext cx="6768000" cy="1044000"/>
          </a:xfrm>
        </p:spPr>
        <p:txBody>
          <a:bodyPr/>
          <a:lstStyle/>
          <a:p>
            <a:pPr algn="ctr"/>
            <a:r>
              <a:rPr lang="ru-RU" sz="6000" b="1" cap="none" dirty="0" smtClean="0">
                <a:ln w="17780" cmpd="sng">
                  <a:solidFill>
                    <a:srgbClr val="FFFFFF"/>
                  </a:solidFill>
                  <a:prstDash val="solid"/>
                  <a:miter lim="800000"/>
                </a:ln>
                <a:solidFill>
                  <a:srgbClr val="7030A0"/>
                </a:solidFill>
                <a:effectLst>
                  <a:outerShdw blurRad="50800" algn="tl" rotWithShape="0">
                    <a:srgbClr val="000000"/>
                  </a:outerShdw>
                </a:effectLst>
                <a:latin typeface="Bookman Old Style" pitchFamily="18" charset="0"/>
              </a:rPr>
              <a:t>Шахматы и математика</a:t>
            </a:r>
            <a:endParaRPr lang="ru-RU" sz="6000" b="1" cap="none" dirty="0">
              <a:ln w="17780" cmpd="sng">
                <a:solidFill>
                  <a:srgbClr val="FFFFFF"/>
                </a:solidFill>
                <a:prstDash val="solid"/>
                <a:miter lim="800000"/>
              </a:ln>
              <a:solidFill>
                <a:srgbClr val="7030A0"/>
              </a:solidFill>
              <a:effectLst>
                <a:outerShdw blurRad="50800" algn="tl" rotWithShape="0">
                  <a:srgbClr val="000000"/>
                </a:outerShdw>
              </a:effectLst>
              <a:latin typeface="Bookman Old Style" pitchFamily="18" charset="0"/>
            </a:endParaRPr>
          </a:p>
        </p:txBody>
      </p:sp>
    </p:spTree>
    <p:extLst>
      <p:ext uri="{BB962C8B-B14F-4D97-AF65-F5344CB8AC3E}">
        <p14:creationId xmlns:p14="http://schemas.microsoft.com/office/powerpoint/2010/main" val="1794307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7030A0"/>
                </a:solidFill>
                <a:latin typeface="Monotype Corsiva" pitchFamily="66" charset="0"/>
              </a:rPr>
              <a:t>изобретатель </a:t>
            </a:r>
            <a:r>
              <a:rPr lang="ru-RU" b="1" dirty="0">
                <a:solidFill>
                  <a:srgbClr val="7030A0"/>
                </a:solidFill>
                <a:latin typeface="Monotype Corsiva" pitchFamily="66" charset="0"/>
              </a:rPr>
              <a:t>занимательных </a:t>
            </a:r>
            <a:r>
              <a:rPr lang="ru-RU" b="1" dirty="0" smtClean="0">
                <a:solidFill>
                  <a:srgbClr val="7030A0"/>
                </a:solidFill>
                <a:latin typeface="Monotype Corsiva" pitchFamily="66" charset="0"/>
              </a:rPr>
              <a:t>головоломок </a:t>
            </a:r>
            <a:br>
              <a:rPr lang="ru-RU" b="1" dirty="0" smtClean="0">
                <a:solidFill>
                  <a:srgbClr val="7030A0"/>
                </a:solidFill>
                <a:latin typeface="Monotype Corsiva" pitchFamily="66" charset="0"/>
              </a:rPr>
            </a:br>
            <a:r>
              <a:rPr lang="ru-RU" b="1" dirty="0" smtClean="0">
                <a:solidFill>
                  <a:srgbClr val="7030A0"/>
                </a:solidFill>
                <a:latin typeface="Monotype Corsiva" pitchFamily="66" charset="0"/>
              </a:rPr>
              <a:t>Генри </a:t>
            </a:r>
            <a:r>
              <a:rPr lang="ru-RU" b="1" dirty="0">
                <a:solidFill>
                  <a:srgbClr val="7030A0"/>
                </a:solidFill>
                <a:latin typeface="Monotype Corsiva" pitchFamily="66" charset="0"/>
              </a:rPr>
              <a:t>Эрнест </a:t>
            </a:r>
            <a:r>
              <a:rPr lang="ru-RU" b="1" dirty="0" err="1">
                <a:solidFill>
                  <a:srgbClr val="7030A0"/>
                </a:solidFill>
                <a:latin typeface="Monotype Corsiva" pitchFamily="66" charset="0"/>
              </a:rPr>
              <a:t>Дьюдени</a:t>
            </a:r>
            <a:endParaRPr lang="ru-RU" b="1" dirty="0">
              <a:solidFill>
                <a:srgbClr val="7030A0"/>
              </a:solidFill>
              <a:latin typeface="Monotype Corsiva" pitchFamily="66" charset="0"/>
            </a:endParaRPr>
          </a:p>
        </p:txBody>
      </p:sp>
      <p:sp>
        <p:nvSpPr>
          <p:cNvPr id="3" name="Объект 2"/>
          <p:cNvSpPr>
            <a:spLocks noGrp="1"/>
          </p:cNvSpPr>
          <p:nvPr>
            <p:ph idx="1"/>
          </p:nvPr>
        </p:nvSpPr>
        <p:spPr/>
        <p:txBody>
          <a:bodyPr>
            <a:normAutofit lnSpcReduction="10000"/>
          </a:bodyPr>
          <a:lstStyle/>
          <a:p>
            <a:pPr algn="ctr"/>
            <a:r>
              <a:rPr lang="ru-RU" sz="2800" dirty="0">
                <a:latin typeface="Monotype Corsiva" pitchFamily="66" charset="0"/>
              </a:rPr>
              <a:t>В своих задачах </a:t>
            </a:r>
            <a:r>
              <a:rPr lang="ru-RU" sz="2800" dirty="0" err="1">
                <a:latin typeface="Monotype Corsiva" pitchFamily="66" charset="0"/>
              </a:rPr>
              <a:t>Дьюдени</a:t>
            </a:r>
            <a:r>
              <a:rPr lang="ru-RU" sz="2800" dirty="0">
                <a:latin typeface="Monotype Corsiva" pitchFamily="66" charset="0"/>
              </a:rPr>
              <a:t> придумывал различные способы разделения доски, добавлял фигуры и предлагал разрезать доску так, чтобы в каждой части их было одинаковое количество. Однажды ему удалось разрезать доску на буквы, из которых сложилась фраза </a:t>
            </a:r>
            <a:r>
              <a:rPr lang="en-US" sz="2800" dirty="0">
                <a:latin typeface="Monotype Corsiva" pitchFamily="66" charset="0"/>
              </a:rPr>
              <a:t>Cut thy life</a:t>
            </a:r>
            <a:r>
              <a:rPr lang="ru-RU" sz="2800" dirty="0">
                <a:latin typeface="Monotype Corsiva" pitchFamily="66" charset="0"/>
              </a:rPr>
              <a:t> (переводится с англ. «кончай с твоей жизнью»). По словам Генри, посвящается преступникам с намеком завязать с их деятельностью (рис. 1).</a:t>
            </a:r>
          </a:p>
          <a:p>
            <a:endParaRPr lang="ru-RU" dirty="0"/>
          </a:p>
        </p:txBody>
      </p:sp>
      <p:pic>
        <p:nvPicPr>
          <p:cNvPr id="4" name="Рисунок 3"/>
          <p:cNvPicPr/>
          <p:nvPr/>
        </p:nvPicPr>
        <p:blipFill>
          <a:blip r:embed="rId2">
            <a:extLst>
              <a:ext uri="{28A0092B-C50C-407E-A947-70E740481C1C}">
                <a14:useLocalDpi xmlns:a14="http://schemas.microsoft.com/office/drawing/2010/main" val="0"/>
              </a:ext>
            </a:extLst>
          </a:blip>
          <a:srcRect/>
          <a:stretch>
            <a:fillRect/>
          </a:stretch>
        </p:blipFill>
        <p:spPr bwMode="auto">
          <a:xfrm>
            <a:off x="1043608" y="4797152"/>
            <a:ext cx="7200800" cy="1658610"/>
          </a:xfrm>
          <a:prstGeom prst="rect">
            <a:avLst/>
          </a:prstGeom>
          <a:noFill/>
        </p:spPr>
      </p:pic>
    </p:spTree>
    <p:extLst>
      <p:ext uri="{BB962C8B-B14F-4D97-AF65-F5344CB8AC3E}">
        <p14:creationId xmlns:p14="http://schemas.microsoft.com/office/powerpoint/2010/main" val="4063680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b="1" dirty="0">
                <a:solidFill>
                  <a:srgbClr val="7030A0"/>
                </a:solidFill>
                <a:latin typeface="Monotype Corsiva" pitchFamily="66" charset="0"/>
              </a:rPr>
              <a:t>задача на комбинаторику</a:t>
            </a:r>
            <a:endParaRPr lang="ru-RU" sz="3200" b="1" dirty="0">
              <a:solidFill>
                <a:srgbClr val="7030A0"/>
              </a:solidFill>
              <a:latin typeface="Monotype Corsiva" pitchFamily="66" charset="0"/>
            </a:endParaRPr>
          </a:p>
        </p:txBody>
      </p:sp>
      <p:sp>
        <p:nvSpPr>
          <p:cNvPr id="3" name="Объект 2"/>
          <p:cNvSpPr>
            <a:spLocks noGrp="1"/>
          </p:cNvSpPr>
          <p:nvPr>
            <p:ph idx="1"/>
          </p:nvPr>
        </p:nvSpPr>
        <p:spPr/>
        <p:txBody>
          <a:bodyPr/>
          <a:lstStyle/>
          <a:p>
            <a:pPr algn="ctr"/>
            <a:r>
              <a:rPr lang="ru-RU" sz="2800" b="0" dirty="0">
                <a:latin typeface="Monotype Corsiva" pitchFamily="66" charset="0"/>
              </a:rPr>
              <a:t>С</a:t>
            </a:r>
            <a:r>
              <a:rPr lang="ru-RU" sz="2800" b="0" dirty="0" smtClean="0">
                <a:latin typeface="Monotype Corsiva" pitchFamily="66" charset="0"/>
              </a:rPr>
              <a:t>колькими </a:t>
            </a:r>
            <a:r>
              <a:rPr lang="ru-RU" sz="2800" b="0" dirty="0">
                <a:latin typeface="Monotype Corsiva" pitchFamily="66" charset="0"/>
              </a:rPr>
              <a:t>различными способами можно продвинуть 2 пешки (</a:t>
            </a:r>
            <a:r>
              <a:rPr lang="en-US" sz="2800" b="0" dirty="0">
                <a:latin typeface="Monotype Corsiva" pitchFamily="66" charset="0"/>
              </a:rPr>
              <a:t>a</a:t>
            </a:r>
            <a:r>
              <a:rPr lang="ru-RU" sz="2800" b="0" dirty="0">
                <a:latin typeface="Monotype Corsiva" pitchFamily="66" charset="0"/>
              </a:rPr>
              <a:t> и </a:t>
            </a:r>
            <a:r>
              <a:rPr lang="en-US" sz="2800" b="0" dirty="0">
                <a:latin typeface="Monotype Corsiva" pitchFamily="66" charset="0"/>
              </a:rPr>
              <a:t>h</a:t>
            </a:r>
            <a:r>
              <a:rPr lang="ru-RU" sz="2800" b="0" dirty="0">
                <a:latin typeface="Monotype Corsiva" pitchFamily="66" charset="0"/>
              </a:rPr>
              <a:t>) на восьмую горизонталь. </a:t>
            </a:r>
            <a:r>
              <a:rPr lang="ru-RU" sz="2800" b="0" dirty="0" err="1">
                <a:latin typeface="Monotype Corsiva" pitchFamily="66" charset="0"/>
              </a:rPr>
              <a:t>Дьюдени</a:t>
            </a:r>
            <a:r>
              <a:rPr lang="ru-RU" sz="2800" b="0" dirty="0">
                <a:latin typeface="Monotype Corsiva" pitchFamily="66" charset="0"/>
              </a:rPr>
              <a:t> приводит несложное </a:t>
            </a:r>
            <a:r>
              <a:rPr lang="ru-RU" sz="2800" b="0" dirty="0" smtClean="0">
                <a:latin typeface="Monotype Corsiva" pitchFamily="66" charset="0"/>
              </a:rPr>
              <a:t>решение.</a:t>
            </a:r>
            <a:endParaRPr lang="ru-RU" sz="2800" b="0" dirty="0">
              <a:latin typeface="Monotype Corsiva" pitchFamily="66" charset="0"/>
            </a:endParaRPr>
          </a:p>
          <a:p>
            <a:endParaRPr lang="ru-RU" dirty="0"/>
          </a:p>
        </p:txBody>
      </p:sp>
      <p:pic>
        <p:nvPicPr>
          <p:cNvPr id="4" name="Рисунок 3"/>
          <p:cNvPicPr/>
          <p:nvPr/>
        </p:nvPicPr>
        <p:blipFill>
          <a:blip r:embed="rId2">
            <a:extLst>
              <a:ext uri="{28A0092B-C50C-407E-A947-70E740481C1C}">
                <a14:useLocalDpi xmlns:a14="http://schemas.microsoft.com/office/drawing/2010/main" val="0"/>
              </a:ext>
            </a:extLst>
          </a:blip>
          <a:srcRect/>
          <a:stretch>
            <a:fillRect/>
          </a:stretch>
        </p:blipFill>
        <p:spPr bwMode="auto">
          <a:xfrm>
            <a:off x="2771800" y="2564904"/>
            <a:ext cx="3511580" cy="3583588"/>
          </a:xfrm>
          <a:prstGeom prst="rect">
            <a:avLst/>
          </a:prstGeom>
          <a:noFill/>
        </p:spPr>
      </p:pic>
    </p:spTree>
    <p:extLst>
      <p:ext uri="{BB962C8B-B14F-4D97-AF65-F5344CB8AC3E}">
        <p14:creationId xmlns:p14="http://schemas.microsoft.com/office/powerpoint/2010/main" val="1051741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2960" y="332656"/>
            <a:ext cx="7520940" cy="5400600"/>
          </a:xfrm>
        </p:spPr>
        <p:txBody>
          <a:bodyPr>
            <a:noAutofit/>
          </a:bodyPr>
          <a:lstStyle/>
          <a:p>
            <a:pPr algn="ctr" hangingPunct="0"/>
            <a:r>
              <a:rPr lang="ru-RU" sz="2800" dirty="0">
                <a:latin typeface="Monotype Corsiva" pitchFamily="66" charset="0"/>
              </a:rPr>
              <a:t>Обозначив пешки буквами А и В, рассмотрим 4 возможных случая их прохождения. Чтобы добраться до 8 горизонтали, каждой нужно сделать 5 или 6 ходов, значит, возможны следующие варианты</a:t>
            </a:r>
            <a:r>
              <a:rPr lang="ru-RU" sz="2800" dirty="0" smtClean="0">
                <a:latin typeface="Monotype Corsiva" pitchFamily="66" charset="0"/>
              </a:rPr>
              <a:t>:</a:t>
            </a:r>
            <a:r>
              <a:rPr lang="ru-RU" sz="2800" dirty="0">
                <a:latin typeface="Monotype Corsiva" pitchFamily="66" charset="0"/>
              </a:rPr>
              <a:t> </a:t>
            </a:r>
          </a:p>
          <a:p>
            <a:pPr lvl="0" algn="ctr" hangingPunct="0"/>
            <a:r>
              <a:rPr lang="ru-RU" sz="2800" dirty="0">
                <a:latin typeface="Monotype Corsiva" pitchFamily="66" charset="0"/>
              </a:rPr>
              <a:t>А и В обе делают по 6 ходов. </a:t>
            </a:r>
          </a:p>
          <a:p>
            <a:pPr lvl="0" algn="ctr" hangingPunct="0"/>
            <a:r>
              <a:rPr lang="en-US" sz="2800" dirty="0">
                <a:latin typeface="Monotype Corsiva" pitchFamily="66" charset="0"/>
              </a:rPr>
              <a:t>А – 6 </a:t>
            </a:r>
            <a:r>
              <a:rPr lang="en-US" sz="2800" dirty="0" err="1">
                <a:latin typeface="Monotype Corsiva" pitchFamily="66" charset="0"/>
              </a:rPr>
              <a:t>ходов</a:t>
            </a:r>
            <a:r>
              <a:rPr lang="en-US" sz="2800" dirty="0">
                <a:latin typeface="Monotype Corsiva" pitchFamily="66" charset="0"/>
              </a:rPr>
              <a:t>, В – 5. </a:t>
            </a:r>
            <a:endParaRPr lang="ru-RU" sz="2800" dirty="0">
              <a:latin typeface="Monotype Corsiva" pitchFamily="66" charset="0"/>
            </a:endParaRPr>
          </a:p>
          <a:p>
            <a:pPr lvl="0" algn="ctr" hangingPunct="0"/>
            <a:r>
              <a:rPr lang="en-US" sz="2800" dirty="0">
                <a:latin typeface="Monotype Corsiva" pitchFamily="66" charset="0"/>
              </a:rPr>
              <a:t>В – 6, А – 5.  </a:t>
            </a:r>
            <a:endParaRPr lang="ru-RU" sz="2800" dirty="0">
              <a:latin typeface="Monotype Corsiva" pitchFamily="66" charset="0"/>
            </a:endParaRPr>
          </a:p>
          <a:p>
            <a:pPr lvl="0" algn="ctr" hangingPunct="0"/>
            <a:r>
              <a:rPr lang="ru-RU" sz="2800" dirty="0">
                <a:latin typeface="Monotype Corsiva" pitchFamily="66" charset="0"/>
              </a:rPr>
              <a:t>Обе пешки – по 5 ходов (начинают а2-а4 и </a:t>
            </a:r>
            <a:r>
              <a:rPr lang="en-US" sz="2800" dirty="0">
                <a:latin typeface="Monotype Corsiva" pitchFamily="66" charset="0"/>
              </a:rPr>
              <a:t>h</a:t>
            </a:r>
            <a:r>
              <a:rPr lang="ru-RU" sz="2800" dirty="0">
                <a:latin typeface="Monotype Corsiva" pitchFamily="66" charset="0"/>
              </a:rPr>
              <a:t>2-</a:t>
            </a:r>
            <a:r>
              <a:rPr lang="en-US" sz="2800" dirty="0">
                <a:latin typeface="Monotype Corsiva" pitchFamily="66" charset="0"/>
              </a:rPr>
              <a:t>h</a:t>
            </a:r>
            <a:r>
              <a:rPr lang="ru-RU" sz="2800" dirty="0">
                <a:latin typeface="Monotype Corsiva" pitchFamily="66" charset="0"/>
              </a:rPr>
              <a:t>4). </a:t>
            </a:r>
            <a:endParaRPr lang="ru-RU" sz="2800" dirty="0" smtClean="0">
              <a:latin typeface="Monotype Corsiva" pitchFamily="66" charset="0"/>
            </a:endParaRPr>
          </a:p>
        </p:txBody>
      </p:sp>
    </p:spTree>
    <p:extLst>
      <p:ext uri="{BB962C8B-B14F-4D97-AF65-F5344CB8AC3E}">
        <p14:creationId xmlns:p14="http://schemas.microsoft.com/office/powerpoint/2010/main" val="805979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960" y="365760"/>
            <a:ext cx="7520940" cy="830992"/>
          </a:xfrm>
        </p:spPr>
        <p:txBody>
          <a:bodyPr/>
          <a:lstStyle/>
          <a:p>
            <a:pPr lvl="0" algn="ctr"/>
            <a:r>
              <a:rPr lang="ru-RU" dirty="0">
                <a:solidFill>
                  <a:srgbClr val="7030A0"/>
                </a:solidFill>
                <a:latin typeface="Monotype Corsiva" pitchFamily="66" charset="0"/>
              </a:rPr>
              <a:t>Для подсчета используем формулу комбинаторики: </a:t>
            </a:r>
            <a:endParaRPr lang="ru-RU" dirty="0">
              <a:solidFill>
                <a:srgbClr val="7030A0"/>
              </a:solidFill>
            </a:endParaRPr>
          </a:p>
        </p:txBody>
      </p:sp>
      <p:sp>
        <p:nvSpPr>
          <p:cNvPr id="3" name="Объект 2"/>
          <p:cNvSpPr>
            <a:spLocks noGrp="1"/>
          </p:cNvSpPr>
          <p:nvPr>
            <p:ph idx="1"/>
          </p:nvPr>
        </p:nvSpPr>
        <p:spPr>
          <a:xfrm>
            <a:off x="822960" y="1100628"/>
            <a:ext cx="7520940" cy="5280700"/>
          </a:xfrm>
        </p:spPr>
        <p:txBody>
          <a:bodyPr>
            <a:normAutofit fontScale="92500" lnSpcReduction="10000"/>
          </a:bodyPr>
          <a:lstStyle/>
          <a:p>
            <a:endParaRPr lang="ru-RU" sz="2800" dirty="0"/>
          </a:p>
          <a:p>
            <a:pPr marL="514350" indent="-514350">
              <a:buAutoNum type="arabicParenR"/>
            </a:pPr>
            <a:r>
              <a:rPr lang="ru-RU" sz="2800" b="0" dirty="0" smtClean="0">
                <a:latin typeface="Monotype Corsiva" pitchFamily="66" charset="0"/>
              </a:rPr>
              <a:t>Пешка </a:t>
            </a:r>
            <a:r>
              <a:rPr lang="ru-RU" sz="2800" b="0" dirty="0">
                <a:latin typeface="Monotype Corsiva" pitchFamily="66" charset="0"/>
              </a:rPr>
              <a:t>А может сделать 6 ходов из 12 </a:t>
            </a:r>
            <a:r>
              <a:rPr lang="ru-RU" sz="2800" b="0" dirty="0" smtClean="0">
                <a:latin typeface="Monotype Corsiva" pitchFamily="66" charset="0"/>
              </a:rPr>
              <a:t>возможных:</a:t>
            </a:r>
          </a:p>
          <a:p>
            <a:pPr marL="514350" indent="-514350">
              <a:buAutoNum type="arabicParenR"/>
            </a:pPr>
            <a:endParaRPr lang="ru-RU" sz="2800" b="0" dirty="0">
              <a:latin typeface="Monotype Corsiva" pitchFamily="66" charset="0"/>
            </a:endParaRPr>
          </a:p>
          <a:p>
            <a:pPr marL="514350" indent="-514350">
              <a:buAutoNum type="arabicParenR"/>
            </a:pPr>
            <a:r>
              <a:rPr lang="ru-RU" sz="2800" b="0" dirty="0" smtClean="0">
                <a:latin typeface="Monotype Corsiva" pitchFamily="66" charset="0"/>
              </a:rPr>
              <a:t>А делает </a:t>
            </a:r>
            <a:r>
              <a:rPr lang="ru-RU" sz="2800" b="0" dirty="0">
                <a:latin typeface="Monotype Corsiva" pitchFamily="66" charset="0"/>
              </a:rPr>
              <a:t>6 ходов из </a:t>
            </a:r>
            <a:r>
              <a:rPr lang="ru-RU" sz="2800" b="0" dirty="0" smtClean="0">
                <a:latin typeface="Monotype Corsiva" pitchFamily="66" charset="0"/>
              </a:rPr>
              <a:t>11 возможных:</a:t>
            </a:r>
          </a:p>
          <a:p>
            <a:pPr marL="514350" indent="-514350">
              <a:buAutoNum type="arabicParenR"/>
            </a:pPr>
            <a:endParaRPr lang="ru-RU" sz="2800" b="0" dirty="0">
              <a:latin typeface="Monotype Corsiva" pitchFamily="66" charset="0"/>
            </a:endParaRPr>
          </a:p>
          <a:p>
            <a:pPr marL="514350" indent="-514350">
              <a:buAutoNum type="arabicParenR"/>
            </a:pPr>
            <a:r>
              <a:rPr lang="ru-RU" sz="2800" b="0" dirty="0" smtClean="0">
                <a:latin typeface="Monotype Corsiva" pitchFamily="66" charset="0"/>
              </a:rPr>
              <a:t>А </a:t>
            </a:r>
            <a:r>
              <a:rPr lang="ru-RU" sz="2800" b="0" dirty="0">
                <a:latin typeface="Monotype Corsiva" pitchFamily="66" charset="0"/>
              </a:rPr>
              <a:t>делает </a:t>
            </a:r>
            <a:r>
              <a:rPr lang="ru-RU" sz="2800" b="0" dirty="0" smtClean="0">
                <a:latin typeface="Monotype Corsiva" pitchFamily="66" charset="0"/>
              </a:rPr>
              <a:t>5 </a:t>
            </a:r>
            <a:r>
              <a:rPr lang="ru-RU" sz="2800" b="0" dirty="0">
                <a:latin typeface="Monotype Corsiva" pitchFamily="66" charset="0"/>
              </a:rPr>
              <a:t>ходов из 11 </a:t>
            </a:r>
            <a:r>
              <a:rPr lang="ru-RU" sz="2800" b="0" dirty="0" smtClean="0">
                <a:latin typeface="Monotype Corsiva" pitchFamily="66" charset="0"/>
              </a:rPr>
              <a:t>возможных:</a:t>
            </a:r>
          </a:p>
          <a:p>
            <a:pPr marL="514350" indent="-514350">
              <a:buAutoNum type="arabicParenR"/>
            </a:pPr>
            <a:endParaRPr lang="ru-RU" sz="2800" b="0" dirty="0">
              <a:latin typeface="Monotype Corsiva" pitchFamily="66" charset="0"/>
            </a:endParaRPr>
          </a:p>
          <a:p>
            <a:pPr marL="514350" indent="-514350">
              <a:buAutoNum type="arabicParenR"/>
            </a:pPr>
            <a:r>
              <a:rPr lang="en-US" sz="2800" b="0" dirty="0" err="1" smtClean="0">
                <a:latin typeface="Monotype Corsiva" pitchFamily="66" charset="0"/>
              </a:rPr>
              <a:t>Из</a:t>
            </a:r>
            <a:r>
              <a:rPr lang="en-US" sz="2800" b="0" dirty="0" smtClean="0">
                <a:latin typeface="Monotype Corsiva" pitchFamily="66" charset="0"/>
              </a:rPr>
              <a:t> </a:t>
            </a:r>
            <a:r>
              <a:rPr lang="en-US" sz="2800" b="0" dirty="0">
                <a:latin typeface="Monotype Corsiva" pitchFamily="66" charset="0"/>
              </a:rPr>
              <a:t>10 </a:t>
            </a:r>
            <a:r>
              <a:rPr lang="en-US" sz="2800" b="0" dirty="0" err="1">
                <a:latin typeface="Monotype Corsiva" pitchFamily="66" charset="0"/>
              </a:rPr>
              <a:t>ходов</a:t>
            </a:r>
            <a:r>
              <a:rPr lang="en-US" sz="2800" b="0" dirty="0">
                <a:latin typeface="Monotype Corsiva" pitchFamily="66" charset="0"/>
              </a:rPr>
              <a:t> А </a:t>
            </a:r>
            <a:r>
              <a:rPr lang="en-US" sz="2800" b="0" dirty="0" err="1">
                <a:latin typeface="Monotype Corsiva" pitchFamily="66" charset="0"/>
              </a:rPr>
              <a:t>делает</a:t>
            </a:r>
            <a:r>
              <a:rPr lang="en-US" sz="2800" b="0" dirty="0">
                <a:latin typeface="Monotype Corsiva" pitchFamily="66" charset="0"/>
              </a:rPr>
              <a:t> </a:t>
            </a:r>
            <a:r>
              <a:rPr lang="en-US" sz="2800" b="0" dirty="0" smtClean="0">
                <a:latin typeface="Monotype Corsiva" pitchFamily="66" charset="0"/>
              </a:rPr>
              <a:t>5</a:t>
            </a:r>
            <a:r>
              <a:rPr lang="ru-RU" sz="2800" b="0" dirty="0" smtClean="0">
                <a:latin typeface="Monotype Corsiva" pitchFamily="66" charset="0"/>
              </a:rPr>
              <a:t>:</a:t>
            </a:r>
          </a:p>
          <a:p>
            <a:pPr marL="514350" indent="-514350">
              <a:buAutoNum type="arabicParenR"/>
            </a:pPr>
            <a:endParaRPr lang="ru-RU" sz="2800" b="0" dirty="0">
              <a:latin typeface="Monotype Corsiva" pitchFamily="66" charset="0"/>
            </a:endParaRPr>
          </a:p>
          <a:p>
            <a:pPr algn="ctr"/>
            <a:r>
              <a:rPr lang="ru-RU" sz="2800" dirty="0" smtClean="0">
                <a:latin typeface="Monotype Corsiva" pitchFamily="66" charset="0"/>
              </a:rPr>
              <a:t>Сложив </a:t>
            </a:r>
            <a:r>
              <a:rPr lang="ru-RU" sz="2800" dirty="0">
                <a:latin typeface="Monotype Corsiva" pitchFamily="66" charset="0"/>
              </a:rPr>
              <a:t>варианты всех четырех случаев, получим</a:t>
            </a:r>
            <a:r>
              <a:rPr lang="ru-RU" sz="2800" dirty="0" smtClean="0">
                <a:latin typeface="Monotype Corsiva" pitchFamily="66" charset="0"/>
              </a:rPr>
              <a:t>:</a:t>
            </a:r>
            <a:endParaRPr lang="ru-RU" sz="2800" dirty="0">
              <a:latin typeface="Monotype Corsiva" pitchFamily="66" charset="0"/>
            </a:endParaRPr>
          </a:p>
          <a:p>
            <a:pPr algn="ctr"/>
            <a:r>
              <a:rPr lang="en-US" sz="2800" dirty="0">
                <a:latin typeface="Monotype Corsiva" pitchFamily="66" charset="0"/>
              </a:rPr>
              <a:t>S</a:t>
            </a:r>
            <a:r>
              <a:rPr lang="ru-RU" sz="2800" dirty="0">
                <a:latin typeface="Monotype Corsiva" pitchFamily="66" charset="0"/>
              </a:rPr>
              <a:t>=924+462+462+252= 2100.</a:t>
            </a:r>
          </a:p>
          <a:p>
            <a:pPr marL="514350" indent="-514350">
              <a:buAutoNum type="arabicParenR"/>
            </a:pPr>
            <a:endParaRPr lang="ru-RU" sz="2800" b="0" dirty="0" smtClean="0">
              <a:latin typeface="Monotype Corsiva" pitchFamily="66" charset="0"/>
            </a:endParaRPr>
          </a:p>
          <a:p>
            <a:endParaRPr lang="ru-RU" sz="2800" b="0" dirty="0">
              <a:latin typeface="Monotype Corsiva" pitchFamily="66" charset="0"/>
            </a:endParaRPr>
          </a:p>
        </p:txBody>
      </p:sp>
      <p:graphicFrame>
        <p:nvGraphicFramePr>
          <p:cNvPr id="5" name="Объект 4"/>
          <p:cNvGraphicFramePr>
            <a:graphicFrameLocks noChangeAspect="1"/>
          </p:cNvGraphicFramePr>
          <p:nvPr>
            <p:extLst>
              <p:ext uri="{D42A27DB-BD31-4B8C-83A1-F6EECF244321}">
                <p14:modId xmlns:p14="http://schemas.microsoft.com/office/powerpoint/2010/main" val="280359501"/>
              </p:ext>
            </p:extLst>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047" name="Формула" r:id="rId3" imgW="114120" imgH="215640" progId="Equation.3">
                  <p:embed/>
                </p:oleObj>
              </mc:Choice>
              <mc:Fallback>
                <p:oleObj name="Формула" r:id="rId3" imgW="114120" imgH="215640" progId="Equation.3">
                  <p:embed/>
                  <p:pic>
                    <p:nvPicPr>
                      <p:cNvPr id="0" name=""/>
                      <p:cNvPicPr/>
                      <p:nvPr/>
                    </p:nvPicPr>
                    <p:blipFill>
                      <a:blip r:embed="rId4"/>
                      <a:stretch>
                        <a:fillRect/>
                      </a:stretch>
                    </p:blipFill>
                    <p:spPr>
                      <a:xfrm>
                        <a:off x="4514850" y="3321050"/>
                        <a:ext cx="114300" cy="215900"/>
                      </a:xfrm>
                      <a:prstGeom prst="rect">
                        <a:avLst/>
                      </a:prstGeom>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486388114"/>
              </p:ext>
            </p:extLst>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048" name="Формула" r:id="rId5" imgW="114120" imgH="215640" progId="Equation.3">
                  <p:embed/>
                </p:oleObj>
              </mc:Choice>
              <mc:Fallback>
                <p:oleObj name="Формула" r:id="rId5" imgW="114120" imgH="215640" progId="Equation.3">
                  <p:embed/>
                  <p:pic>
                    <p:nvPicPr>
                      <p:cNvPr id="0" name=""/>
                      <p:cNvPicPr/>
                      <p:nvPr/>
                    </p:nvPicPr>
                    <p:blipFill>
                      <a:blip r:embed="rId4"/>
                      <a:stretch>
                        <a:fillRect/>
                      </a:stretch>
                    </p:blipFill>
                    <p:spPr>
                      <a:xfrm>
                        <a:off x="4514850" y="3321050"/>
                        <a:ext cx="114300" cy="215900"/>
                      </a:xfrm>
                      <a:prstGeom prst="rect">
                        <a:avLst/>
                      </a:prstGeom>
                    </p:spPr>
                  </p:pic>
                </p:oleObj>
              </mc:Fallback>
            </mc:AlternateContent>
          </a:graphicData>
        </a:graphic>
      </p:graphicFrame>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8" name="Объект 7"/>
          <p:cNvGraphicFramePr>
            <a:graphicFrameLocks noChangeAspect="1"/>
          </p:cNvGraphicFramePr>
          <p:nvPr>
            <p:extLst>
              <p:ext uri="{D42A27DB-BD31-4B8C-83A1-F6EECF244321}">
                <p14:modId xmlns:p14="http://schemas.microsoft.com/office/powerpoint/2010/main" val="1669653377"/>
              </p:ext>
            </p:extLst>
          </p:nvPr>
        </p:nvGraphicFramePr>
        <p:xfrm>
          <a:off x="1187624" y="1124745"/>
          <a:ext cx="2016224" cy="576064"/>
        </p:xfrm>
        <a:graphic>
          <a:graphicData uri="http://schemas.openxmlformats.org/presentationml/2006/ole">
            <mc:AlternateContent xmlns:mc="http://schemas.openxmlformats.org/markup-compatibility/2006">
              <mc:Choice xmlns:v="urn:schemas-microsoft-com:vml" Requires="v">
                <p:oleObj spid="_x0000_s1049" name="Формула" r:id="rId6" imgW="952087" imgH="418918" progId="Equation.3">
                  <p:embed/>
                </p:oleObj>
              </mc:Choice>
              <mc:Fallback>
                <p:oleObj name="Формула" r:id="rId6" imgW="952087" imgH="418918" progId="Equation.3">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87624" y="1124745"/>
                        <a:ext cx="2016224" cy="576064"/>
                      </a:xfrm>
                      <a:prstGeom prst="rect">
                        <a:avLst/>
                      </a:prstGeom>
                      <a:noFill/>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2895004083"/>
              </p:ext>
            </p:extLst>
          </p:nvPr>
        </p:nvGraphicFramePr>
        <p:xfrm>
          <a:off x="1691680" y="1844824"/>
          <a:ext cx="1944215" cy="801360"/>
        </p:xfrm>
        <a:graphic>
          <a:graphicData uri="http://schemas.openxmlformats.org/presentationml/2006/ole">
            <mc:AlternateContent xmlns:mc="http://schemas.openxmlformats.org/markup-compatibility/2006">
              <mc:Choice xmlns:v="urn:schemas-microsoft-com:vml" Requires="v">
                <p:oleObj spid="_x0000_s1050" name="Формула" r:id="rId8" imgW="1015920" imgH="419040" progId="Equation.3">
                  <p:embed/>
                </p:oleObj>
              </mc:Choice>
              <mc:Fallback>
                <p:oleObj name="Формула" r:id="rId8" imgW="1015920" imgH="419040" progId="Equation.3">
                  <p:embed/>
                  <p:pic>
                    <p:nvPicPr>
                      <p:cNvPr id="0" name="Объект 7"/>
                      <p:cNvPicPr>
                        <a:picLocks noChangeAspect="1" noChangeArrowheads="1"/>
                      </p:cNvPicPr>
                      <p:nvPr/>
                    </p:nvPicPr>
                    <p:blipFill>
                      <a:blip r:embed="rId9"/>
                      <a:srcRect/>
                      <a:stretch>
                        <a:fillRect/>
                      </a:stretch>
                    </p:blipFill>
                    <p:spPr bwMode="auto">
                      <a:xfrm>
                        <a:off x="1691680" y="1844824"/>
                        <a:ext cx="1944215" cy="801360"/>
                      </a:xfrm>
                      <a:prstGeom prst="rect">
                        <a:avLst/>
                      </a:prstGeom>
                      <a:noFill/>
                      <a:ln>
                        <a:noFill/>
                      </a:ln>
                    </p:spPr>
                  </p:pic>
                </p:oleObj>
              </mc:Fallback>
            </mc:AlternateContent>
          </a:graphicData>
        </a:graphic>
      </p:graphicFrame>
      <p:graphicFrame>
        <p:nvGraphicFramePr>
          <p:cNvPr id="11" name="Объект 10"/>
          <p:cNvGraphicFramePr>
            <a:graphicFrameLocks noChangeAspect="1"/>
          </p:cNvGraphicFramePr>
          <p:nvPr>
            <p:extLst>
              <p:ext uri="{D42A27DB-BD31-4B8C-83A1-F6EECF244321}">
                <p14:modId xmlns:p14="http://schemas.microsoft.com/office/powerpoint/2010/main" val="4028392606"/>
              </p:ext>
            </p:extLst>
          </p:nvPr>
        </p:nvGraphicFramePr>
        <p:xfrm>
          <a:off x="1907704" y="2852936"/>
          <a:ext cx="1944216" cy="648072"/>
        </p:xfrm>
        <a:graphic>
          <a:graphicData uri="http://schemas.openxmlformats.org/presentationml/2006/ole">
            <mc:AlternateContent xmlns:mc="http://schemas.openxmlformats.org/markup-compatibility/2006">
              <mc:Choice xmlns:v="urn:schemas-microsoft-com:vml" Requires="v">
                <p:oleObj spid="_x0000_s1051" name="Формула" r:id="rId10" imgW="1002960" imgH="419040" progId="Equation.3">
                  <p:embed/>
                </p:oleObj>
              </mc:Choice>
              <mc:Fallback>
                <p:oleObj name="Формула" r:id="rId10" imgW="1002960" imgH="419040" progId="Equation.3">
                  <p:embed/>
                  <p:pic>
                    <p:nvPicPr>
                      <p:cNvPr id="0" name="Объект 8"/>
                      <p:cNvPicPr>
                        <a:picLocks noChangeAspect="1" noChangeArrowheads="1"/>
                      </p:cNvPicPr>
                      <p:nvPr/>
                    </p:nvPicPr>
                    <p:blipFill>
                      <a:blip r:embed="rId11"/>
                      <a:srcRect/>
                      <a:stretch>
                        <a:fillRect/>
                      </a:stretch>
                    </p:blipFill>
                    <p:spPr bwMode="auto">
                      <a:xfrm>
                        <a:off x="1907704" y="2852936"/>
                        <a:ext cx="1944216" cy="648072"/>
                      </a:xfrm>
                      <a:prstGeom prst="rect">
                        <a:avLst/>
                      </a:prstGeom>
                      <a:noFill/>
                      <a:ln>
                        <a:noFill/>
                      </a:ln>
                    </p:spPr>
                  </p:pic>
                </p:oleObj>
              </mc:Fallback>
            </mc:AlternateContent>
          </a:graphicData>
        </a:graphic>
      </p:graphicFrame>
      <p:graphicFrame>
        <p:nvGraphicFramePr>
          <p:cNvPr id="12" name="Объект 11"/>
          <p:cNvGraphicFramePr>
            <a:graphicFrameLocks noChangeAspect="1"/>
          </p:cNvGraphicFramePr>
          <p:nvPr>
            <p:extLst>
              <p:ext uri="{D42A27DB-BD31-4B8C-83A1-F6EECF244321}">
                <p14:modId xmlns:p14="http://schemas.microsoft.com/office/powerpoint/2010/main" val="2924412440"/>
              </p:ext>
            </p:extLst>
          </p:nvPr>
        </p:nvGraphicFramePr>
        <p:xfrm>
          <a:off x="1907704" y="3789040"/>
          <a:ext cx="1919287" cy="648072"/>
        </p:xfrm>
        <a:graphic>
          <a:graphicData uri="http://schemas.openxmlformats.org/presentationml/2006/ole">
            <mc:AlternateContent xmlns:mc="http://schemas.openxmlformats.org/markup-compatibility/2006">
              <mc:Choice xmlns:v="urn:schemas-microsoft-com:vml" Requires="v">
                <p:oleObj spid="_x0000_s1052" name="Формула" r:id="rId12" imgW="990360" imgH="419040" progId="Equation.3">
                  <p:embed/>
                </p:oleObj>
              </mc:Choice>
              <mc:Fallback>
                <p:oleObj name="Формула" r:id="rId12" imgW="990360" imgH="419040" progId="Equation.3">
                  <p:embed/>
                  <p:pic>
                    <p:nvPicPr>
                      <p:cNvPr id="0" name="Объект 10"/>
                      <p:cNvPicPr>
                        <a:picLocks noChangeAspect="1" noChangeArrowheads="1"/>
                      </p:cNvPicPr>
                      <p:nvPr/>
                    </p:nvPicPr>
                    <p:blipFill>
                      <a:blip r:embed="rId13"/>
                      <a:srcRect/>
                      <a:stretch>
                        <a:fillRect/>
                      </a:stretch>
                    </p:blipFill>
                    <p:spPr bwMode="auto">
                      <a:xfrm>
                        <a:off x="1907704" y="3789040"/>
                        <a:ext cx="1919287" cy="648072"/>
                      </a:xfrm>
                      <a:prstGeom prst="rect">
                        <a:avLst/>
                      </a:prstGeom>
                      <a:noFill/>
                      <a:ln>
                        <a:noFill/>
                      </a:ln>
                    </p:spPr>
                  </p:pic>
                </p:oleObj>
              </mc:Fallback>
            </mc:AlternateContent>
          </a:graphicData>
        </a:graphic>
      </p:graphicFrame>
      <p:graphicFrame>
        <p:nvGraphicFramePr>
          <p:cNvPr id="13" name="Объект 12"/>
          <p:cNvGraphicFramePr>
            <a:graphicFrameLocks noChangeAspect="1"/>
          </p:cNvGraphicFramePr>
          <p:nvPr>
            <p:extLst>
              <p:ext uri="{D42A27DB-BD31-4B8C-83A1-F6EECF244321}">
                <p14:modId xmlns:p14="http://schemas.microsoft.com/office/powerpoint/2010/main" val="2991221862"/>
              </p:ext>
            </p:extLst>
          </p:nvPr>
        </p:nvGraphicFramePr>
        <p:xfrm>
          <a:off x="1907704" y="4653136"/>
          <a:ext cx="1943100" cy="811212"/>
        </p:xfrm>
        <a:graphic>
          <a:graphicData uri="http://schemas.openxmlformats.org/presentationml/2006/ole">
            <mc:AlternateContent xmlns:mc="http://schemas.openxmlformats.org/markup-compatibility/2006">
              <mc:Choice xmlns:v="urn:schemas-microsoft-com:vml" Requires="v">
                <p:oleObj spid="_x0000_s1053" name="Формула" r:id="rId14" imgW="1002960" imgH="419040" progId="Equation.3">
                  <p:embed/>
                </p:oleObj>
              </mc:Choice>
              <mc:Fallback>
                <p:oleObj name="Формула" r:id="rId14" imgW="1002960" imgH="419040" progId="Equation.3">
                  <p:embed/>
                  <p:pic>
                    <p:nvPicPr>
                      <p:cNvPr id="0" name="Объект 11"/>
                      <p:cNvPicPr>
                        <a:picLocks noChangeAspect="1" noChangeArrowheads="1"/>
                      </p:cNvPicPr>
                      <p:nvPr/>
                    </p:nvPicPr>
                    <p:blipFill>
                      <a:blip r:embed="rId15"/>
                      <a:srcRect/>
                      <a:stretch>
                        <a:fillRect/>
                      </a:stretch>
                    </p:blipFill>
                    <p:spPr bwMode="auto">
                      <a:xfrm>
                        <a:off x="1907704" y="4653136"/>
                        <a:ext cx="1943100"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34792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2960" y="260648"/>
            <a:ext cx="7520940" cy="4419829"/>
          </a:xfrm>
        </p:spPr>
        <p:txBody>
          <a:bodyPr/>
          <a:lstStyle/>
          <a:p>
            <a:pPr algn="ctr"/>
            <a:r>
              <a:rPr lang="ru-RU" sz="2800" dirty="0">
                <a:latin typeface="Monotype Corsiva" pitchFamily="66" charset="0"/>
              </a:rPr>
              <a:t>Следующие позиции будут интересны как шахматистам, так и математикам. На них будет изображено рекордное количество возможных матов за 1 ход </a:t>
            </a:r>
            <a:r>
              <a:rPr lang="ru-RU" sz="2800" dirty="0" smtClean="0">
                <a:latin typeface="Monotype Corsiva" pitchFamily="66" charset="0"/>
              </a:rPr>
              <a:t>. </a:t>
            </a:r>
            <a:r>
              <a:rPr lang="ru-RU" sz="2800" dirty="0">
                <a:latin typeface="Monotype Corsiva" pitchFamily="66" charset="0"/>
              </a:rPr>
              <a:t>Любой ход белых ведет к мату. Всего возможно 29 матов!</a:t>
            </a:r>
          </a:p>
          <a:p>
            <a:endParaRPr lang="ru-RU" dirty="0"/>
          </a:p>
        </p:txBody>
      </p:sp>
      <p:pic>
        <p:nvPicPr>
          <p:cNvPr id="4" name="Рисунок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27783" y="2523318"/>
            <a:ext cx="4260617" cy="4321195"/>
          </a:xfrm>
          <a:prstGeom prst="rect">
            <a:avLst/>
          </a:prstGeom>
          <a:noFill/>
        </p:spPr>
      </p:pic>
    </p:spTree>
    <p:extLst>
      <p:ext uri="{BB962C8B-B14F-4D97-AF65-F5344CB8AC3E}">
        <p14:creationId xmlns:p14="http://schemas.microsoft.com/office/powerpoint/2010/main" val="2007900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2960" y="404664"/>
            <a:ext cx="7520940" cy="4275813"/>
          </a:xfrm>
        </p:spPr>
        <p:txBody>
          <a:bodyPr>
            <a:normAutofit/>
          </a:bodyPr>
          <a:lstStyle/>
          <a:p>
            <a:pPr algn="ctr"/>
            <a:r>
              <a:rPr lang="ru-RU" sz="2800" dirty="0">
                <a:latin typeface="Monotype Corsiva" pitchFamily="66" charset="0"/>
              </a:rPr>
              <a:t>Эту идею множества матов развил и улучшил Г.Э. </a:t>
            </a:r>
            <a:r>
              <a:rPr lang="ru-RU" sz="2800" dirty="0" err="1">
                <a:latin typeface="Monotype Corsiva" pitchFamily="66" charset="0"/>
              </a:rPr>
              <a:t>Дьюдени</a:t>
            </a:r>
            <a:r>
              <a:rPr lang="ru-RU" sz="2800" dirty="0">
                <a:latin typeface="Monotype Corsiva" pitchFamily="66" charset="0"/>
              </a:rPr>
              <a:t>. </a:t>
            </a:r>
            <a:r>
              <a:rPr lang="ru-RU" sz="2800" dirty="0" err="1">
                <a:latin typeface="Monotype Corsiva" pitchFamily="66" charset="0"/>
              </a:rPr>
              <a:t>Необ-ходимо</a:t>
            </a:r>
            <a:r>
              <a:rPr lang="ru-RU" sz="2800" dirty="0">
                <a:latin typeface="Monotype Corsiva" pitchFamily="66" charset="0"/>
              </a:rPr>
              <a:t> расставить оставшиеся 8 белых фигур, чтобы белые могли зама-</a:t>
            </a:r>
            <a:r>
              <a:rPr lang="ru-RU" sz="2800" dirty="0" err="1">
                <a:latin typeface="Monotype Corsiva" pitchFamily="66" charset="0"/>
              </a:rPr>
              <a:t>товать</a:t>
            </a:r>
            <a:r>
              <a:rPr lang="ru-RU" sz="2800" dirty="0">
                <a:latin typeface="Monotype Corsiva" pitchFamily="66" charset="0"/>
              </a:rPr>
              <a:t> в 1 ход черного короля. Сейчас можно дать 36 различных матов! </a:t>
            </a:r>
            <a:endParaRPr lang="ru-RU" sz="2800" dirty="0" smtClean="0">
              <a:latin typeface="Monotype Corsiva" pitchFamily="66" charset="0"/>
            </a:endParaRPr>
          </a:p>
          <a:p>
            <a:pPr algn="ctr"/>
            <a:endParaRPr lang="ru-RU" sz="2800" dirty="0">
              <a:latin typeface="Monotype Corsiva" pitchFamily="66" charset="0"/>
            </a:endParaRPr>
          </a:p>
        </p:txBody>
      </p:sp>
      <p:pic>
        <p:nvPicPr>
          <p:cNvPr id="4" name="Рисунок 3"/>
          <p:cNvPicPr/>
          <p:nvPr/>
        </p:nvPicPr>
        <p:blipFill>
          <a:blip r:embed="rId2">
            <a:extLst>
              <a:ext uri="{28A0092B-C50C-407E-A947-70E740481C1C}">
                <a14:useLocalDpi xmlns:a14="http://schemas.microsoft.com/office/drawing/2010/main" val="0"/>
              </a:ext>
            </a:extLst>
          </a:blip>
          <a:srcRect/>
          <a:stretch>
            <a:fillRect/>
          </a:stretch>
        </p:blipFill>
        <p:spPr bwMode="auto">
          <a:xfrm>
            <a:off x="1187624" y="2636912"/>
            <a:ext cx="6935598" cy="3207672"/>
          </a:xfrm>
          <a:prstGeom prst="rect">
            <a:avLst/>
          </a:prstGeom>
          <a:noFill/>
        </p:spPr>
      </p:pic>
    </p:spTree>
    <p:extLst>
      <p:ext uri="{BB962C8B-B14F-4D97-AF65-F5344CB8AC3E}">
        <p14:creationId xmlns:p14="http://schemas.microsoft.com/office/powerpoint/2010/main" val="177454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algn="ctr"/>
            <a:endParaRPr lang="ru-RU" sz="2800" dirty="0" smtClean="0">
              <a:latin typeface="Monotype Corsiva" pitchFamily="66" charset="0"/>
            </a:endParaRPr>
          </a:p>
          <a:p>
            <a:pPr algn="ctr"/>
            <a:endParaRPr lang="ru-RU" sz="2800" dirty="0">
              <a:latin typeface="Monotype Corsiva" pitchFamily="66" charset="0"/>
            </a:endParaRPr>
          </a:p>
          <a:p>
            <a:pPr algn="ctr"/>
            <a:endParaRPr lang="ru-RU" sz="2800" dirty="0" smtClean="0">
              <a:latin typeface="Monotype Corsiva" pitchFamily="66" charset="0"/>
            </a:endParaRPr>
          </a:p>
          <a:p>
            <a:pPr algn="ctr"/>
            <a:r>
              <a:rPr lang="ru-RU" sz="2800" dirty="0" smtClean="0">
                <a:latin typeface="Monotype Corsiva" pitchFamily="66" charset="0"/>
              </a:rPr>
              <a:t>Несмотря </a:t>
            </a:r>
            <a:r>
              <a:rPr lang="ru-RU" sz="2800" dirty="0">
                <a:latin typeface="Monotype Corsiva" pitchFamily="66" charset="0"/>
              </a:rPr>
              <a:t>на все свои сходства и различия, математика и шахматы всегда будут шагать нога в ногу!</a:t>
            </a:r>
          </a:p>
          <a:p>
            <a:endParaRPr lang="ru-RU" dirty="0"/>
          </a:p>
        </p:txBody>
      </p:sp>
    </p:spTree>
    <p:extLst>
      <p:ext uri="{BB962C8B-B14F-4D97-AF65-F5344CB8AC3E}">
        <p14:creationId xmlns:p14="http://schemas.microsoft.com/office/powerpoint/2010/main" val="3692523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2960" y="1100628"/>
            <a:ext cx="7520940" cy="4488612"/>
          </a:xfrm>
        </p:spPr>
        <p:txBody>
          <a:bodyPr>
            <a:normAutofit/>
          </a:bodyPr>
          <a:lstStyle/>
          <a:p>
            <a:pPr algn="ctr"/>
            <a:r>
              <a:rPr lang="ru-RU" sz="4000" dirty="0">
                <a:latin typeface="Monotype Corsiva" pitchFamily="66" charset="0"/>
              </a:rPr>
              <a:t>Шахматы появились в </a:t>
            </a:r>
            <a:r>
              <a:rPr lang="en-US" sz="4000" dirty="0">
                <a:latin typeface="Monotype Corsiva" pitchFamily="66" charset="0"/>
              </a:rPr>
              <a:t>V</a:t>
            </a:r>
            <a:r>
              <a:rPr lang="ru-RU" sz="4000" dirty="0">
                <a:latin typeface="Monotype Corsiva" pitchFamily="66" charset="0"/>
              </a:rPr>
              <a:t>-</a:t>
            </a:r>
            <a:r>
              <a:rPr lang="en-US" sz="4000" dirty="0">
                <a:latin typeface="Monotype Corsiva" pitchFamily="66" charset="0"/>
              </a:rPr>
              <a:t>VI</a:t>
            </a:r>
            <a:r>
              <a:rPr lang="ru-RU" sz="4000" dirty="0">
                <a:latin typeface="Monotype Corsiva" pitchFamily="66" charset="0"/>
              </a:rPr>
              <a:t> веке, во время битв и сражений между древними государствами, поэтому они символизируют войско (король-властитель, фигуры – армия). </a:t>
            </a:r>
            <a:endParaRPr lang="ru-RU" sz="4000" dirty="0">
              <a:latin typeface="Monotype Corsiva" pitchFamily="66" charset="0"/>
            </a:endParaRPr>
          </a:p>
        </p:txBody>
      </p:sp>
    </p:spTree>
    <p:extLst>
      <p:ext uri="{BB962C8B-B14F-4D97-AF65-F5344CB8AC3E}">
        <p14:creationId xmlns:p14="http://schemas.microsoft.com/office/powerpoint/2010/main" val="739925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pPr algn="ctr"/>
            <a:r>
              <a:rPr lang="ru-RU" sz="4000" dirty="0">
                <a:latin typeface="Monotype Corsiva" pitchFamily="66" charset="0"/>
              </a:rPr>
              <a:t>В шахматах математика прослеживается в каждом ходе, а множество математических задач содержат шахматное поле, в них используется специфика шахматных фигур.</a:t>
            </a:r>
          </a:p>
          <a:p>
            <a:endParaRPr lang="ru-RU" dirty="0"/>
          </a:p>
        </p:txBody>
      </p:sp>
    </p:spTree>
    <p:extLst>
      <p:ext uri="{BB962C8B-B14F-4D97-AF65-F5344CB8AC3E}">
        <p14:creationId xmlns:p14="http://schemas.microsoft.com/office/powerpoint/2010/main" val="1307225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a:solidFill>
                  <a:srgbClr val="7030A0"/>
                </a:solidFill>
                <a:latin typeface="Monotype Corsiva" pitchFamily="66" charset="0"/>
              </a:rPr>
              <a:t>Математика в шахматах</a:t>
            </a:r>
            <a:endParaRPr lang="ru-RU" sz="4000" dirty="0">
              <a:solidFill>
                <a:srgbClr val="7030A0"/>
              </a:solidFill>
              <a:latin typeface="Monotype Corsiva" pitchFamily="66" charset="0"/>
            </a:endParaRPr>
          </a:p>
        </p:txBody>
      </p:sp>
      <p:sp>
        <p:nvSpPr>
          <p:cNvPr id="3" name="Объект 2"/>
          <p:cNvSpPr>
            <a:spLocks noGrp="1"/>
          </p:cNvSpPr>
          <p:nvPr>
            <p:ph idx="1"/>
          </p:nvPr>
        </p:nvSpPr>
        <p:spPr>
          <a:xfrm>
            <a:off x="822960" y="1100628"/>
            <a:ext cx="7520940" cy="4704636"/>
          </a:xfrm>
        </p:spPr>
        <p:txBody>
          <a:bodyPr>
            <a:normAutofit fontScale="85000" lnSpcReduction="20000"/>
          </a:bodyPr>
          <a:lstStyle/>
          <a:p>
            <a:pPr algn="ctr"/>
            <a:r>
              <a:rPr lang="ru-RU" sz="3300" dirty="0">
                <a:solidFill>
                  <a:srgbClr val="7030A0"/>
                </a:solidFill>
                <a:latin typeface="Monotype Corsiva" pitchFamily="66" charset="0"/>
              </a:rPr>
              <a:t>Л</a:t>
            </a:r>
            <a:r>
              <a:rPr lang="ru-RU" sz="3300" dirty="0" smtClean="0">
                <a:solidFill>
                  <a:srgbClr val="7030A0"/>
                </a:solidFill>
                <a:latin typeface="Monotype Corsiva" pitchFamily="66" charset="0"/>
              </a:rPr>
              <a:t>егенда </a:t>
            </a:r>
            <a:r>
              <a:rPr lang="ru-RU" sz="3300" dirty="0">
                <a:solidFill>
                  <a:srgbClr val="7030A0"/>
                </a:solidFill>
                <a:latin typeface="Monotype Corsiva" pitchFamily="66" charset="0"/>
              </a:rPr>
              <a:t>о происхождении </a:t>
            </a:r>
            <a:r>
              <a:rPr lang="ru-RU" sz="3300" dirty="0" smtClean="0">
                <a:solidFill>
                  <a:srgbClr val="7030A0"/>
                </a:solidFill>
                <a:latin typeface="Monotype Corsiva" pitchFamily="66" charset="0"/>
              </a:rPr>
              <a:t>шахмат</a:t>
            </a:r>
          </a:p>
          <a:p>
            <a:pPr algn="ctr"/>
            <a:r>
              <a:rPr lang="ru-RU" sz="3300" dirty="0">
                <a:latin typeface="Monotype Corsiva" pitchFamily="66" charset="0"/>
              </a:rPr>
              <a:t>И</a:t>
            </a:r>
            <a:r>
              <a:rPr lang="ru-RU" sz="3300" dirty="0" smtClean="0">
                <a:latin typeface="Monotype Corsiva" pitchFamily="66" charset="0"/>
              </a:rPr>
              <a:t>ндусский </a:t>
            </a:r>
            <a:r>
              <a:rPr lang="ru-RU" sz="3300" dirty="0">
                <a:latin typeface="Monotype Corsiva" pitchFamily="66" charset="0"/>
              </a:rPr>
              <a:t>царь впервые познакомился с шахматами, он был восхищен этой игрой и решил щедро отблагодарить изобретателя. </a:t>
            </a:r>
            <a:endParaRPr lang="ru-RU" sz="3300" dirty="0" smtClean="0">
              <a:latin typeface="Monotype Corsiva" pitchFamily="66" charset="0"/>
            </a:endParaRPr>
          </a:p>
          <a:p>
            <a:pPr algn="ctr"/>
            <a:r>
              <a:rPr lang="ru-RU" sz="3300" dirty="0" smtClean="0">
                <a:latin typeface="Monotype Corsiva" pitchFamily="66" charset="0"/>
              </a:rPr>
              <a:t>Создателем </a:t>
            </a:r>
            <a:r>
              <a:rPr lang="ru-RU" sz="3300" dirty="0">
                <a:latin typeface="Monotype Corsiva" pitchFamily="66" charset="0"/>
              </a:rPr>
              <a:t>древней игры был бедный мудрец, который в награду за свое изобретение попросил… пшеничное зерно. </a:t>
            </a:r>
            <a:endParaRPr lang="ru-RU" sz="3300" dirty="0" smtClean="0">
              <a:latin typeface="Monotype Corsiva" pitchFamily="66" charset="0"/>
            </a:endParaRPr>
          </a:p>
          <a:p>
            <a:pPr algn="ctr"/>
            <a:r>
              <a:rPr lang="ru-RU" sz="3300" dirty="0" smtClean="0">
                <a:latin typeface="Monotype Corsiva" pitchFamily="66" charset="0"/>
              </a:rPr>
              <a:t>Всего </a:t>
            </a:r>
            <a:r>
              <a:rPr lang="ru-RU" sz="3300" dirty="0">
                <a:latin typeface="Monotype Corsiva" pitchFamily="66" charset="0"/>
              </a:rPr>
              <a:t>одно зерно за первую клетку шахматной доски, за вторую – 2, за третью – 4 и т.д. </a:t>
            </a:r>
            <a:endParaRPr lang="ru-RU" sz="3300" dirty="0" smtClean="0">
              <a:latin typeface="Monotype Corsiva" pitchFamily="66" charset="0"/>
            </a:endParaRPr>
          </a:p>
          <a:p>
            <a:pPr algn="ctr"/>
            <a:r>
              <a:rPr lang="ru-RU" sz="3300" dirty="0" smtClean="0">
                <a:latin typeface="Monotype Corsiva" pitchFamily="66" charset="0"/>
              </a:rPr>
              <a:t>Правитель </a:t>
            </a:r>
            <a:r>
              <a:rPr lang="ru-RU" sz="3300" dirty="0">
                <a:latin typeface="Monotype Corsiva" pitchFamily="66" charset="0"/>
              </a:rPr>
              <a:t>тут же пообещал выполнить просьбу и выплатить зерна за все 64 клетки – за каждую вдвое больше предыдущей.</a:t>
            </a:r>
          </a:p>
          <a:p>
            <a:endParaRPr lang="ru-RU" dirty="0"/>
          </a:p>
        </p:txBody>
      </p:sp>
    </p:spTree>
    <p:extLst>
      <p:ext uri="{BB962C8B-B14F-4D97-AF65-F5344CB8AC3E}">
        <p14:creationId xmlns:p14="http://schemas.microsoft.com/office/powerpoint/2010/main" val="2137678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pPr algn="ctr"/>
            <a:r>
              <a:rPr lang="ru-RU" sz="2800" dirty="0">
                <a:latin typeface="Monotype Corsiva" pitchFamily="66" charset="0"/>
              </a:rPr>
              <a:t>Каково же было изумление царя, когда его придворные математики сообщили ему (спустя несколько дней счета), что даже на всей Земле не найдется такого количества зерен. Известно, что даже на сегодняшний день не выросло столько зерна, сколько обещал правитель мудрецу. А именно: 18 квинтильонов 446 квадрильонов 744 триллиона 73 биллиона 709 миллионов 551 тысяча 615 (18 446 744 073 709 551 615).</a:t>
            </a:r>
          </a:p>
          <a:p>
            <a:endParaRPr lang="ru-RU" dirty="0"/>
          </a:p>
        </p:txBody>
      </p:sp>
    </p:spTree>
    <p:extLst>
      <p:ext uri="{BB962C8B-B14F-4D97-AF65-F5344CB8AC3E}">
        <p14:creationId xmlns:p14="http://schemas.microsoft.com/office/powerpoint/2010/main" val="4239262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algn="ctr" hangingPunct="0"/>
            <a:r>
              <a:rPr lang="ru-RU" sz="2800" dirty="0"/>
              <a:t>Подсчет данного числа не составляет большого труда. Учтем, что доска имеет 64 клетки, и количество зерен на каждой клетке – это</a:t>
            </a:r>
          </a:p>
          <a:p>
            <a:pPr algn="ctr"/>
            <a:r>
              <a:rPr lang="ru-RU" sz="2800" dirty="0"/>
              <a:t>степени числа 2. Получим формулу суммы наших зерен:</a:t>
            </a:r>
          </a:p>
          <a:p>
            <a:pPr algn="ctr"/>
            <a:r>
              <a:rPr lang="en-US" sz="2800" dirty="0"/>
              <a:t>S</a:t>
            </a:r>
            <a:r>
              <a:rPr lang="ru-RU" sz="2800" dirty="0"/>
              <a:t>= 2</a:t>
            </a:r>
            <a:r>
              <a:rPr lang="ru-RU" sz="2800" baseline="30000" dirty="0"/>
              <a:t>0</a:t>
            </a:r>
            <a:r>
              <a:rPr lang="ru-RU" sz="2800" dirty="0"/>
              <a:t>+2</a:t>
            </a:r>
            <a:r>
              <a:rPr lang="ru-RU" sz="2800" baseline="30000" dirty="0"/>
              <a:t>1</a:t>
            </a:r>
            <a:r>
              <a:rPr lang="ru-RU" sz="2800" dirty="0"/>
              <a:t>+2</a:t>
            </a:r>
            <a:r>
              <a:rPr lang="ru-RU" sz="2800" baseline="30000" dirty="0"/>
              <a:t>2</a:t>
            </a:r>
            <a:r>
              <a:rPr lang="ru-RU" sz="2800" dirty="0"/>
              <a:t>+…+2</a:t>
            </a:r>
            <a:r>
              <a:rPr lang="ru-RU" sz="2800" baseline="30000" dirty="0"/>
              <a:t>63</a:t>
            </a:r>
            <a:endParaRPr lang="ru-RU" sz="2800" dirty="0"/>
          </a:p>
          <a:p>
            <a:endParaRPr lang="ru-RU" dirty="0"/>
          </a:p>
        </p:txBody>
      </p:sp>
    </p:spTree>
    <p:extLst>
      <p:ext uri="{BB962C8B-B14F-4D97-AF65-F5344CB8AC3E}">
        <p14:creationId xmlns:p14="http://schemas.microsoft.com/office/powerpoint/2010/main" val="4177179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2960" y="548680"/>
            <a:ext cx="7520940" cy="5400600"/>
          </a:xfrm>
        </p:spPr>
        <p:txBody>
          <a:bodyPr>
            <a:normAutofit/>
          </a:bodyPr>
          <a:lstStyle/>
          <a:p>
            <a:pPr algn="ctr"/>
            <a:r>
              <a:rPr lang="ru-RU" sz="2800" dirty="0">
                <a:latin typeface="Monotype Corsiva" pitchFamily="66" charset="0"/>
              </a:rPr>
              <a:t>Для упрощения формулы можно выявить интересную закономерность:</a:t>
            </a:r>
          </a:p>
          <a:p>
            <a:pPr algn="ctr"/>
            <a:r>
              <a:rPr lang="ru-RU" sz="2800" dirty="0">
                <a:latin typeface="Monotype Corsiva" pitchFamily="66" charset="0"/>
              </a:rPr>
              <a:t>2</a:t>
            </a:r>
            <a:r>
              <a:rPr lang="ru-RU" sz="2800" baseline="30000" dirty="0">
                <a:latin typeface="Monotype Corsiva" pitchFamily="66" charset="0"/>
              </a:rPr>
              <a:t>0</a:t>
            </a:r>
            <a:r>
              <a:rPr lang="ru-RU" sz="2800" dirty="0">
                <a:latin typeface="Monotype Corsiva" pitchFamily="66" charset="0"/>
              </a:rPr>
              <a:t>=1</a:t>
            </a:r>
          </a:p>
          <a:p>
            <a:pPr algn="ctr"/>
            <a:r>
              <a:rPr lang="ru-RU" sz="2800" dirty="0">
                <a:latin typeface="Monotype Corsiva" pitchFamily="66" charset="0"/>
              </a:rPr>
              <a:t>2</a:t>
            </a:r>
            <a:r>
              <a:rPr lang="ru-RU" sz="2800" baseline="30000" dirty="0">
                <a:latin typeface="Monotype Corsiva" pitchFamily="66" charset="0"/>
              </a:rPr>
              <a:t>1</a:t>
            </a:r>
            <a:r>
              <a:rPr lang="ru-RU" sz="2800" dirty="0">
                <a:latin typeface="Monotype Corsiva" pitchFamily="66" charset="0"/>
              </a:rPr>
              <a:t>=2=1+1</a:t>
            </a:r>
          </a:p>
          <a:p>
            <a:pPr algn="ctr"/>
            <a:r>
              <a:rPr lang="ru-RU" sz="2800" dirty="0">
                <a:latin typeface="Monotype Corsiva" pitchFamily="66" charset="0"/>
              </a:rPr>
              <a:t>2</a:t>
            </a:r>
            <a:r>
              <a:rPr lang="ru-RU" sz="2800" baseline="30000" dirty="0">
                <a:latin typeface="Monotype Corsiva" pitchFamily="66" charset="0"/>
              </a:rPr>
              <a:t>2</a:t>
            </a:r>
            <a:r>
              <a:rPr lang="ru-RU" sz="2800" dirty="0">
                <a:latin typeface="Monotype Corsiva" pitchFamily="66" charset="0"/>
              </a:rPr>
              <a:t>=4=(1+2)+1</a:t>
            </a:r>
          </a:p>
          <a:p>
            <a:pPr algn="ctr"/>
            <a:r>
              <a:rPr lang="ru-RU" sz="2800" dirty="0">
                <a:latin typeface="Monotype Corsiva" pitchFamily="66" charset="0"/>
              </a:rPr>
              <a:t>2</a:t>
            </a:r>
            <a:r>
              <a:rPr lang="ru-RU" sz="2800" baseline="30000" dirty="0">
                <a:latin typeface="Monotype Corsiva" pitchFamily="66" charset="0"/>
              </a:rPr>
              <a:t>3</a:t>
            </a:r>
            <a:r>
              <a:rPr lang="ru-RU" sz="2800" dirty="0">
                <a:latin typeface="Monotype Corsiva" pitchFamily="66" charset="0"/>
              </a:rPr>
              <a:t>=8=(1+2+4)+1</a:t>
            </a:r>
          </a:p>
          <a:p>
            <a:pPr algn="ctr"/>
            <a:r>
              <a:rPr lang="ru-RU" sz="2800" dirty="0">
                <a:latin typeface="Monotype Corsiva" pitchFamily="66" charset="0"/>
              </a:rPr>
              <a:t> </a:t>
            </a:r>
          </a:p>
          <a:p>
            <a:pPr algn="ctr" hangingPunct="0"/>
            <a:r>
              <a:rPr lang="ru-RU" sz="2800" dirty="0">
                <a:latin typeface="Monotype Corsiva" pitchFamily="66" charset="0"/>
              </a:rPr>
              <a:t>и так далее до 2</a:t>
            </a:r>
            <a:r>
              <a:rPr lang="ru-RU" sz="2800" baseline="30000" dirty="0">
                <a:latin typeface="Monotype Corsiva" pitchFamily="66" charset="0"/>
              </a:rPr>
              <a:t>63</a:t>
            </a:r>
            <a:r>
              <a:rPr lang="ru-RU" sz="2800" dirty="0">
                <a:latin typeface="Monotype Corsiva" pitchFamily="66" charset="0"/>
              </a:rPr>
              <a:t>. Т.е. каждое число данного ряда равно сумме всех предыдущих плюс единица. Значит, </a:t>
            </a:r>
            <a:r>
              <a:rPr lang="en-US" sz="2800" dirty="0">
                <a:latin typeface="Monotype Corsiva" pitchFamily="66" charset="0"/>
              </a:rPr>
              <a:t>S</a:t>
            </a:r>
            <a:r>
              <a:rPr lang="ru-RU" sz="2800" dirty="0">
                <a:latin typeface="Monotype Corsiva" pitchFamily="66" charset="0"/>
              </a:rPr>
              <a:t>=(2</a:t>
            </a:r>
            <a:r>
              <a:rPr lang="ru-RU" sz="2800" baseline="30000" dirty="0">
                <a:latin typeface="Monotype Corsiva" pitchFamily="66" charset="0"/>
              </a:rPr>
              <a:t>0</a:t>
            </a:r>
            <a:r>
              <a:rPr lang="ru-RU" sz="2800" dirty="0">
                <a:latin typeface="Monotype Corsiva" pitchFamily="66" charset="0"/>
              </a:rPr>
              <a:t>+2</a:t>
            </a:r>
            <a:r>
              <a:rPr lang="ru-RU" sz="2800" baseline="30000" dirty="0">
                <a:latin typeface="Monotype Corsiva" pitchFamily="66" charset="0"/>
              </a:rPr>
              <a:t>1</a:t>
            </a:r>
            <a:r>
              <a:rPr lang="ru-RU" sz="2800" dirty="0">
                <a:latin typeface="Monotype Corsiva" pitchFamily="66" charset="0"/>
              </a:rPr>
              <a:t>+2</a:t>
            </a:r>
            <a:r>
              <a:rPr lang="ru-RU" sz="2800" baseline="30000" dirty="0">
                <a:latin typeface="Monotype Corsiva" pitchFamily="66" charset="0"/>
              </a:rPr>
              <a:t>2</a:t>
            </a:r>
            <a:r>
              <a:rPr lang="ru-RU" sz="2800" dirty="0">
                <a:latin typeface="Monotype Corsiva" pitchFamily="66" charset="0"/>
              </a:rPr>
              <a:t>+…+2</a:t>
            </a:r>
            <a:r>
              <a:rPr lang="ru-RU" sz="2800" baseline="30000" dirty="0">
                <a:latin typeface="Monotype Corsiva" pitchFamily="66" charset="0"/>
              </a:rPr>
              <a:t>63</a:t>
            </a:r>
            <a:r>
              <a:rPr lang="ru-RU" sz="2800" dirty="0">
                <a:latin typeface="Monotype Corsiva" pitchFamily="66" charset="0"/>
              </a:rPr>
              <a:t>+1)-1= 2</a:t>
            </a:r>
            <a:r>
              <a:rPr lang="ru-RU" sz="2800" baseline="30000" dirty="0">
                <a:latin typeface="Monotype Corsiva" pitchFamily="66" charset="0"/>
              </a:rPr>
              <a:t>64</a:t>
            </a:r>
            <a:r>
              <a:rPr lang="ru-RU" sz="2800" dirty="0">
                <a:latin typeface="Monotype Corsiva" pitchFamily="66" charset="0"/>
              </a:rPr>
              <a:t>-1, что равно вышеуказанному многозначному числу.</a:t>
            </a:r>
          </a:p>
          <a:p>
            <a:endParaRPr lang="ru-RU" dirty="0"/>
          </a:p>
        </p:txBody>
      </p:sp>
    </p:spTree>
    <p:extLst>
      <p:ext uri="{BB962C8B-B14F-4D97-AF65-F5344CB8AC3E}">
        <p14:creationId xmlns:p14="http://schemas.microsoft.com/office/powerpoint/2010/main" val="1920247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2960" y="260648"/>
            <a:ext cx="7520940" cy="5976664"/>
          </a:xfrm>
        </p:spPr>
        <p:txBody>
          <a:bodyPr>
            <a:noAutofit/>
          </a:bodyPr>
          <a:lstStyle/>
          <a:p>
            <a:pPr algn="ctr" hangingPunct="0"/>
            <a:r>
              <a:rPr lang="ru-RU" sz="2800" dirty="0">
                <a:latin typeface="Monotype Corsiva" pitchFamily="66" charset="0"/>
              </a:rPr>
              <a:t>Во время самой игры без математики, конечно же, не обходится. Попробуем представить возможное количество ходов, которое шахматист рассчитывает за партию. Рассмотрев начальное положение фигур, можем заметить, что у белых первым ходом возможно 20 продолжений, у </a:t>
            </a:r>
            <a:r>
              <a:rPr lang="ru-RU" sz="2800" dirty="0" smtClean="0">
                <a:latin typeface="Monotype Corsiva" pitchFamily="66" charset="0"/>
              </a:rPr>
              <a:t>черных – </a:t>
            </a:r>
            <a:r>
              <a:rPr lang="ru-RU" sz="2800" dirty="0">
                <a:latin typeface="Monotype Corsiva" pitchFamily="66" charset="0"/>
              </a:rPr>
              <a:t>тоже 20. Значит, всего вариаций первого хода партии: 20∙20=400. И это только начало! Известно, что за первые 4 хода число возможных комбинаций равно 318 979 564 000. </a:t>
            </a:r>
            <a:endParaRPr lang="ru-RU" sz="2800" dirty="0" smtClean="0">
              <a:latin typeface="Monotype Corsiva" pitchFamily="66" charset="0"/>
            </a:endParaRPr>
          </a:p>
          <a:p>
            <a:pPr algn="ctr" hangingPunct="0"/>
            <a:r>
              <a:rPr lang="ru-RU" sz="2800" dirty="0" smtClean="0">
                <a:latin typeface="Monotype Corsiva" pitchFamily="66" charset="0"/>
              </a:rPr>
              <a:t>Сейчас </a:t>
            </a:r>
            <a:r>
              <a:rPr lang="ru-RU" sz="2800" dirty="0">
                <a:latin typeface="Monotype Corsiva" pitchFamily="66" charset="0"/>
              </a:rPr>
              <a:t>становится понятным, почему каждая вновь сыгранная партия индивидуальна (партии не повторяются, за исключением быстрых теоретических вариантов).</a:t>
            </a:r>
          </a:p>
        </p:txBody>
      </p:sp>
    </p:spTree>
    <p:extLst>
      <p:ext uri="{BB962C8B-B14F-4D97-AF65-F5344CB8AC3E}">
        <p14:creationId xmlns:p14="http://schemas.microsoft.com/office/powerpoint/2010/main" val="1789819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b="1" dirty="0">
                <a:solidFill>
                  <a:srgbClr val="7030A0"/>
                </a:solidFill>
                <a:latin typeface="Monotype Corsiva" pitchFamily="66" charset="0"/>
              </a:rPr>
              <a:t>Шахматы в математике</a:t>
            </a:r>
            <a:endParaRPr lang="ru-RU" sz="3200" dirty="0">
              <a:solidFill>
                <a:srgbClr val="7030A0"/>
              </a:solidFill>
              <a:latin typeface="Monotype Corsiva" pitchFamily="66" charset="0"/>
            </a:endParaRPr>
          </a:p>
        </p:txBody>
      </p:sp>
      <p:sp>
        <p:nvSpPr>
          <p:cNvPr id="3" name="Объект 2"/>
          <p:cNvSpPr>
            <a:spLocks noGrp="1"/>
          </p:cNvSpPr>
          <p:nvPr>
            <p:ph idx="1"/>
          </p:nvPr>
        </p:nvSpPr>
        <p:spPr>
          <a:xfrm>
            <a:off x="822960" y="1100628"/>
            <a:ext cx="7520940" cy="4920660"/>
          </a:xfrm>
        </p:spPr>
        <p:txBody>
          <a:bodyPr/>
          <a:lstStyle/>
          <a:p>
            <a:pPr algn="ctr"/>
            <a:r>
              <a:rPr lang="ru-RU" sz="2800" dirty="0">
                <a:latin typeface="Monotype Corsiva" pitchFamily="66" charset="0"/>
              </a:rPr>
              <a:t>Многие математические задачи основываются на шахматах: в олимпиадных заданиях часто можно встретить шахматное поле и вопрос на подобие «за сколько ходов конь пройдет из одного угла доски в другой» и т.д. Появляются и интереснейшие головоломки. «Кентерберийские головоломки» содержат целый раздел «Задачи на шахматной доске».</a:t>
            </a:r>
          </a:p>
          <a:p>
            <a:endParaRPr lang="ru-RU" dirty="0"/>
          </a:p>
        </p:txBody>
      </p:sp>
    </p:spTree>
    <p:extLst>
      <p:ext uri="{BB962C8B-B14F-4D97-AF65-F5344CB8AC3E}">
        <p14:creationId xmlns:p14="http://schemas.microsoft.com/office/powerpoint/2010/main" val="248028536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Углы">
  <a:themeElements>
    <a:clrScheme name="Углы">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Углы">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140</TotalTime>
  <Words>697</Words>
  <Application>Microsoft Office PowerPoint</Application>
  <PresentationFormat>Экран (4:3)</PresentationFormat>
  <Paragraphs>51</Paragraphs>
  <Slides>16</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16</vt:i4>
      </vt:variant>
    </vt:vector>
  </HeadingPairs>
  <TitlesOfParts>
    <vt:vector size="18" baseType="lpstr">
      <vt:lpstr>Углы</vt:lpstr>
      <vt:lpstr>Microsoft Equation 3.0</vt:lpstr>
      <vt:lpstr>Шахматы и математика</vt:lpstr>
      <vt:lpstr>Презентация PowerPoint</vt:lpstr>
      <vt:lpstr>Презентация PowerPoint</vt:lpstr>
      <vt:lpstr>Математика в шахматах</vt:lpstr>
      <vt:lpstr>Презентация PowerPoint</vt:lpstr>
      <vt:lpstr>Презентация PowerPoint</vt:lpstr>
      <vt:lpstr>Презентация PowerPoint</vt:lpstr>
      <vt:lpstr>Презентация PowerPoint</vt:lpstr>
      <vt:lpstr>Шахматы в математике</vt:lpstr>
      <vt:lpstr>изобретатель занимательных головоломок  Генри Эрнест Дьюдени</vt:lpstr>
      <vt:lpstr>задача на комбинаторику</vt:lpstr>
      <vt:lpstr>Презентация PowerPoint</vt:lpstr>
      <vt:lpstr>Для подсчета используем формулу комбинаторики: </vt:lpstr>
      <vt:lpstr>Презентация PowerPoint</vt:lpstr>
      <vt:lpstr>Презентация PowerPoint</vt:lpstr>
      <vt:lpstr>Презентация PowerPoint</vt:lpstr>
    </vt:vector>
  </TitlesOfParts>
  <Company>КСХТ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Шахматы и математика</dc:title>
  <dc:creator>Читальный зал</dc:creator>
  <cp:lastModifiedBy>Читальный зал</cp:lastModifiedBy>
  <cp:revision>6</cp:revision>
  <dcterms:created xsi:type="dcterms:W3CDTF">2016-02-10T05:53:42Z</dcterms:created>
  <dcterms:modified xsi:type="dcterms:W3CDTF">2016-02-10T08:14:13Z</dcterms:modified>
</cp:coreProperties>
</file>