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notesMasterIdLst>
    <p:notesMasterId r:id="rId20"/>
  </p:notesMasterIdLst>
  <p:handoutMasterIdLst>
    <p:handoutMasterId r:id="rId21"/>
  </p:handoutMasterIdLst>
  <p:sldIdLst>
    <p:sldId id="257" r:id="rId5"/>
    <p:sldId id="258" r:id="rId6"/>
    <p:sldId id="260" r:id="rId7"/>
    <p:sldId id="263" r:id="rId8"/>
    <p:sldId id="266" r:id="rId9"/>
    <p:sldId id="267" r:id="rId10"/>
    <p:sldId id="261" r:id="rId11"/>
    <p:sldId id="268" r:id="rId12"/>
    <p:sldId id="265" r:id="rId13"/>
    <p:sldId id="262" r:id="rId14"/>
    <p:sldId id="269" r:id="rId15"/>
    <p:sldId id="270" r:id="rId16"/>
    <p:sldId id="271" r:id="rId17"/>
    <p:sldId id="272" r:id="rId18"/>
    <p:sldId id="259" r:id="rId19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E03"/>
    <a:srgbClr val="E43802"/>
    <a:srgbClr val="B73C05"/>
    <a:srgbClr val="F85309"/>
    <a:srgbClr val="FC5308"/>
    <a:srgbClr val="FFFFFF"/>
    <a:srgbClr val="63C98C"/>
    <a:srgbClr val="E5F6EC"/>
    <a:srgbClr val="52D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533" autoAdjust="0"/>
  </p:normalViewPr>
  <p:slideViewPr>
    <p:cSldViewPr snapToGrid="0">
      <p:cViewPr varScale="1">
        <p:scale>
          <a:sx n="74" d="100"/>
          <a:sy n="74" d="100"/>
        </p:scale>
        <p:origin x="94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74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F68E2-8283-46B6-8FBF-264D443BE556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6C573-8121-487C-B7E4-735E1C5AD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97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C573-8121-487C-B7E4-735E1C5AD77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6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19.png"/><Relationship Id="rId11" Type="http://schemas.openxmlformats.org/officeDocument/2006/relationships/image" Target="../media/image2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0403" y="1865120"/>
            <a:ext cx="5225399" cy="819125"/>
          </a:xfrm>
          <a:prstGeom prst="rect">
            <a:avLst/>
          </a:prstGeom>
          <a:ln w="76200">
            <a:noFill/>
          </a:ln>
        </p:spPr>
        <p:txBody>
          <a:bodyPr anchor="ctr"/>
          <a:lstStyle>
            <a:lvl1pPr algn="ctr">
              <a:defRPr sz="4500">
                <a:solidFill>
                  <a:srgbClr val="418E0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2302" y="3810220"/>
            <a:ext cx="468160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06" y="2078841"/>
            <a:ext cx="2794337" cy="37406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030" y="1984761"/>
            <a:ext cx="786769" cy="9875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225" y="963119"/>
            <a:ext cx="1162698" cy="8083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30" y="4571997"/>
            <a:ext cx="1336609" cy="9368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128" y="3449785"/>
            <a:ext cx="1111135" cy="163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6505" y="1005738"/>
            <a:ext cx="4152421" cy="82306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 b="1">
                <a:solidFill>
                  <a:srgbClr val="418E03"/>
                </a:solidFill>
                <a:latin typeface="Roboto Cn" pitchFamily="2" charset="0"/>
                <a:ea typeface="Roboto Cn" pitchFamily="2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926" y="2755453"/>
            <a:ext cx="3241232" cy="3118921"/>
          </a:xfrm>
          <a:prstGeom prst="rect">
            <a:avLst/>
          </a:prstGeom>
        </p:spPr>
      </p:pic>
      <p:sp>
        <p:nvSpPr>
          <p:cNvPr id="9" name="Овал 8"/>
          <p:cNvSpPr/>
          <p:nvPr userDrawn="1"/>
        </p:nvSpPr>
        <p:spPr>
          <a:xfrm>
            <a:off x="1511604" y="2421731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 userDrawn="1"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 userDrawn="1"/>
        </p:nvSpPr>
        <p:spPr>
          <a:xfrm>
            <a:off x="1511603" y="4111256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46505" y="3952053"/>
            <a:ext cx="3445200" cy="7175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346505" y="3107882"/>
            <a:ext cx="3445200" cy="7175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46505" y="2263611"/>
            <a:ext cx="3445200" cy="7175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963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инальный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94" y="655174"/>
            <a:ext cx="3791208" cy="2300896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558693" y="1521178"/>
            <a:ext cx="3791209" cy="805813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 b="1">
                <a:solidFill>
                  <a:srgbClr val="418E03"/>
                </a:solidFill>
                <a:latin typeface="Roboto Cn" pitchFamily="2" charset="0"/>
                <a:ea typeface="Roboto Cn" pitchFamily="2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272" y="764069"/>
            <a:ext cx="392215" cy="4075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857806" y="3261762"/>
            <a:ext cx="346391" cy="3572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06" y="6858000"/>
            <a:ext cx="1151590" cy="14347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380" y="6999926"/>
            <a:ext cx="1104030" cy="178343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00" y="6999926"/>
            <a:ext cx="1166536" cy="12927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025" y="2130805"/>
            <a:ext cx="328815" cy="3350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045" y="4356167"/>
            <a:ext cx="461960" cy="4674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20" y="2544194"/>
            <a:ext cx="2637762" cy="35310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315" y="2956070"/>
            <a:ext cx="1106490" cy="138883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178" y="3167434"/>
            <a:ext cx="1389524" cy="96610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601" y="3698947"/>
            <a:ext cx="1461575" cy="102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78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7" presetClass="path" presetSubtype="0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564E-6 2.22222E-6 L 0.11202 -0.03681 C 0.13558 -0.04445 0.16779 -0.06297 0.20112 -0.08634 C 0.23798 -0.11366 0.26651 -0.14051 0.28429 -0.16343 L 0.37083 -0.27222 " pathEditMode="relative" rAng="19980000" ptsTypes="AAAAA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91" y="-112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615E-6 -0.00024 L 0.09632 -0.00232 C 0.11651 -0.00278 0.14568 0.00393 0.17452 0.0162 C 0.20754 0.02986 0.2335 0.04537 0.24984 0.0618 L 0.33125 0.13703 " pathEditMode="relative" rAng="960000" ptsTypes="AAAAA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425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1.11111E-6 L 0.02115 0.0581 C 0.02596 0.07037 0.02868 0.08889 0.02868 0.1081 C 0.02868 0.12986 0.02596 0.14722 0.02115 0.15949 L 4.35897E-6 0.21782 " pathEditMode="relative" rAng="0" ptsTypes="AAAAA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6" y="108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00802 -0.920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" y="-4604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-4.81481E-6 L -0.04135 -0.369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7" y="-1849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974E-6 3.7037E-7 L -0.04407 -0.6736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2" y="-3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6505" y="1005738"/>
            <a:ext cx="4152421" cy="82306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 b="1">
                <a:solidFill>
                  <a:srgbClr val="418E03"/>
                </a:solidFill>
                <a:latin typeface="Roboto Cn" pitchFamily="2" charset="0"/>
                <a:ea typeface="Roboto Cn" pitchFamily="2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2" name="Овал 21"/>
          <p:cNvSpPr/>
          <p:nvPr userDrawn="1"/>
        </p:nvSpPr>
        <p:spPr>
          <a:xfrm>
            <a:off x="1511604" y="2421731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 userDrawn="1"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 userDrawn="1"/>
        </p:nvSpPr>
        <p:spPr>
          <a:xfrm>
            <a:off x="1511603" y="4111256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46505" y="3952053"/>
            <a:ext cx="3445200" cy="7175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346505" y="3107882"/>
            <a:ext cx="3445200" cy="7175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46505" y="2263611"/>
            <a:ext cx="3445200" cy="7175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6505" y="1005738"/>
            <a:ext cx="4152421" cy="82306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 b="1">
                <a:solidFill>
                  <a:srgbClr val="418E03"/>
                </a:solidFill>
                <a:latin typeface="Roboto Cn" pitchFamily="2" charset="0"/>
                <a:ea typeface="Roboto Cn" pitchFamily="2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37" y="2894880"/>
            <a:ext cx="2302498" cy="3133956"/>
          </a:xfrm>
          <a:prstGeom prst="rect">
            <a:avLst/>
          </a:prstGeom>
        </p:spPr>
      </p:pic>
      <p:sp>
        <p:nvSpPr>
          <p:cNvPr id="9" name="Овал 8"/>
          <p:cNvSpPr/>
          <p:nvPr userDrawn="1"/>
        </p:nvSpPr>
        <p:spPr>
          <a:xfrm>
            <a:off x="1511604" y="2421731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 userDrawn="1"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 userDrawn="1"/>
        </p:nvSpPr>
        <p:spPr>
          <a:xfrm>
            <a:off x="1511603" y="4111256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46505" y="3952053"/>
            <a:ext cx="3445200" cy="7175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346505" y="3107882"/>
            <a:ext cx="3445200" cy="7175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46505" y="2263611"/>
            <a:ext cx="3445200" cy="7175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302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6505" y="1005738"/>
            <a:ext cx="4152421" cy="82306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 b="1">
                <a:solidFill>
                  <a:srgbClr val="418E03"/>
                </a:solidFill>
                <a:latin typeface="Roboto Cn" pitchFamily="2" charset="0"/>
                <a:ea typeface="Roboto Cn" pitchFamily="2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67054" y="2578778"/>
            <a:ext cx="1940400" cy="3338336"/>
          </a:xfrm>
          <a:prstGeom prst="rect">
            <a:avLst/>
          </a:prstGeom>
        </p:spPr>
      </p:pic>
      <p:sp>
        <p:nvSpPr>
          <p:cNvPr id="9" name="Овал 8"/>
          <p:cNvSpPr/>
          <p:nvPr userDrawn="1"/>
        </p:nvSpPr>
        <p:spPr>
          <a:xfrm>
            <a:off x="1511604" y="2421731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 userDrawn="1"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 userDrawn="1"/>
        </p:nvSpPr>
        <p:spPr>
          <a:xfrm>
            <a:off x="1511603" y="4111256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46505" y="3952053"/>
            <a:ext cx="3445200" cy="7175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346505" y="3107882"/>
            <a:ext cx="3445200" cy="7175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46505" y="2263611"/>
            <a:ext cx="3445200" cy="7175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729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6505" y="1005738"/>
            <a:ext cx="4152421" cy="82306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 b="1">
                <a:solidFill>
                  <a:srgbClr val="418E03"/>
                </a:solidFill>
                <a:latin typeface="Roboto Cn" pitchFamily="2" charset="0"/>
                <a:ea typeface="Roboto Cn" pitchFamily="2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Овал 8"/>
          <p:cNvSpPr/>
          <p:nvPr userDrawn="1"/>
        </p:nvSpPr>
        <p:spPr>
          <a:xfrm>
            <a:off x="1511604" y="2421731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 userDrawn="1"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 userDrawn="1"/>
        </p:nvSpPr>
        <p:spPr>
          <a:xfrm>
            <a:off x="1511603" y="4111256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46505" y="3952053"/>
            <a:ext cx="3445200" cy="7175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346505" y="3107882"/>
            <a:ext cx="3445200" cy="7175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46505" y="2263611"/>
            <a:ext cx="3445200" cy="7175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2818592"/>
            <a:ext cx="2050958" cy="31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05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6505" y="1005738"/>
            <a:ext cx="4152421" cy="82306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 b="1">
                <a:solidFill>
                  <a:srgbClr val="418E03"/>
                </a:solidFill>
                <a:latin typeface="Roboto Cn" pitchFamily="2" charset="0"/>
                <a:ea typeface="Roboto Cn" pitchFamily="2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Овал 8"/>
          <p:cNvSpPr/>
          <p:nvPr userDrawn="1"/>
        </p:nvSpPr>
        <p:spPr>
          <a:xfrm>
            <a:off x="1511604" y="2421731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 userDrawn="1"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 userDrawn="1"/>
        </p:nvSpPr>
        <p:spPr>
          <a:xfrm>
            <a:off x="1511603" y="4111256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46505" y="3952053"/>
            <a:ext cx="3445200" cy="7175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346505" y="3107882"/>
            <a:ext cx="3445200" cy="7175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46505" y="2263611"/>
            <a:ext cx="3445200" cy="7175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42" y="3482432"/>
            <a:ext cx="2410584" cy="246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48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6505" y="1005738"/>
            <a:ext cx="4152421" cy="82306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 b="1">
                <a:solidFill>
                  <a:srgbClr val="418E03"/>
                </a:solidFill>
                <a:latin typeface="Roboto Cn" pitchFamily="2" charset="0"/>
                <a:ea typeface="Roboto Cn" pitchFamily="2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Овал 8"/>
          <p:cNvSpPr/>
          <p:nvPr userDrawn="1"/>
        </p:nvSpPr>
        <p:spPr>
          <a:xfrm>
            <a:off x="1511604" y="2421731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 userDrawn="1"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 userDrawn="1"/>
        </p:nvSpPr>
        <p:spPr>
          <a:xfrm>
            <a:off x="1511603" y="4111256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46505" y="3952053"/>
            <a:ext cx="3445200" cy="7175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346505" y="3107882"/>
            <a:ext cx="3445200" cy="7175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46505" y="2263611"/>
            <a:ext cx="3445200" cy="7175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05" y="2507810"/>
            <a:ext cx="2114762" cy="330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12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6505" y="1005738"/>
            <a:ext cx="4152421" cy="82306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 b="1">
                <a:solidFill>
                  <a:srgbClr val="418E03"/>
                </a:solidFill>
                <a:latin typeface="Roboto Cn" pitchFamily="2" charset="0"/>
                <a:ea typeface="Roboto Cn" pitchFamily="2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00" y="2705622"/>
            <a:ext cx="3215568" cy="3135600"/>
          </a:xfrm>
          <a:prstGeom prst="rect">
            <a:avLst/>
          </a:prstGeom>
        </p:spPr>
      </p:pic>
      <p:sp>
        <p:nvSpPr>
          <p:cNvPr id="9" name="Овал 8"/>
          <p:cNvSpPr/>
          <p:nvPr userDrawn="1"/>
        </p:nvSpPr>
        <p:spPr>
          <a:xfrm>
            <a:off x="1511604" y="2421731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 userDrawn="1"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 userDrawn="1"/>
        </p:nvSpPr>
        <p:spPr>
          <a:xfrm>
            <a:off x="1511603" y="4111256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46505" y="3952053"/>
            <a:ext cx="3445200" cy="7175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346505" y="3107882"/>
            <a:ext cx="3445200" cy="7175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46505" y="2263611"/>
            <a:ext cx="3445200" cy="7175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6505" y="1005738"/>
            <a:ext cx="4152421" cy="82306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 b="1">
                <a:solidFill>
                  <a:srgbClr val="418E03"/>
                </a:solidFill>
                <a:latin typeface="Roboto Cn" pitchFamily="2" charset="0"/>
                <a:ea typeface="Roboto Cn" pitchFamily="2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999" y="2719779"/>
            <a:ext cx="3293743" cy="3135600"/>
          </a:xfrm>
          <a:prstGeom prst="rect">
            <a:avLst/>
          </a:prstGeom>
        </p:spPr>
      </p:pic>
      <p:sp>
        <p:nvSpPr>
          <p:cNvPr id="9" name="Овал 8"/>
          <p:cNvSpPr/>
          <p:nvPr userDrawn="1"/>
        </p:nvSpPr>
        <p:spPr>
          <a:xfrm>
            <a:off x="1511604" y="2421731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 userDrawn="1"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 userDrawn="1"/>
        </p:nvSpPr>
        <p:spPr>
          <a:xfrm>
            <a:off x="1511603" y="4111256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46505" y="3952053"/>
            <a:ext cx="3445200" cy="7175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346505" y="3107882"/>
            <a:ext cx="3445200" cy="7175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46505" y="2263611"/>
            <a:ext cx="3445200" cy="7175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24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7413" y="900375"/>
            <a:ext cx="6858000" cy="1790700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rPr lang="ru-RU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Тема урока </a:t>
            </a:r>
            <a:br>
              <a:rPr lang="ru-RU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«Щенок»</a:t>
            </a:r>
            <a:endParaRPr lang="ru-RU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6413" y="5306096"/>
            <a:ext cx="4005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 русского языка -</a:t>
            </a:r>
          </a:p>
          <a:p>
            <a:r>
              <a:rPr lang="ru-RU" dirty="0" smtClean="0"/>
              <a:t> 3 «</a:t>
            </a:r>
            <a:r>
              <a:rPr lang="kk-KZ" dirty="0" smtClean="0"/>
              <a:t>ә», «б», «в», «г», «ғ», «д» классы</a:t>
            </a:r>
            <a:endParaRPr lang="ru-RU" dirty="0" smtClean="0"/>
          </a:p>
          <a:p>
            <a:r>
              <a:rPr lang="ru-RU" dirty="0" err="1" smtClean="0"/>
              <a:t>Преподователь</a:t>
            </a:r>
            <a:r>
              <a:rPr lang="ru-RU" dirty="0" smtClean="0"/>
              <a:t>: </a:t>
            </a:r>
            <a:r>
              <a:rPr lang="ru-RU" dirty="0" err="1" smtClean="0"/>
              <a:t>Есбергенова</a:t>
            </a:r>
            <a:r>
              <a:rPr lang="ru-RU" dirty="0" smtClean="0"/>
              <a:t> </a:t>
            </a:r>
            <a:r>
              <a:rPr lang="ru-RU" dirty="0" err="1" smtClean="0"/>
              <a:t>Нургуль</a:t>
            </a:r>
            <a:r>
              <a:rPr lang="ru-RU" dirty="0"/>
              <a:t>.</a:t>
            </a:r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8820" y="644650"/>
            <a:ext cx="4152421" cy="823062"/>
          </a:xfrm>
        </p:spPr>
        <p:txBody>
          <a:bodyPr>
            <a:normAutofit/>
          </a:bodyPr>
          <a:lstStyle/>
          <a:p>
            <a:r>
              <a:rPr lang="ru-RU" b="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Игра «Да-нет»</a:t>
            </a:r>
            <a:endParaRPr lang="ru-RU" b="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86" y="2747839"/>
            <a:ext cx="3293743" cy="3135600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1511604" y="2421731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511604" y="4111256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511603" y="2047741"/>
            <a:ext cx="3163428" cy="162811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()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76142" y="2150773"/>
            <a:ext cx="2500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7030A0"/>
                </a:solidFill>
              </a:rPr>
              <a:t>Нурлан</a:t>
            </a:r>
            <a:r>
              <a:rPr lang="ru-RU" sz="2000" b="1" dirty="0" smtClean="0">
                <a:solidFill>
                  <a:srgbClr val="7030A0"/>
                </a:solidFill>
              </a:rPr>
              <a:t> взял пилу?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6142" y="1753605"/>
            <a:ext cx="3045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7030A0"/>
                </a:solidFill>
              </a:rPr>
              <a:t>Даурен</a:t>
            </a:r>
            <a:r>
              <a:rPr lang="ru-RU" sz="2000" b="1" dirty="0" smtClean="0">
                <a:solidFill>
                  <a:srgbClr val="7030A0"/>
                </a:solidFill>
              </a:rPr>
              <a:t> шёл из школы?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2356" y="1781441"/>
            <a:ext cx="710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(</a:t>
            </a:r>
            <a:r>
              <a:rPr lang="ru-RU" sz="2000" b="1" dirty="0" smtClean="0">
                <a:solidFill>
                  <a:srgbClr val="C00000"/>
                </a:solidFill>
              </a:rPr>
              <a:t>да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8700" y="2150773"/>
            <a:ext cx="710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(нет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142" y="2577351"/>
            <a:ext cx="2647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Он увидел </a:t>
            </a:r>
            <a:r>
              <a:rPr lang="ru-RU" sz="2000" b="1" dirty="0">
                <a:solidFill>
                  <a:srgbClr val="7030A0"/>
                </a:solidFill>
              </a:rPr>
              <a:t>к</a:t>
            </a:r>
            <a:r>
              <a:rPr lang="ru-RU" sz="2000" b="1" dirty="0" smtClean="0">
                <a:solidFill>
                  <a:srgbClr val="7030A0"/>
                </a:solidFill>
              </a:rPr>
              <a:t>отёнка?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085" y="2559645"/>
            <a:ext cx="710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(нет)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707" y="2974519"/>
            <a:ext cx="2802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7030A0"/>
                </a:solidFill>
              </a:rPr>
              <a:t>Даурен</a:t>
            </a:r>
            <a:r>
              <a:rPr lang="ru-RU" sz="2000" b="1" dirty="0" smtClean="0">
                <a:solidFill>
                  <a:srgbClr val="7030A0"/>
                </a:solidFill>
              </a:rPr>
              <a:t> принёс гвозди?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2356" y="2962013"/>
            <a:ext cx="806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(да)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929" y="3342832"/>
            <a:ext cx="2951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Щенок сидел на столе?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65241" y="3327419"/>
            <a:ext cx="808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(нет)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1362" y="3772305"/>
            <a:ext cx="2748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Щенок спит в кровати?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22395" y="3739012"/>
            <a:ext cx="819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(нет)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4650" y="4195433"/>
            <a:ext cx="3555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7030A0"/>
                </a:solidFill>
              </a:rPr>
              <a:t>Даурен</a:t>
            </a:r>
            <a:r>
              <a:rPr lang="ru-RU" sz="2000" b="1" dirty="0" smtClean="0">
                <a:solidFill>
                  <a:srgbClr val="7030A0"/>
                </a:solidFill>
              </a:rPr>
              <a:t> принёс щенка домой?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92356" y="4168101"/>
            <a:ext cx="892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(да)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193" y="4682419"/>
            <a:ext cx="2653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Он дал щенку сено?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22395" y="4631371"/>
            <a:ext cx="893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(нет)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4650" y="5115124"/>
            <a:ext cx="3258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К </a:t>
            </a:r>
            <a:r>
              <a:rPr lang="ru-RU" sz="2000" b="1" dirty="0" err="1" smtClean="0">
                <a:solidFill>
                  <a:srgbClr val="7030A0"/>
                </a:solidFill>
              </a:rPr>
              <a:t>Даурену</a:t>
            </a:r>
            <a:r>
              <a:rPr lang="ru-RU" sz="2000" b="1" dirty="0" smtClean="0">
                <a:solidFill>
                  <a:srgbClr val="7030A0"/>
                </a:solidFill>
              </a:rPr>
              <a:t> пришли друзья?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58700" y="5130513"/>
            <a:ext cx="710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(да)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72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9846" y="786797"/>
            <a:ext cx="4152421" cy="823062"/>
          </a:xfrm>
        </p:spPr>
        <p:txBody>
          <a:bodyPr>
            <a:normAutofit/>
          </a:bodyPr>
          <a:lstStyle/>
          <a:p>
            <a:r>
              <a:rPr lang="ru-RU" sz="4800" dirty="0" err="1" smtClean="0"/>
              <a:t>Синквейн</a:t>
            </a:r>
            <a:endParaRPr lang="ru-RU" sz="4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803" y="2981161"/>
            <a:ext cx="2048434" cy="3133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4406" y="2421228"/>
            <a:ext cx="38894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4400" dirty="0" smtClean="0"/>
              <a:t>Собака </a:t>
            </a:r>
          </a:p>
          <a:p>
            <a:pPr marL="342900" indent="-342900">
              <a:buAutoNum type="arabicParenR"/>
            </a:pPr>
            <a:r>
              <a:rPr lang="ru-RU" sz="4400" dirty="0" smtClean="0"/>
              <a:t>Друг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226906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138" y="3047048"/>
            <a:ext cx="2048434" cy="3133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29" y="553792"/>
            <a:ext cx="7044744" cy="576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28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118" y="3717208"/>
            <a:ext cx="2414225" cy="24629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92" y="540913"/>
            <a:ext cx="6168980" cy="580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36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7583" y="1005738"/>
            <a:ext cx="6980349" cy="823062"/>
          </a:xfrm>
        </p:spPr>
        <p:txBody>
          <a:bodyPr>
            <a:noAutofit/>
          </a:bodyPr>
          <a:lstStyle/>
          <a:p>
            <a:r>
              <a:rPr lang="ru-RU" sz="4000" dirty="0" smtClean="0"/>
              <a:t>Домашнее задание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308" y="3149013"/>
            <a:ext cx="1938696" cy="29812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46505" y="2964347"/>
            <a:ext cx="36829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Упражнение   №7</a:t>
            </a:r>
          </a:p>
          <a:p>
            <a:r>
              <a:rPr lang="ru-RU" sz="3200" i="1" dirty="0">
                <a:solidFill>
                  <a:srgbClr val="C00000"/>
                </a:solidFill>
              </a:rPr>
              <a:t>с</a:t>
            </a:r>
            <a:r>
              <a:rPr lang="ru-RU" sz="3200" i="1" dirty="0" smtClean="0">
                <a:solidFill>
                  <a:srgbClr val="C00000"/>
                </a:solidFill>
              </a:rPr>
              <a:t>траница  135</a:t>
            </a:r>
            <a:endParaRPr lang="ru-RU" sz="3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67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693" y="1326524"/>
            <a:ext cx="3791209" cy="1416676"/>
          </a:xfrm>
        </p:spPr>
        <p:txBody>
          <a:bodyPr>
            <a:normAutofit fontScale="90000"/>
          </a:bodyPr>
          <a:lstStyle/>
          <a:p>
            <a:r>
              <a:rPr lang="ru-RU" sz="3600" b="0" dirty="0" smtClean="0">
                <a:solidFill>
                  <a:srgbClr val="E4380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 свиданья!</a:t>
            </a:r>
            <a:br>
              <a:rPr lang="ru-RU" sz="3600" b="0" dirty="0" smtClean="0">
                <a:solidFill>
                  <a:srgbClr val="E4380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3600" b="0" dirty="0" smtClean="0">
                <a:solidFill>
                  <a:srgbClr val="E4380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Спасибо за урок!</a:t>
            </a:r>
            <a:endParaRPr lang="ru-RU" sz="3600" b="0" dirty="0">
              <a:solidFill>
                <a:srgbClr val="E4380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616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005" y="1094705"/>
            <a:ext cx="6387921" cy="4997002"/>
          </a:xfrm>
        </p:spPr>
        <p:txBody>
          <a:bodyPr>
            <a:noAutofit/>
          </a:bodyPr>
          <a:lstStyle/>
          <a:p>
            <a:pPr algn="l"/>
            <a:r>
              <a:rPr lang="ru-RU" sz="1600" b="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Познакомить </a:t>
            </a:r>
            <a:r>
              <a:rPr lang="ru-RU" sz="1600" b="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 содержанием текста «Щенок»,</a:t>
            </a:r>
            <a:br>
              <a:rPr lang="ru-RU" sz="1600" b="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b="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 опорой на родной язык, закрепить умения и навыки письменной и устной речи;</a:t>
            </a:r>
            <a:br>
              <a:rPr lang="ru-RU" sz="1600" b="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b="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1) активизировать речь учащихся новыми словами, ввести их в речь, закрепить речевые умения;</a:t>
            </a:r>
            <a:br>
              <a:rPr lang="ru-RU" sz="1600" b="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b="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2) развивать способность к самопознанию, усилить смысловые функции, мыслительную деятельность, расширить </a:t>
            </a:r>
            <a:r>
              <a:rPr lang="ru-RU" sz="1600" b="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кругозор </a:t>
            </a:r>
            <a:r>
              <a:rPr lang="ru-RU" sz="1600" b="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учащихся;</a:t>
            </a:r>
            <a:br>
              <a:rPr lang="ru-RU" sz="1600" b="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b="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3) воспитывать в детях доброту и понимание к животным, осуществить позитивный настрой через нравственное воспитание, формировать в них коллективное начало, уважение друг к другу; привить интерес к </a:t>
            </a:r>
            <a:r>
              <a:rPr lang="ru-RU" sz="1600" b="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теме.</a:t>
            </a:r>
            <a:br>
              <a:rPr lang="ru-RU" sz="1600" b="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b="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ru-RU" sz="1600" b="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b="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Тип урока: урок-соревнование.</a:t>
            </a:r>
            <a:br>
              <a:rPr lang="ru-RU" sz="1600" b="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b="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Метод урока: комбинированный</a:t>
            </a:r>
            <a:br>
              <a:rPr lang="ru-RU" sz="1600" b="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b="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Оборудование: предметные картинки с изображением инструментов, животных, раздаточные материалы.</a:t>
            </a:r>
            <a:br>
              <a:rPr lang="ru-RU" sz="1600" b="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ru-RU" sz="1600" b="0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046" y="2956107"/>
            <a:ext cx="2303706" cy="31356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511604" y="2421731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511603" y="4111256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451761" y="833095"/>
            <a:ext cx="3936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418E03"/>
                </a:solidFill>
              </a:rPr>
              <a:t>Цель урока</a:t>
            </a:r>
            <a:endParaRPr lang="ru-RU" sz="3600" b="1" dirty="0">
              <a:solidFill>
                <a:srgbClr val="418E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839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91" y="540913"/>
            <a:ext cx="6653929" cy="5576553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7720" y="3028534"/>
            <a:ext cx="1940400" cy="2980612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1511604" y="4110073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511603" y="2422914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54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491" y="2747839"/>
            <a:ext cx="2050958" cy="3135600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1511604" y="2421731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511604" y="4111256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511603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46505" y="1005738"/>
            <a:ext cx="6702791" cy="823062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Домашнее задание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5755" y="1828800"/>
            <a:ext cx="64743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Упражнение 5, стр. 127</a:t>
            </a:r>
          </a:p>
          <a:p>
            <a:r>
              <a:rPr lang="ru-RU" sz="2800" b="1" i="1" dirty="0">
                <a:solidFill>
                  <a:srgbClr val="FF0000"/>
                </a:solidFill>
              </a:rPr>
              <a:t>Написать названия  зверей и названия птиц.</a:t>
            </a:r>
          </a:p>
          <a:p>
            <a:r>
              <a:rPr lang="ru-RU" sz="2800" b="1" i="1" dirty="0">
                <a:solidFill>
                  <a:srgbClr val="FF0000"/>
                </a:solidFill>
              </a:rPr>
              <a:t>1)	Где живут звери?  (в лесу, в степях)</a:t>
            </a:r>
          </a:p>
          <a:p>
            <a:r>
              <a:rPr lang="ru-RU" sz="2800" b="1" i="1" dirty="0">
                <a:solidFill>
                  <a:srgbClr val="FF0000"/>
                </a:solidFill>
              </a:rPr>
              <a:t>2)	Какая пользу приносят  домашние птицы?</a:t>
            </a:r>
          </a:p>
          <a:p>
            <a:r>
              <a:rPr lang="ru-RU" sz="2800" b="1" i="1" dirty="0">
                <a:solidFill>
                  <a:srgbClr val="FF0000"/>
                </a:solidFill>
              </a:rPr>
              <a:t>(дают яйца, мясо и пух)</a:t>
            </a:r>
          </a:p>
        </p:txBody>
      </p:sp>
    </p:spTree>
    <p:extLst>
      <p:ext uri="{BB962C8B-B14F-4D97-AF65-F5344CB8AC3E}">
        <p14:creationId xmlns:p14="http://schemas.microsoft.com/office/powerpoint/2010/main" val="1392380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2287" y="846593"/>
            <a:ext cx="5679583" cy="823062"/>
          </a:xfrm>
        </p:spPr>
        <p:txBody>
          <a:bodyPr>
            <a:noAutofit/>
          </a:bodyPr>
          <a:lstStyle/>
          <a:p>
            <a:r>
              <a:rPr lang="ru-RU" sz="36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Работа со </a:t>
            </a:r>
            <a:r>
              <a:rPr lang="ru-RU" sz="3600" b="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словарём</a:t>
            </a:r>
            <a:endParaRPr lang="ru-RU" sz="3600" b="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215" y="3606084"/>
            <a:ext cx="2410584" cy="2458688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1511604" y="2421731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184856" y="2292439"/>
            <a:ext cx="4721699" cy="31295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Работа со словами: </a:t>
            </a:r>
          </a:p>
        </p:txBody>
      </p:sp>
      <p:sp>
        <p:nvSpPr>
          <p:cNvPr id="17" name="Овал 16"/>
          <p:cNvSpPr/>
          <p:nvPr/>
        </p:nvSpPr>
        <p:spPr>
          <a:xfrm>
            <a:off x="1511603" y="4111256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36661" y="1828800"/>
            <a:ext cx="64141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 Топор-</a:t>
            </a:r>
            <a:r>
              <a:rPr lang="ru-RU" sz="2800" dirty="0" err="1" smtClean="0">
                <a:solidFill>
                  <a:srgbClr val="002060"/>
                </a:solidFill>
              </a:rPr>
              <a:t>балта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молоток-</a:t>
            </a:r>
            <a:r>
              <a:rPr lang="ru-RU" sz="2800" dirty="0" err="1" smtClean="0">
                <a:solidFill>
                  <a:srgbClr val="002060"/>
                </a:solidFill>
              </a:rPr>
              <a:t>балға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пила-</a:t>
            </a:r>
            <a:r>
              <a:rPr lang="ru-RU" sz="2800" dirty="0" smtClean="0">
                <a:solidFill>
                  <a:srgbClr val="002060"/>
                </a:solidFill>
              </a:rPr>
              <a:t>ара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 гвозди-</a:t>
            </a:r>
            <a:r>
              <a:rPr lang="ru-RU" sz="2800" dirty="0" err="1" smtClean="0">
                <a:solidFill>
                  <a:srgbClr val="002060"/>
                </a:solidFill>
              </a:rPr>
              <a:t>шегелер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 увидел-</a:t>
            </a:r>
            <a:r>
              <a:rPr lang="ru-RU" sz="2800" dirty="0" err="1" smtClean="0">
                <a:solidFill>
                  <a:srgbClr val="002060"/>
                </a:solidFill>
              </a:rPr>
              <a:t>көрді</a:t>
            </a:r>
            <a:r>
              <a:rPr lang="ru-RU" sz="2800" dirty="0" smtClean="0">
                <a:solidFill>
                  <a:srgbClr val="C00000"/>
                </a:solidFill>
              </a:rPr>
              <a:t>  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решили </a:t>
            </a:r>
            <a:r>
              <a:rPr lang="ru-RU" sz="2800" dirty="0">
                <a:solidFill>
                  <a:srgbClr val="C00000"/>
                </a:solidFill>
              </a:rPr>
              <a:t>делать- </a:t>
            </a:r>
            <a:r>
              <a:rPr lang="ru-RU" sz="2800" dirty="0" err="1">
                <a:solidFill>
                  <a:srgbClr val="002060"/>
                </a:solidFill>
              </a:rPr>
              <a:t>жасайтын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болып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шешті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rgbClr val="C00000"/>
                </a:solidFill>
              </a:rPr>
              <a:t>началась работа- </a:t>
            </a:r>
            <a:r>
              <a:rPr lang="ru-RU" sz="2800" dirty="0" err="1">
                <a:solidFill>
                  <a:srgbClr val="002060"/>
                </a:solidFill>
              </a:rPr>
              <a:t>жұмыс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басталып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кетті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rgbClr val="C00000"/>
                </a:solidFill>
              </a:rPr>
              <a:t>пилить- </a:t>
            </a:r>
            <a:r>
              <a:rPr lang="ru-RU" sz="2800" dirty="0" err="1" smtClean="0">
                <a:solidFill>
                  <a:srgbClr val="002060"/>
                </a:solidFill>
              </a:rPr>
              <a:t>кесу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rgbClr val="C00000"/>
                </a:solidFill>
              </a:rPr>
              <a:t>нести –</a:t>
            </a:r>
            <a:r>
              <a:rPr lang="ru-RU" sz="2800" dirty="0" err="1">
                <a:solidFill>
                  <a:srgbClr val="002060"/>
                </a:solidFill>
              </a:rPr>
              <a:t>алып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жүру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колоть-</a:t>
            </a:r>
            <a:r>
              <a:rPr lang="ru-RU" sz="2800" dirty="0" err="1">
                <a:solidFill>
                  <a:srgbClr val="002060"/>
                </a:solidFill>
              </a:rPr>
              <a:t>ағаш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жару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94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6505" y="659249"/>
            <a:ext cx="6574002" cy="823062"/>
          </a:xfrm>
        </p:spPr>
        <p:txBody>
          <a:bodyPr>
            <a:normAutofit/>
          </a:bodyPr>
          <a:lstStyle/>
          <a:p>
            <a:r>
              <a:rPr lang="ru-RU" sz="3600" dirty="0"/>
              <a:t>Чтение текста </a:t>
            </a:r>
            <a:r>
              <a:rPr lang="ru-RU" sz="3600" dirty="0" smtClean="0"/>
              <a:t>учениками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8002" y="1287244"/>
            <a:ext cx="656447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           </a:t>
            </a:r>
            <a:r>
              <a:rPr lang="ru-RU" sz="2000" b="1" dirty="0"/>
              <a:t> </a:t>
            </a:r>
            <a:r>
              <a:rPr lang="ru-RU" sz="2000" b="1" dirty="0" smtClean="0"/>
              <a:t>               </a:t>
            </a:r>
            <a:r>
              <a:rPr lang="ru-RU" sz="2000" b="1" dirty="0" smtClean="0">
                <a:solidFill>
                  <a:srgbClr val="002060"/>
                </a:solidFill>
              </a:rPr>
              <a:t>Щенок</a:t>
            </a:r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dirty="0"/>
              <a:t>   </a:t>
            </a:r>
            <a:r>
              <a:rPr lang="ru-RU" sz="2400" dirty="0" err="1">
                <a:solidFill>
                  <a:srgbClr val="C00000"/>
                </a:solidFill>
              </a:rPr>
              <a:t>Даурен</a:t>
            </a:r>
            <a:r>
              <a:rPr lang="ru-RU" sz="2400" dirty="0">
                <a:solidFill>
                  <a:srgbClr val="C00000"/>
                </a:solidFill>
              </a:rPr>
              <a:t> шёл из школы. Он увидел щенка. Щенок сидел на дороге. </a:t>
            </a:r>
          </a:p>
          <a:p>
            <a:r>
              <a:rPr lang="ru-RU" sz="2400" dirty="0">
                <a:solidFill>
                  <a:srgbClr val="C00000"/>
                </a:solidFill>
              </a:rPr>
              <a:t>   </a:t>
            </a:r>
            <a:r>
              <a:rPr lang="ru-RU" sz="2400" dirty="0" err="1">
                <a:solidFill>
                  <a:srgbClr val="C00000"/>
                </a:solidFill>
              </a:rPr>
              <a:t>Даурен</a:t>
            </a:r>
            <a:r>
              <a:rPr lang="ru-RU" sz="2400" dirty="0">
                <a:solidFill>
                  <a:srgbClr val="C00000"/>
                </a:solidFill>
              </a:rPr>
              <a:t> принёс щенка домой. Он дал щенку хлеб и молоко.</a:t>
            </a:r>
          </a:p>
          <a:p>
            <a:r>
              <a:rPr lang="ru-RU" sz="2400" dirty="0">
                <a:solidFill>
                  <a:srgbClr val="C00000"/>
                </a:solidFill>
              </a:rPr>
              <a:t>   К </a:t>
            </a:r>
            <a:r>
              <a:rPr lang="ru-RU" sz="2400" dirty="0" err="1">
                <a:solidFill>
                  <a:srgbClr val="C00000"/>
                </a:solidFill>
              </a:rPr>
              <a:t>Даурену</a:t>
            </a:r>
            <a:r>
              <a:rPr lang="ru-RU" sz="2400" dirty="0">
                <a:solidFill>
                  <a:srgbClr val="C00000"/>
                </a:solidFill>
              </a:rPr>
              <a:t> пришли друзья. Они увидели щенка. Ребята решили делать домик для нового друга. Амир и Дима взяли пилу. Они пилили доски. </a:t>
            </a:r>
            <a:r>
              <a:rPr lang="ru-RU" sz="2400" dirty="0" err="1">
                <a:solidFill>
                  <a:srgbClr val="C00000"/>
                </a:solidFill>
              </a:rPr>
              <a:t>Нурлан</a:t>
            </a:r>
            <a:r>
              <a:rPr lang="ru-RU" sz="2400" dirty="0">
                <a:solidFill>
                  <a:srgbClr val="C00000"/>
                </a:solidFill>
              </a:rPr>
              <a:t> взял молоток. </a:t>
            </a:r>
            <a:r>
              <a:rPr lang="ru-RU" sz="2400" dirty="0" err="1">
                <a:solidFill>
                  <a:srgbClr val="C00000"/>
                </a:solidFill>
              </a:rPr>
              <a:t>Даурен</a:t>
            </a:r>
            <a:r>
              <a:rPr lang="ru-RU" sz="2400" dirty="0">
                <a:solidFill>
                  <a:srgbClr val="C00000"/>
                </a:solidFill>
              </a:rPr>
              <a:t> принёс ему гвозди. </a:t>
            </a:r>
          </a:p>
          <a:p>
            <a:r>
              <a:rPr lang="ru-RU" sz="2400" dirty="0">
                <a:solidFill>
                  <a:srgbClr val="C00000"/>
                </a:solidFill>
              </a:rPr>
              <a:t>  Началась работа. Вот и домик. Щенка положили в домик. Теперь щенок спит в домике. 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По ответам на заданные вопросы построить дом.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215" y="2905248"/>
            <a:ext cx="2410584" cy="246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99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369" y="759712"/>
            <a:ext cx="7431110" cy="823062"/>
          </a:xfrm>
        </p:spPr>
        <p:txBody>
          <a:bodyPr>
            <a:normAutofit fontScale="90000"/>
          </a:bodyPr>
          <a:lstStyle/>
          <a:p>
            <a:r>
              <a:rPr lang="ru-RU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По ответам на заданные вопросы построить </a:t>
            </a:r>
            <a:r>
              <a:rPr lang="ru-RU" b="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дом</a:t>
            </a:r>
            <a:endParaRPr lang="ru-RU" b="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62" y="2762250"/>
            <a:ext cx="3241232" cy="3135600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1511604" y="2421731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511604" y="4111256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511603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4" y="1751526"/>
            <a:ext cx="4790942" cy="43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56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2891" y="732350"/>
            <a:ext cx="4152421" cy="823062"/>
          </a:xfrm>
        </p:spPr>
        <p:txBody>
          <a:bodyPr/>
          <a:lstStyle/>
          <a:p>
            <a:r>
              <a:rPr lang="ru-RU" dirty="0" smtClean="0"/>
              <a:t>Вопросы по тексту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024" y="2981161"/>
            <a:ext cx="3237257" cy="31336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0717" y="1828800"/>
            <a:ext cx="43760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2400" b="1" i="1" dirty="0" smtClean="0">
                <a:solidFill>
                  <a:srgbClr val="C00000"/>
                </a:solidFill>
              </a:rPr>
              <a:t>1</a:t>
            </a:r>
            <a:r>
              <a:rPr lang="ru-RU" sz="2400" b="1" i="1" dirty="0">
                <a:solidFill>
                  <a:srgbClr val="C00000"/>
                </a:solidFill>
              </a:rPr>
              <a:t>) Кого принес </a:t>
            </a:r>
            <a:r>
              <a:rPr lang="ru-RU" sz="2400" b="1" i="1" dirty="0" err="1">
                <a:solidFill>
                  <a:srgbClr val="C00000"/>
                </a:solidFill>
              </a:rPr>
              <a:t>Даурен</a:t>
            </a:r>
            <a:r>
              <a:rPr lang="ru-RU" sz="2400" b="1" i="1" dirty="0">
                <a:solidFill>
                  <a:srgbClr val="C00000"/>
                </a:solidFill>
              </a:rPr>
              <a:t> домой?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98926" y="1890545"/>
            <a:ext cx="1179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(щенка)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7200" y="2323554"/>
            <a:ext cx="376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2) Кто пришёл к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Даурену</a:t>
            </a:r>
            <a:r>
              <a:rPr lang="ru-RU" sz="2400" b="1" i="1" dirty="0" smtClean="0">
                <a:solidFill>
                  <a:srgbClr val="C00000"/>
                </a:solidFill>
              </a:rPr>
              <a:t>? 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6978" y="2335850"/>
            <a:ext cx="154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(друзья)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200" y="2818308"/>
            <a:ext cx="4432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3) Что стали делать ребята?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92665" y="2837328"/>
            <a:ext cx="102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(домик)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429" y="3313062"/>
            <a:ext cx="4090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4)Что взяли Амир и Дима?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677565" y="3394473"/>
            <a:ext cx="853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(пилу)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2913" y="3840905"/>
            <a:ext cx="3541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5)Что взял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Нурлан</a:t>
            </a:r>
            <a:r>
              <a:rPr lang="ru-RU" sz="2400" b="1" i="1" dirty="0" smtClean="0">
                <a:solidFill>
                  <a:srgbClr val="C00000"/>
                </a:solidFill>
              </a:rPr>
              <a:t>?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7081" y="3900149"/>
            <a:ext cx="126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(молоток)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7200" y="4302570"/>
            <a:ext cx="3378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6)Что принёс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Даурен</a:t>
            </a:r>
            <a:r>
              <a:rPr lang="ru-RU" sz="2400" b="1" i="1" dirty="0" smtClean="0">
                <a:solidFill>
                  <a:srgbClr val="C00000"/>
                </a:solidFill>
              </a:rPr>
              <a:t>?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13533" y="4379669"/>
            <a:ext cx="111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(гвозди)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7429" y="4871196"/>
            <a:ext cx="3807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7)Кого положили в домик? 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88820" y="4816258"/>
            <a:ext cx="98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(щенка)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1689" y="5354354"/>
            <a:ext cx="356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8)Где спит щенок?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47813" y="5354354"/>
            <a:ext cx="1260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(в домике)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5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/>
      <p:bldP spid="4" grpId="0"/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ru-RU" b="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511604" y="4110073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511603" y="2422914"/>
            <a:ext cx="3730098" cy="26127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64" y="2716026"/>
            <a:ext cx="2114762" cy="33091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49" y="540913"/>
            <a:ext cx="6671257" cy="578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81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D5498F11-E770-4C2E-9825-A9C9C210D5AC}" vid="{8C100806-53EF-4F6E-BD07-28C0ED5CD59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0D67395-9DEF-41FB-A15E-E49B274E96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30D2FE-1C79-44F6-B3D8-A66E0735A7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FA1A8E-BDC6-473D-A357-8BC2C58A216E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2547570a-e5f4-4946-a4c3-82580e42479e"/>
    <ds:schemaRef ds:uri="http://schemas.microsoft.com/office/2006/documentManagement/types"/>
    <ds:schemaRef ds:uri="http://schemas.openxmlformats.org/package/2006/metadata/core-properties"/>
    <ds:schemaRef ds:uri="6ee78bd2-4339-4042-adc0-bcc64641998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с веселой собачкой</Template>
  <TotalTime>0</TotalTime>
  <Words>361</Words>
  <Application>Microsoft Office PowerPoint</Application>
  <PresentationFormat>Лист A4 (210x297 мм)</PresentationFormat>
  <Paragraphs>77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Roboto Cn</vt:lpstr>
      <vt:lpstr>Segoe UI</vt:lpstr>
      <vt:lpstr>Segoe UI Black</vt:lpstr>
      <vt:lpstr>Segoe UI Light</vt:lpstr>
      <vt:lpstr>Segoe UI Semibold</vt:lpstr>
      <vt:lpstr>Тема1</vt:lpstr>
      <vt:lpstr>Тема урока  «Щенок»</vt:lpstr>
      <vt:lpstr>Познакомить с содержанием текста «Щенок», с опорой на родной язык, закрепить умения и навыки письменной и устной речи;  1) активизировать речь учащихся новыми словами, ввести их в речь, закрепить речевые умения; 2) развивать способность к самопознанию, усилить смысловые функции, мыслительную деятельность, расширить кругозор учащихся; 3) воспитывать в детях доброту и понимание к животным, осуществить позитивный настрой через нравственное воспитание, формировать в них коллективное начало, уважение друг к другу; привить интерес к теме.  Тип урока: урок-соревнование. Метод урока: комбинированный Оборудование: предметные картинки с изображением инструментов, животных, раздаточные материалы. </vt:lpstr>
      <vt:lpstr>Презентация PowerPoint</vt:lpstr>
      <vt:lpstr>Домашнее задание</vt:lpstr>
      <vt:lpstr>Работа со словарём</vt:lpstr>
      <vt:lpstr>Чтение текста учениками</vt:lpstr>
      <vt:lpstr>По ответам на заданные вопросы построить дом</vt:lpstr>
      <vt:lpstr>Вопросы по тексту</vt:lpstr>
      <vt:lpstr> </vt:lpstr>
      <vt:lpstr>Игра «Да-нет»</vt:lpstr>
      <vt:lpstr>Синквейн</vt:lpstr>
      <vt:lpstr>Презентация PowerPoint</vt:lpstr>
      <vt:lpstr>Презентация PowerPoint</vt:lpstr>
      <vt:lpstr>Домашнее задание</vt:lpstr>
      <vt:lpstr>До свиданья! Спасибо за урок!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2017-03-11T12:34:04Z</dcterms:created>
  <dcterms:modified xsi:type="dcterms:W3CDTF">2017-04-27T18:32:46Z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