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media/image35.wmf" ContentType="image/x-emf"/>
  <Override PartName="/ppt/media/image36.wmf" ContentType="image/x-emf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7"/>
  </p:notesMasterIdLst>
  <p:handoutMasterIdLst>
    <p:handoutMasterId r:id="rId38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5" r:id="rId24"/>
    <p:sldId id="286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5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c:style val="2"/>
  <c:chart>
    <c:title>
      <c:tx>
        <c:rich>
          <a:bodyPr/>
          <a:lstStyle/>
          <a:p>
            <a:pPr>
              <a:defRPr sz="4400" b="0">
                <a:solidFill>
                  <a:srgbClr val="595959"/>
                </a:solidFill>
                <a:latin typeface="Book Antiqua"/>
              </a:defRPr>
            </a:pPr>
            <a:r>
              <a:rPr lang="ru-RU"/>
              <a:t>Растопка шоколада</a:t>
            </a:r>
          </a:p>
        </c:rich>
      </c:tx>
      <c:layout>
        <c:manualLayout>
          <c:xMode val="edge"/>
          <c:yMode val="edge"/>
          <c:x val="0.34584387859229543"/>
          <c:y val="2.781386559584268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6133904"/>
        <c:axId val="2036120304"/>
      </c:barChart>
      <c:valAx>
        <c:axId val="2036120304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3200" b="0">
                    <a:solidFill>
                      <a:srgbClr val="595959"/>
                    </a:solidFill>
                    <a:latin typeface="Book Antiqua"/>
                  </a:defRPr>
                </a:pPr>
                <a:r>
                  <a:rPr lang="ru-RU"/>
                  <a:t>Время плавления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 b="0">
                <a:solidFill>
                  <a:srgbClr val="595959"/>
                </a:solidFill>
                <a:latin typeface="Book Antiqua"/>
              </a:defRPr>
            </a:pPr>
            <a:endParaRPr lang="ru-RU"/>
          </a:p>
        </c:txPr>
        <c:crossAx val="2036133904"/>
        <c:crossesAt val="0"/>
        <c:crossBetween val="between"/>
      </c:valAx>
      <c:catAx>
        <c:axId val="20361339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3200" b="0">
                    <a:solidFill>
                      <a:srgbClr val="595959"/>
                    </a:solidFill>
                    <a:latin typeface="Book Antiqua"/>
                  </a:defRPr>
                </a:pPr>
                <a:r>
                  <a:rPr lang="ru-RU"/>
                  <a:t>Виды плавления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2036120304"/>
        <c:crossesAt val="0"/>
        <c:auto val="1"/>
        <c:lblAlgn val="ctr"/>
        <c:lblOffset val="100"/>
        <c:noMultiLvlLbl val="0"/>
      </c:catAx>
      <c:spPr>
        <a:noFill/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sz="2800" b="0">
              <a:solidFill>
                <a:srgbClr val="595959"/>
              </a:solidFill>
              <a:latin typeface="Book Antiqu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4400"/>
              <a:t>Растопка шоколада</a:t>
            </a:r>
          </a:p>
        </c:rich>
      </c:tx>
      <c:layout>
        <c:manualLayout>
          <c:xMode val="edge"/>
          <c:yMode val="edge"/>
          <c:x val="0.3458448162729658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Водяная ванна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растопки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Микроволновая печь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растопки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Духовка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растопки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Пароварка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Время растопки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36119216"/>
        <c:axId val="2036123568"/>
      </c:barChart>
      <c:catAx>
        <c:axId val="203611921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200" dirty="0" smtClean="0"/>
                  <a:t>Виды</a:t>
                </a:r>
                <a:r>
                  <a:rPr lang="ru-RU" sz="3200" baseline="0" dirty="0" smtClean="0"/>
                  <a:t> плавления</a:t>
                </a:r>
                <a:endParaRPr lang="ru-RU" sz="3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crossAx val="2036123568"/>
        <c:crosses val="autoZero"/>
        <c:auto val="1"/>
        <c:lblAlgn val="ctr"/>
        <c:lblOffset val="100"/>
        <c:noMultiLvlLbl val="0"/>
      </c:catAx>
      <c:valAx>
        <c:axId val="203612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3200" dirty="0" smtClean="0"/>
                  <a:t>Время</a:t>
                </a:r>
                <a:r>
                  <a:rPr lang="ru-RU" sz="3200" baseline="0" dirty="0" smtClean="0"/>
                  <a:t> плавления</a:t>
                </a:r>
                <a:endParaRPr lang="ru-RU" sz="3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6119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2570A5D1-CF39-4693-860E-318B27813FBE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7911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261D503-2790-4E4A-8816-B464130055E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4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0B84B3-C5AA-44BA-BFCA-CB852826B66F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320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DB1C57D-AD79-4CEE-8BBE-4607BEFA22A9}" type="slidenum"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667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2C3D068-CE03-482B-9F78-F3A66FE7C002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247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3C38CA3-19FE-47B0-9D1F-1FE20D2D1BFC}" type="slidenum">
              <a:t>12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73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7945E9-00F5-4D6F-A3E9-A527A58CF9EE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05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63A728-7047-47E3-93C7-3C0A76C30090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75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A3A1BC0-0391-4C9D-BE58-95C449BA0796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808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77AAF9-5AE4-47A9-929B-E4911BF1ECAF}" type="slidenum">
              <a:t>16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585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DF5AB14-F3D0-4CF3-BB86-08C4E47E94B2}" type="slidenum"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4582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C28F5A7-8DEF-444A-B257-881BFF37CA63}" type="slidenum">
              <a:t>18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755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DC627B6-154A-4A3D-8CE7-E42CD09E87DD}" type="slidenum">
              <a:t>21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0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9E9A3AB-5F56-4B9D-9500-8FCF30A77051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805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C0985B-932F-47AA-92F7-1270F140CA63}" type="slidenum">
              <a:t>22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822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ED05081-AC2A-4272-AE4D-C1EC90BA8AA6}" type="slidenum">
              <a:t>23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049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DC1C806-4AA3-4302-B407-BAD577D253EC}" type="slidenum">
              <a:t>24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9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38E8A2-8D75-4E62-9C78-AE0F2374FDE2}" type="slidenum">
              <a:t>25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0977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2C08EA-B69F-4BD4-9354-640A4AD23EE4}" type="slidenum">
              <a:t>26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125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BFA3015-97AD-4618-9C49-ED69F4C3F917}" type="slidenum">
              <a:t>27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478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F2F4EDA-B76B-4771-A1B4-30512969B436}" type="slidenum">
              <a:t>28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071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411ABEE-8CD2-47F8-8047-646D84E8CE1A}" type="slidenum">
              <a:t>29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620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2AFFD6-4929-489A-96D5-1B4128A605ED}" type="slidenum">
              <a:t>30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2690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A1A3646-DD7A-4689-BA6A-72F4759A7C03}" type="slidenum">
              <a:t>31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78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EB1D7D-1A3F-4C3B-BE17-1A9DFC142CBD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135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0A9079A-CDDA-451F-BB85-DADE034EF085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28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5F38FE-058E-417D-8D15-2ED764AA43C5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78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9D9C05-24A9-4A07-B084-CD3EF1268E0C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71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6A338BE-07B9-4BA0-B70F-215668AE9B12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22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90BB3A2-8CD1-4406-929F-2ABD09FDFC51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89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A30244-2F6B-4902-9CF7-0EDB74A340F3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06691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13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A6F675-7E82-4557-A61A-4E8C948AB3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4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B85E3F-753E-4A3C-A24E-E8C581A5550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1387475"/>
            <a:ext cx="2743200" cy="47434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387475"/>
            <a:ext cx="8077200" cy="4743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8C38F3-71DC-48F9-8220-6B09D937E79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C31C46-02BC-4B70-96B8-4A3373D804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3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9202CE-4B20-4898-A0BA-94BD9160DC7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68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DA5E4F-EFF0-4785-B23F-A9EB6B309E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1863" y="3767138"/>
            <a:ext cx="5080000" cy="150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3767138"/>
            <a:ext cx="5080000" cy="150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A0E972-C4D8-4AA5-8D9E-2BF98A64C9A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2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AFFCD8-515F-4615-88B4-BF9EA222BFF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1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7E24FF-C533-417D-95D9-13EBF08A260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3052E4-088C-4AE0-889B-5AA3FB6ADF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5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2EF1F3-AA3D-489B-AC85-AAFDC9FA5E4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6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B8667-D3A5-4036-A805-E4FE9E3A2B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2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0C9008-D7BA-4FDD-85D9-AF11FE812C1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3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68E243-2C09-4F18-A901-58F5F0D821A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75688" y="1204913"/>
            <a:ext cx="2584450" cy="4062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0750" y="1204913"/>
            <a:ext cx="7602538" cy="4062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99141F-4DBC-4444-8AE9-CFBF339C5517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33C4FD2-EA3A-4F8D-AC97-3F2F0E8E2A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6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C33A6DE-0B71-4E21-969F-1153C9776BB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0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0E3B89-1C35-4F3E-B976-4D449F55C19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F46179-49AE-4705-A050-7AEDD831EA5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2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31863" y="2247900"/>
            <a:ext cx="5087937" cy="3878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2247900"/>
            <a:ext cx="5087938" cy="3878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9B8F92-49A2-43DB-9332-C5913220FB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65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4EA526-6EAF-424C-8409-7637ECADAF9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DD76AF-6E0F-4F98-A900-E4BE4B03F96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1EC184-E2FB-4527-B167-5D4DE6695D2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2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BDF0A9A-DB66-484E-B551-B223DFBB2B0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49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ED104D-F80A-42B3-8B68-9809623D7CD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7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CADDEB-E32C-4AF0-9703-3BC84EE07FD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9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50F1C9-053D-491B-BCB6-0100DC235CF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68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75688" y="569913"/>
            <a:ext cx="2584450" cy="5556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7575" y="569913"/>
            <a:ext cx="7605713" cy="5556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499DF36-5705-4326-9D89-B3C0E9582670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50BEE6-3D12-4DA4-AD79-2B35F7DE58B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7D2095-4EBA-4218-9974-42F47812D5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7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D5F3CC-83FB-4360-8CD1-31E64B694D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29DE60-442B-4CFA-9CCA-CA556E3452E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61DB52-2467-4B56-9C09-C0D522D86E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9E11BE-E7C2-4E22-A60F-E4DB081C3A0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7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92E6CE-2A27-4DD3-9E20-2657915817D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4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6F1FFC-B545-4FD6-B5A0-9459E2C63D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3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940EA5-85A4-4F8D-AD6D-CB2BF68436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316B68-CDA2-434D-BEA3-EE69F71FDD0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5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E261E5-8876-457F-AF2D-A6F0322D31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1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B22A2C-40A1-4A0E-910D-F9A0DCB30C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C727FA1-8465-41C0-83B6-4B938F552201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FBA0BF-638E-4728-9A36-B79A5C7E3A3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0415C6-623C-4466-80A8-6361DAAAD5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0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E3BF9C5-26E5-4CC4-8565-5E99F0BEB66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FF323B-E208-4E1D-8763-53B7F9812D9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0D7E5A-47BF-48FD-B5A2-452852504D2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1F1D5F-79EE-47AE-83E4-45172C44668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6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79645C-BAEC-498C-A48E-8D3DFD69359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51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B2CDC8-014B-4873-972F-FDAB88B811E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55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F3AF9B-E055-41CA-80C5-FCA9B9E2A28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C278D2-27FE-4652-83FF-9BEF0D56610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1267FA-0A07-44C7-A15C-6678E1A0165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45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3D189E-791C-4BF5-9E7C-2F6C8143692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9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69913"/>
            <a:ext cx="2743200" cy="5561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69913"/>
            <a:ext cx="8077200" cy="5561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89D2EE7-30F0-4712-857C-03C27DE8E8B8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2069C8-5FE9-46A6-835D-CBDE292A2A1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B47C5E2-830A-46C6-AE57-22C08080128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0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E628BD-C4C6-4A65-9EE3-D5384A2B830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02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2F359A-BD83-444E-90D6-9D995DBD135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3F0836D-0691-4B27-AE2D-9720C373BC43}" type="datetime1">
              <a:rPr lang="ru-RU" smtClean="0"/>
              <a:pPr lvl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BA47F9-3078-480E-9A81-676E324E89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67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806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95D1D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3F0836D-0691-4B27-AE2D-9720C373BC43}" type="datetime1">
              <a:rPr lang="ru-RU"/>
              <a:pPr lvl="0"/>
              <a:t>06.02.2017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560" y="616140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8524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895D1D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A534DF5-37C8-418A-82E5-C94BDAC241C8}" type="slidenum">
              <a:t>‹#›</a:t>
            </a:fld>
            <a:endParaRPr lang="ru-RU"/>
          </a:p>
        </p:txBody>
      </p:sp>
      <p:grpSp>
        <p:nvGrpSpPr>
          <p:cNvPr id="7" name="Group 7"/>
          <p:cNvGrpSpPr/>
          <p:nvPr/>
        </p:nvGrpSpPr>
        <p:grpSpPr>
          <a:xfrm>
            <a:off x="1591920" y="2887559"/>
            <a:ext cx="9038880" cy="913320"/>
            <a:chOff x="1591920" y="2887559"/>
            <a:chExt cx="9038880" cy="913320"/>
          </a:xfrm>
        </p:grpSpPr>
        <p:sp>
          <p:nvSpPr>
            <p:cNvPr id="8" name="TextBox 8"/>
            <p:cNvSpPr/>
            <p:nvPr/>
          </p:nvSpPr>
          <p:spPr>
            <a:xfrm>
              <a:off x="5563080" y="2887559"/>
              <a:ext cx="866520" cy="91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ru-RU" sz="5400" b="0" i="0" u="none" strike="noStrike" kern="1200" spc="0">
                  <a:ln>
                    <a:noFill/>
                  </a:ln>
                  <a:solidFill>
                    <a:srgbClr val="7B541A"/>
                  </a:solidFill>
                  <a:latin typeface="Wingdings" pitchFamily="18"/>
                  <a:ea typeface="Microsoft YaHei" pitchFamily="2"/>
                  <a:cs typeface="Mangal" pitchFamily="2"/>
                </a:rPr>
                <a:t></a:t>
              </a:r>
            </a:p>
          </p:txBody>
        </p:sp>
        <p:sp>
          <p:nvSpPr>
            <p:cNvPr id="9" name="Straight Connector 9"/>
            <p:cNvSpPr/>
            <p:nvPr/>
          </p:nvSpPr>
          <p:spPr>
            <a:xfrm flipH="1" flipV="1">
              <a:off x="1591920" y="3431520"/>
              <a:ext cx="4159800" cy="1440"/>
            </a:xfrm>
            <a:prstGeom prst="line">
              <a:avLst/>
            </a:prstGeom>
            <a:noFill/>
            <a:ln w="12600">
              <a:solidFill>
                <a:srgbClr val="7B541A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10"/>
            <p:cNvSpPr/>
            <p:nvPr/>
          </p:nvSpPr>
          <p:spPr>
            <a:xfrm flipH="1" flipV="1">
              <a:off x="6470999" y="3429000"/>
              <a:ext cx="4159801" cy="1440"/>
            </a:xfrm>
            <a:prstGeom prst="line">
              <a:avLst/>
            </a:prstGeom>
            <a:noFill/>
            <a:ln w="12600">
              <a:solidFill>
                <a:srgbClr val="7B541A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1577880" y="1387799"/>
            <a:ext cx="9036000" cy="173159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12" name="Текст 1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000000"/>
          </a:solidFill>
          <a:latin typeface="Book Antiqua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7"/>
          <p:cNvGrpSpPr/>
          <p:nvPr/>
        </p:nvGrpSpPr>
        <p:grpSpPr>
          <a:xfrm>
            <a:off x="1563119" y="2887559"/>
            <a:ext cx="9038881" cy="913320"/>
            <a:chOff x="1563119" y="2887559"/>
            <a:chExt cx="9038881" cy="913320"/>
          </a:xfrm>
        </p:grpSpPr>
        <p:sp>
          <p:nvSpPr>
            <p:cNvPr id="5" name="TextBox 8"/>
            <p:cNvSpPr/>
            <p:nvPr/>
          </p:nvSpPr>
          <p:spPr>
            <a:xfrm>
              <a:off x="5534640" y="2887559"/>
              <a:ext cx="866520" cy="91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ru-RU" sz="5400" b="0" i="0" u="none" strike="noStrike" kern="1200" spc="0">
                  <a:ln>
                    <a:noFill/>
                  </a:ln>
                  <a:solidFill>
                    <a:srgbClr val="DBA455"/>
                  </a:solidFill>
                  <a:latin typeface="Wingdings" pitchFamily="18"/>
                  <a:ea typeface="Microsoft YaHei" pitchFamily="2"/>
                  <a:cs typeface="Mangal" pitchFamily="2"/>
                </a:rPr>
                <a:t></a:t>
              </a:r>
            </a:p>
          </p:txBody>
        </p:sp>
        <p:sp>
          <p:nvSpPr>
            <p:cNvPr id="6" name="Straight Connector 9"/>
            <p:cNvSpPr/>
            <p:nvPr/>
          </p:nvSpPr>
          <p:spPr>
            <a:xfrm flipH="1" flipV="1">
              <a:off x="1563119" y="3431520"/>
              <a:ext cx="4159801" cy="1799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Straight Connector 10"/>
            <p:cNvSpPr/>
            <p:nvPr/>
          </p:nvSpPr>
          <p:spPr>
            <a:xfrm flipH="1" flipV="1">
              <a:off x="6442560" y="3433319"/>
              <a:ext cx="4159440" cy="1440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920159" y="1204920"/>
            <a:ext cx="10339200" cy="191051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9" name="Text Placeholder 2"/>
          <p:cNvSpPr txBox="1">
            <a:spLocks noGrp="1"/>
          </p:cNvSpPr>
          <p:nvPr>
            <p:ph type="body" idx="1"/>
          </p:nvPr>
        </p:nvSpPr>
        <p:spPr>
          <a:xfrm>
            <a:off x="932400" y="3767400"/>
            <a:ext cx="10312560" cy="14997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806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199141F-4DBC-4444-8AE9-CFBF339C5517}" type="datetime1">
              <a:rPr lang="ru-RU"/>
              <a:pPr lvl="0"/>
              <a:t>06.02.2017</a:t>
            </a:fld>
            <a:endParaRPr lang="ru-RU"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560" y="616140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8524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DD52049-5A3F-4024-88F5-13D7D4F595DE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8pPr>
      <a:lvl9pPr marL="0" marR="0" lvl="0" indent="0" algn="l" rtl="0" hangingPunct="1">
        <a:spcBef>
          <a:spcPts val="400"/>
        </a:spcBef>
        <a:spcAft>
          <a:spcPts val="1417"/>
        </a:spcAft>
        <a:buNone/>
        <a:tabLst/>
        <a:defRPr lang="ru-RU" sz="20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932400" y="2248200"/>
            <a:ext cx="10326960" cy="387755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806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499DF36-5705-4326-9D89-B3C0E9582670}" type="datetime1">
              <a:rPr lang="ru-RU"/>
              <a:pPr lvl="0"/>
              <a:t>06.02.2017</a:t>
            </a:fld>
            <a:endParaRPr lang="ru-R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165560" y="616140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88524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BDF775E-DB1D-4ED3-BEF1-CA572A2F4CD0}" type="slidenum">
              <a:t>‹#›</a:t>
            </a:fld>
            <a:endParaRPr lang="ru-RU"/>
          </a:p>
        </p:txBody>
      </p:sp>
      <p:sp>
        <p:nvSpPr>
          <p:cNvPr id="7" name="Title 10"/>
          <p:cNvSpPr txBox="1">
            <a:spLocks noGrp="1"/>
          </p:cNvSpPr>
          <p:nvPr>
            <p:ph type="title"/>
          </p:nvPr>
        </p:nvSpPr>
        <p:spPr>
          <a:xfrm>
            <a:off x="917999" y="570240"/>
            <a:ext cx="10341360" cy="10537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grpSp>
        <p:nvGrpSpPr>
          <p:cNvPr id="8" name="Group 11"/>
          <p:cNvGrpSpPr/>
          <p:nvPr/>
        </p:nvGrpSpPr>
        <p:grpSpPr>
          <a:xfrm>
            <a:off x="1563119" y="1392120"/>
            <a:ext cx="9038881" cy="913320"/>
            <a:chOff x="1563119" y="1392120"/>
            <a:chExt cx="9038881" cy="913320"/>
          </a:xfrm>
        </p:grpSpPr>
        <p:sp>
          <p:nvSpPr>
            <p:cNvPr id="9" name="TextBox 12"/>
            <p:cNvSpPr/>
            <p:nvPr/>
          </p:nvSpPr>
          <p:spPr>
            <a:xfrm>
              <a:off x="5534640" y="1392120"/>
              <a:ext cx="866520" cy="91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ru-RU" sz="5400" b="0" i="0" u="none" strike="noStrike" kern="1200" spc="0">
                  <a:ln>
                    <a:noFill/>
                  </a:ln>
                  <a:solidFill>
                    <a:srgbClr val="DBA455"/>
                  </a:solidFill>
                  <a:latin typeface="Wingdings" pitchFamily="18"/>
                  <a:ea typeface="Microsoft YaHei" pitchFamily="2"/>
                  <a:cs typeface="Mangal" pitchFamily="2"/>
                </a:rPr>
                <a:t></a:t>
              </a:r>
            </a:p>
          </p:txBody>
        </p:sp>
        <p:sp>
          <p:nvSpPr>
            <p:cNvPr id="10" name="Straight Connector 13"/>
            <p:cNvSpPr/>
            <p:nvPr/>
          </p:nvSpPr>
          <p:spPr>
            <a:xfrm flipH="1" flipV="1">
              <a:off x="1563119" y="1936080"/>
              <a:ext cx="4159801" cy="1800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Straight Connector 14"/>
            <p:cNvSpPr/>
            <p:nvPr/>
          </p:nvSpPr>
          <p:spPr>
            <a:xfrm flipH="1" flipV="1">
              <a:off x="6442560" y="1933200"/>
              <a:ext cx="4159440" cy="1439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1pPr>
    </p:titleStyle>
    <p:bodyStyle>
      <a:lvl1pPr lvl="0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1pPr>
      <a:lvl2pPr lvl="1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2pPr>
      <a:lvl3pPr lvl="2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3pPr>
      <a:lvl4pPr lvl="3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4pPr>
      <a:lvl5pPr lvl="4" algn="l" rtl="0" hangingPunct="1"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5pPr>
      <a:lvl6pPr lvl="5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6pPr>
      <a:lvl7pPr lvl="6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7pPr>
      <a:lvl8pPr lvl="7" algn="l" rtl="0" hangingPunct="1"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Clr>
          <a:srgbClr val="873624"/>
        </a:buClr>
        <a:buSzPct val="45000"/>
        <a:buFont typeface="Wingdings"/>
        <a:buChar char=""/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4806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C727FA1-8465-41C0-83B6-4B938F552201}" type="datetime1">
              <a:rPr lang="ru-RU"/>
              <a:pPr lvl="0"/>
              <a:t>06.02.2017</a:t>
            </a:fld>
            <a:endParaRPr lang="ru-RU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165560" y="616140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88524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3FF4CE8-6029-4B86-AA1A-2332C2B5108A}" type="slidenum">
              <a:t>‹#›</a:t>
            </a:fld>
            <a:endParaRPr lang="ru-RU"/>
          </a:p>
        </p:txBody>
      </p:sp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" name="Текст 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Book Antiqua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12191760" cy="685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D1CA75"/>
              </a:gs>
            </a:gsLst>
            <a:path path="rect">
              <a:fillToRect l="50000" t="50000" r="50000" b="50000"/>
            </a:path>
          </a:gradFill>
          <a:ln>
            <a:noFill/>
            <a:prstDash val="solid"/>
          </a:ln>
        </p:spPr>
        <p:txBody>
          <a:bodyPr vert="horz" wrap="square" lIns="90000" tIns="45000" rIns="90000" bIns="45000" anchor="ctr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917999" y="570240"/>
            <a:ext cx="10341360" cy="1053720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4" name="Date Placeholder 2"/>
          <p:cNvSpPr txBox="1">
            <a:spLocks noGrp="1"/>
          </p:cNvSpPr>
          <p:nvPr>
            <p:ph type="dt" sz="half" idx="2"/>
          </p:nvPr>
        </p:nvSpPr>
        <p:spPr>
          <a:xfrm>
            <a:off x="4806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9D2EE7-30F0-4712-857C-03C27DE8E8B8}" type="datetime1">
              <a:rPr lang="ru-RU"/>
              <a:pPr lvl="0"/>
              <a:t>06.02.2017</a:t>
            </a:fld>
            <a:endParaRPr lang="ru-RU"/>
          </a:p>
        </p:txBody>
      </p:sp>
      <p:sp>
        <p:nvSpPr>
          <p:cNvPr id="5" name="Footer Placeholder 3"/>
          <p:cNvSpPr txBox="1">
            <a:spLocks noGrp="1"/>
          </p:cNvSpPr>
          <p:nvPr>
            <p:ph type="ftr" sz="quarter" idx="3"/>
          </p:nvPr>
        </p:nvSpPr>
        <p:spPr>
          <a:xfrm>
            <a:off x="4165560" y="6161400"/>
            <a:ext cx="386027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4"/>
          </p:nvPr>
        </p:nvSpPr>
        <p:spPr>
          <a:xfrm>
            <a:off x="8852400" y="6161400"/>
            <a:ext cx="2844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Book Antiqua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2D904FD-E9EE-4453-A174-25A16E9AD631}" type="slidenum">
              <a:t>‹#›</a:t>
            </a:fld>
            <a:endParaRPr lang="ru-RU"/>
          </a:p>
        </p:txBody>
      </p:sp>
      <p:grpSp>
        <p:nvGrpSpPr>
          <p:cNvPr id="7" name="Group 9"/>
          <p:cNvGrpSpPr/>
          <p:nvPr/>
        </p:nvGrpSpPr>
        <p:grpSpPr>
          <a:xfrm>
            <a:off x="1563119" y="1392120"/>
            <a:ext cx="9038881" cy="913320"/>
            <a:chOff x="1563119" y="1392120"/>
            <a:chExt cx="9038881" cy="913320"/>
          </a:xfrm>
        </p:grpSpPr>
        <p:sp>
          <p:nvSpPr>
            <p:cNvPr id="8" name="TextBox 13"/>
            <p:cNvSpPr/>
            <p:nvPr/>
          </p:nvSpPr>
          <p:spPr>
            <a:xfrm>
              <a:off x="5534640" y="1392120"/>
              <a:ext cx="866520" cy="913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ru-RU" sz="5400" b="0" i="0" u="none" strike="noStrike" kern="1200" spc="0">
                  <a:ln>
                    <a:noFill/>
                  </a:ln>
                  <a:solidFill>
                    <a:srgbClr val="DBA455"/>
                  </a:solidFill>
                  <a:latin typeface="Wingdings" pitchFamily="18"/>
                  <a:ea typeface="Microsoft YaHei" pitchFamily="2"/>
                  <a:cs typeface="Mangal" pitchFamily="2"/>
                </a:rPr>
                <a:t></a:t>
              </a:r>
            </a:p>
          </p:txBody>
        </p:sp>
        <p:sp>
          <p:nvSpPr>
            <p:cNvPr id="9" name="Straight Connector 14"/>
            <p:cNvSpPr/>
            <p:nvPr/>
          </p:nvSpPr>
          <p:spPr>
            <a:xfrm flipH="1" flipV="1">
              <a:off x="1563119" y="1936080"/>
              <a:ext cx="4159801" cy="1800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Straight Connector 15"/>
            <p:cNvSpPr/>
            <p:nvPr/>
          </p:nvSpPr>
          <p:spPr>
            <a:xfrm flipH="1" flipV="1">
              <a:off x="6442560" y="1933200"/>
              <a:ext cx="4159440" cy="1439"/>
            </a:xfrm>
            <a:prstGeom prst="line">
              <a:avLst/>
            </a:prstGeom>
            <a:noFill/>
            <a:ln w="12600">
              <a:solidFill>
                <a:srgbClr val="DBA455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1" name="Текст 1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ctr" rtl="0" hangingPunct="1">
        <a:spcBef>
          <a:spcPts val="0"/>
        </a:spcBef>
        <a:spcAft>
          <a:spcPts val="0"/>
        </a:spcAft>
        <a:buNone/>
        <a:tabLst/>
        <a:defRPr lang="ru-RU" sz="5400" b="0" i="0" u="none" strike="noStrike" kern="1200" spc="0">
          <a:ln>
            <a:noFill/>
          </a:ln>
          <a:solidFill>
            <a:srgbClr val="895D1D"/>
          </a:solidFill>
          <a:latin typeface="Book Antiqua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ru-RU" sz="2400" b="0" i="0" u="none" strike="noStrike" kern="1200" spc="0">
          <a:ln>
            <a:noFill/>
          </a:ln>
          <a:solidFill>
            <a:srgbClr val="262626"/>
          </a:solidFill>
          <a:latin typeface="Book Antiqua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23880" y="174960"/>
            <a:ext cx="8682120" cy="1963080"/>
          </a:xfrm>
        </p:spPr>
        <p:txBody>
          <a:bodyPr anchor="t"/>
          <a:lstStyle/>
          <a:p>
            <a:pPr lvl="0"/>
            <a:r>
              <a:rPr lang="ru-RU">
                <a:solidFill>
                  <a:srgbClr val="895D1D"/>
                </a:solidFill>
              </a:rPr>
              <a:t>Школьные предметы </a:t>
            </a:r>
            <a:br>
              <a:rPr lang="ru-RU">
                <a:solidFill>
                  <a:srgbClr val="895D1D"/>
                </a:solidFill>
              </a:rPr>
            </a:br>
            <a:r>
              <a:rPr lang="ru-RU">
                <a:solidFill>
                  <a:srgbClr val="895D1D"/>
                </a:solidFill>
              </a:rPr>
              <a:t>в шоколаде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457200" y="2366640"/>
            <a:ext cx="10528560" cy="4060800"/>
          </a:xfrm>
        </p:spPr>
        <p:txBody>
          <a:bodyPr wrap="square" lIns="90000" tIns="45000" rIns="90000" bIns="45000" anchor="t">
            <a:noAutofit/>
          </a:bodyPr>
          <a:lstStyle/>
          <a:p>
            <a:pPr algn="ctr" hangingPunct="0"/>
            <a:endParaRPr lang="ru-RU" sz="3200">
              <a:latin typeface="Arial" pitchFamily="18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57200" y="2366640"/>
            <a:ext cx="4800240" cy="3697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257800" y="2366640"/>
            <a:ext cx="5486040" cy="369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40000" y="-1080000"/>
            <a:ext cx="9721800" cy="1150920"/>
          </a:xfrm>
        </p:spPr>
        <p:txBody>
          <a:bodyPr anchor="t"/>
          <a:lstStyle/>
          <a:p>
            <a:pPr lvl="0"/>
            <a:r>
              <a:rPr lang="ru-RU" sz="4000" dirty="0"/>
              <a:t>                                                                                                                                                                          </a:t>
            </a:r>
            <a:r>
              <a:rPr lang="ru-RU" sz="2800" dirty="0"/>
              <a:t>Люди Кортеса в сокровищнице Монтесумы II, последнего вождя ацтеков, нашли бобы какао, которые были собраны у населения в качестве налогов.  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840000" y="1800000"/>
            <a:ext cx="3970440" cy="426060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Потом испанцы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узнали о плодах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и напитке от ац-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теков, и уже в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 середине XVI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века эти сведения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попали в книги о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200">
                <a:solidFill>
                  <a:srgbClr val="996633"/>
                </a:solidFill>
              </a:rPr>
              <a:t>Новом Свете.</a:t>
            </a:r>
          </a:p>
          <a:p>
            <a:pPr lvl="0">
              <a:spcBef>
                <a:spcPts val="479"/>
              </a:spcBef>
              <a:buNone/>
            </a:pPr>
            <a:endParaRPr lang="ru-RU" sz="2800">
              <a:solidFill>
                <a:srgbClr val="CDC08F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31560" y="1667519"/>
            <a:ext cx="5411880" cy="4784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-1358280"/>
            <a:ext cx="10515240" cy="1451880"/>
          </a:xfrm>
        </p:spPr>
        <p:txBody>
          <a:bodyPr anchor="t"/>
          <a:lstStyle/>
          <a:p>
            <a:pPr algn="l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4760" y="360000"/>
            <a:ext cx="10515240" cy="6158520"/>
          </a:xfrm>
        </p:spPr>
        <p:txBody>
          <a:bodyPr/>
          <a:lstStyle/>
          <a:p>
            <a:pPr lvl="0"/>
            <a:r>
              <a:rPr lang="ru-RU" sz="2800">
                <a:solidFill>
                  <a:srgbClr val="262626"/>
                </a:solidFill>
              </a:rPr>
              <a:t>В последующие 100 лет после Колумба шоколад появился и в Европе. Стоя по 10-15 шиллингов за фунт, шоколад считался напитком для высшего света.</a:t>
            </a:r>
          </a:p>
          <a:p>
            <a:pPr lvl="0"/>
            <a:r>
              <a:rPr lang="ru-RU" sz="2800">
                <a:solidFill>
                  <a:srgbClr val="262626"/>
                </a:solidFill>
              </a:rPr>
              <a:t/>
            </a:r>
            <a:br>
              <a:rPr lang="ru-RU" sz="2800">
                <a:solidFill>
                  <a:srgbClr val="262626"/>
                </a:solidFill>
              </a:rPr>
            </a:br>
            <a:r>
              <a:rPr lang="ru-RU" sz="2800">
                <a:solidFill>
                  <a:srgbClr val="262626"/>
                </a:solidFill>
              </a:rPr>
              <a:t>Шоколад использовался также и как лечебное средство ведущими целителями того времени. первоначально шоколад считался исключительно мужским напитком, в дальнейшем он стал любимым детским напитком. В 1674 году с применением шоколада начали делать рулеты и пирожные. Эта дата считается датой появления "съедобного" шоколада, который можно было не только пить, но и есть.</a:t>
            </a:r>
            <a:r>
              <a:rPr lang="ru-RU" sz="2400">
                <a:solidFill>
                  <a:srgbClr val="262626"/>
                </a:solidFill>
              </a:rPr>
              <a:t> </a:t>
            </a:r>
            <a:br>
              <a:rPr lang="ru-RU" sz="2400">
                <a:solidFill>
                  <a:srgbClr val="262626"/>
                </a:solidFill>
              </a:rPr>
            </a:br>
            <a:endParaRPr lang="ru-RU"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&#10;                      Музеи и постанов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004760" y="-180000"/>
            <a:ext cx="10515240" cy="1736999"/>
          </a:xfrm>
        </p:spPr>
        <p:txBody>
          <a:bodyPr anchor="t"/>
          <a:lstStyle/>
          <a:p>
            <a:pPr lvl="0"/>
            <a:r>
              <a:rPr lang="ru-RU" sz="4400"/>
              <a:t/>
            </a:r>
            <a:br>
              <a:rPr lang="ru-RU" sz="4400"/>
            </a:br>
            <a:r>
              <a:rPr lang="ru-RU" sz="4400"/>
              <a:t/>
            </a:r>
            <a:br>
              <a:rPr lang="ru-RU" sz="4400"/>
            </a:br>
            <a:r>
              <a:rPr lang="ru-RU" sz="4400" b="1"/>
              <a:t>               Музеи и постановки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2263320"/>
            <a:ext cx="10698120" cy="4594680"/>
          </a:xfrm>
        </p:spPr>
        <p:txBody>
          <a:bodyPr/>
          <a:lstStyle/>
          <a:p>
            <a:endParaRPr lang="ru-RU" sz="2400">
              <a:solidFill>
                <a:srgbClr val="262626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31959" y="297360"/>
            <a:ext cx="3259800" cy="173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831959" y="2034719"/>
            <a:ext cx="4905720" cy="45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6012000" y="2034719"/>
            <a:ext cx="5517720" cy="459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59920"/>
            <a:ext cx="10508040" cy="2260080"/>
          </a:xfrm>
        </p:spPr>
        <p:txBody>
          <a:bodyPr anchor="t"/>
          <a:lstStyle/>
          <a:p>
            <a:pPr lvl="0" algn="l"/>
            <a:r>
              <a:rPr lang="ru-RU" sz="2600">
                <a:solidFill>
                  <a:srgbClr val="000000"/>
                </a:solidFill>
              </a:rPr>
              <a:t>Из истории русского шоколада известно, что в нашей стране одним из первых известных шоколадных магнатов был промышленник Алексей Иванович Абрикосов, выпускавший такие знаменитые конфеты, как «Гусиные лапки», «Раковые шейки» и</a:t>
            </a:r>
            <a:r>
              <a:rPr lang="ru-RU" sz="2600"/>
              <a:t> «Утиные носы».</a:t>
            </a:r>
          </a:p>
        </p:txBody>
      </p:sp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335680" y="2365560"/>
            <a:ext cx="6844320" cy="4114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95640" y="914400"/>
            <a:ext cx="4202640" cy="5676480"/>
          </a:xfrm>
        </p:spPr>
        <p:txBody>
          <a:bodyPr anchor="t"/>
          <a:lstStyle/>
          <a:p>
            <a:pPr lvl="0" algn="l"/>
            <a:r>
              <a:rPr lang="ru-RU" sz="2400"/>
              <a:t>Свою продукцию Абрикосовы также упаковывали в дорогую и запоминающуюся упаковку. В коробку с шоколадом вкладывались карточки и этикетки, посвященные артистам, ученым, музыкантам и литераторам.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89680" y="1275480"/>
            <a:ext cx="6761879" cy="4266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изводственный процесс на фабри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51640"/>
            <a:ext cx="10515240" cy="1645560"/>
          </a:xfrm>
        </p:spPr>
        <p:txBody>
          <a:bodyPr anchor="t"/>
          <a:lstStyle/>
          <a:p>
            <a:pPr lvl="0"/>
            <a:r>
              <a:rPr lang="ru-RU"/>
              <a:t>Производственный процесс на фабрике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14839" y="2788920"/>
            <a:ext cx="10332360" cy="3885839"/>
          </a:xfrm>
        </p:spPr>
        <p:txBody>
          <a:bodyPr/>
          <a:lstStyle/>
          <a:p>
            <a:endParaRPr lang="ru-RU" sz="2400">
              <a:solidFill>
                <a:srgbClr val="262626"/>
              </a:solidFill>
            </a:endParaRP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03000" y="1841039"/>
            <a:ext cx="5352480" cy="4382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955840" y="1841039"/>
            <a:ext cx="5652720" cy="41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роцесс приготовлении шоко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Grp="1"/>
          </p:cNvSpPr>
          <p:nvPr>
            <p:ph type="body" idx="4294967295"/>
          </p:nvPr>
        </p:nvSpPr>
        <p:spPr>
          <a:xfrm>
            <a:off x="838080" y="1825560"/>
            <a:ext cx="9951480" cy="503208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ru-RU" sz="4000"/>
              <a:t>Процесс приготовлении шоколада</a:t>
            </a:r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00000" y="1260000"/>
            <a:ext cx="9951480" cy="509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520000" y="2160000"/>
            <a:ext cx="6811919" cy="4274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900000" y="360000"/>
            <a:ext cx="10515240" cy="1188360"/>
          </a:xfrm>
        </p:spPr>
        <p:txBody>
          <a:bodyPr lIns="0" tIns="0" rIns="0" bIns="0" anchor="ctr"/>
          <a:lstStyle/>
          <a:p>
            <a:pPr lvl="0" algn="l"/>
            <a:r>
              <a:rPr lang="ru-RU" sz="2600">
                <a:solidFill>
                  <a:srgbClr val="000000"/>
                </a:solidFill>
              </a:rPr>
              <a:t>Памятник шоколаду!  Шоколадная Фея.  Это единственный в России памятник шоколадке. Бронзовая трехметровая скульптура появилась в городе Покрове Владимирской области.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Шоколадные издел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28600"/>
            <a:ext cx="10515240" cy="635400"/>
          </a:xfrm>
        </p:spPr>
        <p:txBody>
          <a:bodyPr anchor="t"/>
          <a:lstStyle/>
          <a:p>
            <a:pPr lvl="0"/>
            <a:r>
              <a:rPr lang="ru-RU" sz="4000" b="1"/>
              <a:t>Шоколадные изделия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5485319" y="4556160"/>
            <a:ext cx="10515240" cy="5136480"/>
          </a:xfrm>
        </p:spPr>
        <p:txBody>
          <a:bodyPr/>
          <a:lstStyle/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>
                <a:solidFill>
                  <a:srgbClr val="262626"/>
                </a:solidFill>
              </a:rPr>
              <a:t>				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8640" y="944280"/>
            <a:ext cx="3931560" cy="26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480560" y="944280"/>
            <a:ext cx="3702960" cy="2822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8183880" y="911519"/>
            <a:ext cx="3702960" cy="285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548640" y="4114800"/>
            <a:ext cx="3931560" cy="2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4640760" y="4114800"/>
            <a:ext cx="3543120" cy="2331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8">
            <a:lum bright="-50000"/>
            <a:alphaModFix/>
          </a:blip>
          <a:srcRect/>
          <a:stretch>
            <a:fillRect/>
          </a:stretch>
        </p:blipFill>
        <p:spPr>
          <a:xfrm>
            <a:off x="8344080" y="4114800"/>
            <a:ext cx="3200040" cy="221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93487"/>
            <a:ext cx="9144000" cy="1233714"/>
          </a:xfrm>
        </p:spPr>
        <p:txBody>
          <a:bodyPr/>
          <a:lstStyle/>
          <a:p>
            <a:r>
              <a:rPr lang="ru-RU" sz="5400" b="1" dirty="0" smtClean="0"/>
              <a:t>Экспериментальная часть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886" y="2627085"/>
            <a:ext cx="10769600" cy="3947885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400" dirty="0" smtClean="0"/>
              <a:t>Измерение объёмов шоколада разных сортов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400" dirty="0" smtClean="0"/>
              <a:t>Измерение массы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400" dirty="0" smtClean="0"/>
              <a:t>Расчёт плотности по формуле</a:t>
            </a:r>
            <a:endParaRPr lang="ru-RU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624114" y="-3605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10185"/>
              </p:ext>
            </p:extLst>
          </p:nvPr>
        </p:nvGraphicFramePr>
        <p:xfrm>
          <a:off x="9695543" y="4601027"/>
          <a:ext cx="1567542" cy="1393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Уравнение" r:id="rId3" imgW="444240" imgH="393480" progId="Equation.3">
                  <p:embed/>
                </p:oleObj>
              </mc:Choice>
              <mc:Fallback>
                <p:oleObj name="Уравнение" r:id="rId3" imgW="444240" imgH="393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5543" y="4601027"/>
                        <a:ext cx="1567542" cy="1393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41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Цель рабо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0"/>
            <a:ext cx="10515240" cy="1063799"/>
          </a:xfrm>
        </p:spPr>
        <p:txBody>
          <a:bodyPr anchor="t"/>
          <a:lstStyle/>
          <a:p>
            <a:pPr lvl="0"/>
            <a:r>
              <a:rPr lang="ru-RU"/>
              <a:t>Цель работы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1064159"/>
            <a:ext cx="10515240" cy="242712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>
                <a:solidFill>
                  <a:srgbClr val="050022"/>
                </a:solidFill>
              </a:rPr>
              <a:t>1.Ознакомиться с историей возникновения шоколада и увидеть межпредметные связи</a:t>
            </a:r>
          </a:p>
          <a:p>
            <a:pPr lvl="0"/>
            <a:r>
              <a:rPr lang="ru-RU" sz="3200">
                <a:solidFill>
                  <a:srgbClr val="050022"/>
                </a:solidFill>
              </a:rPr>
              <a:t>2.Изучить отдельные физические</a:t>
            </a:r>
            <a:r>
              <a:rPr lang="ru-RU" sz="4000">
                <a:solidFill>
                  <a:srgbClr val="050022"/>
                </a:solidFill>
              </a:rPr>
              <a:t> </a:t>
            </a:r>
            <a:r>
              <a:rPr lang="ru-RU" sz="3200">
                <a:solidFill>
                  <a:srgbClr val="050022"/>
                </a:solidFill>
              </a:rPr>
              <a:t>свойства</a:t>
            </a:r>
            <a:r>
              <a:rPr lang="ru-RU" sz="4000">
                <a:solidFill>
                  <a:srgbClr val="050022"/>
                </a:solidFill>
              </a:rPr>
              <a:t> </a:t>
            </a:r>
            <a:r>
              <a:rPr lang="ru-RU" sz="3200">
                <a:solidFill>
                  <a:srgbClr val="050022"/>
                </a:solidFill>
              </a:rPr>
              <a:t>шоколада и его влияние на здоровье</a:t>
            </a:r>
            <a:r>
              <a:rPr lang="ru-RU" sz="4000">
                <a:solidFill>
                  <a:srgbClr val="050022"/>
                </a:solidFill>
              </a:rPr>
              <a:t> </a:t>
            </a:r>
            <a:r>
              <a:rPr lang="ru-RU" sz="3200">
                <a:solidFill>
                  <a:srgbClr val="262626"/>
                </a:solidFill>
              </a:rPr>
              <a:t>человека.</a:t>
            </a:r>
          </a:p>
          <a:p>
            <a:pPr lvl="0">
              <a:spcBef>
                <a:spcPts val="479"/>
              </a:spcBef>
              <a:buNone/>
            </a:pPr>
            <a:endParaRPr lang="ru-RU" sz="4000">
              <a:solidFill>
                <a:srgbClr val="050022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4000">
              <a:solidFill>
                <a:srgbClr val="050022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31959" y="3491279"/>
            <a:ext cx="5385600" cy="307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789600" y="3491279"/>
            <a:ext cx="4205880" cy="3075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457" y="537029"/>
            <a:ext cx="10290629" cy="1466395"/>
          </a:xfrm>
        </p:spPr>
        <p:txBody>
          <a:bodyPr/>
          <a:lstStyle/>
          <a:p>
            <a:pPr algn="l"/>
            <a:r>
              <a:rPr lang="ru-RU" dirty="0" smtClean="0"/>
              <a:t>Результаты вычислений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8607" y="2422524"/>
            <a:ext cx="10130972" cy="3978276"/>
          </a:xfrm>
        </p:spPr>
        <p:txBody>
          <a:bodyPr/>
          <a:lstStyle/>
          <a:p>
            <a:r>
              <a:rPr lang="ru-RU" sz="8000" dirty="0" smtClean="0"/>
              <a:t>ρ</a:t>
            </a:r>
            <a:r>
              <a:rPr lang="ru-RU" sz="8000" baseline="-25000" dirty="0" smtClean="0"/>
              <a:t>1</a:t>
            </a:r>
            <a:r>
              <a:rPr lang="ru-RU" sz="8000" dirty="0" smtClean="0"/>
              <a:t>=1,075 г/см*3</a:t>
            </a:r>
          </a:p>
          <a:p>
            <a:r>
              <a:rPr lang="ru-RU" sz="8000" dirty="0" smtClean="0"/>
              <a:t>ρ</a:t>
            </a:r>
            <a:r>
              <a:rPr lang="ru-RU" sz="8000" baseline="-25000" dirty="0" smtClean="0"/>
              <a:t>2</a:t>
            </a:r>
            <a:r>
              <a:rPr lang="ru-RU" sz="8000" dirty="0" smtClean="0"/>
              <a:t>=1,066 г/см*3</a:t>
            </a:r>
            <a:endParaRPr lang="ru-RU" sz="8000" dirty="0"/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00198"/>
              </p:ext>
            </p:extLst>
          </p:nvPr>
        </p:nvGraphicFramePr>
        <p:xfrm>
          <a:off x="-323850" y="-88446"/>
          <a:ext cx="152400" cy="16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Уравнение" r:id="rId3" imgW="152268" imgH="164957" progId="Equation.3">
                  <p:embed/>
                </p:oleObj>
              </mc:Choice>
              <mc:Fallback>
                <p:oleObj name="Уравнение" r:id="rId3" imgW="152268" imgH="16495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-88446"/>
                        <a:ext cx="152400" cy="168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541176"/>
              </p:ext>
            </p:extLst>
          </p:nvPr>
        </p:nvGraphicFramePr>
        <p:xfrm>
          <a:off x="-323850" y="537029"/>
          <a:ext cx="647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Уравнение" r:id="rId5" imgW="647700" imgH="419100" progId="Equation.3">
                  <p:embed/>
                </p:oleObj>
              </mc:Choice>
              <mc:Fallback>
                <p:oleObj name="Уравнение" r:id="rId5" imgW="647700" imgH="4191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3850" y="537029"/>
                        <a:ext cx="6477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-323850" y="-884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-323850" y="798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 </a:t>
            </a: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=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-323850" y="9561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1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Растопка шоко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11920" y="134640"/>
            <a:ext cx="8309879" cy="939600"/>
          </a:xfrm>
        </p:spPr>
        <p:txBody>
          <a:bodyPr anchor="t"/>
          <a:lstStyle/>
          <a:p>
            <a:pPr lvl="0"/>
            <a:r>
              <a:rPr lang="ru-RU" b="1" dirty="0"/>
              <a:t>Растопка шоколада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1257480"/>
            <a:ext cx="10515240" cy="521172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Ø"/>
            </a:pPr>
            <a:r>
              <a:rPr lang="ru-RU" sz="6000" dirty="0">
                <a:solidFill>
                  <a:srgbClr val="262626"/>
                </a:solidFill>
              </a:rPr>
              <a:t>на водяной бане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Ø"/>
            </a:pPr>
            <a:r>
              <a:rPr lang="ru-RU" sz="6000" dirty="0">
                <a:solidFill>
                  <a:srgbClr val="262626"/>
                </a:solidFill>
              </a:rPr>
              <a:t>в микроволновой печи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Ø"/>
            </a:pPr>
            <a:r>
              <a:rPr lang="ru-RU" sz="6000" dirty="0">
                <a:solidFill>
                  <a:srgbClr val="262626"/>
                </a:solidFill>
              </a:rPr>
              <a:t>в духовке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Ø"/>
            </a:pPr>
            <a:r>
              <a:rPr lang="ru-RU" sz="6000" dirty="0">
                <a:solidFill>
                  <a:srgbClr val="262626"/>
                </a:solidFill>
              </a:rPr>
              <a:t>в пароварке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-1616760" y="1486079"/>
            <a:ext cx="2412828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ctr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17760" y="205920"/>
          <a:ext cx="10857600" cy="609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70156848"/>
              </p:ext>
            </p:extLst>
          </p:nvPr>
        </p:nvGraphicFramePr>
        <p:xfrm>
          <a:off x="617838" y="205740"/>
          <a:ext cx="10857882" cy="6096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114959" y="1313280"/>
            <a:ext cx="5686200" cy="554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157040"/>
            <a:ext cx="5652720" cy="57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ценка качества шоко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182880"/>
            <a:ext cx="10515240" cy="781200"/>
          </a:xfrm>
        </p:spPr>
        <p:txBody>
          <a:bodyPr anchor="t"/>
          <a:lstStyle/>
          <a:p>
            <a:pPr lvl="0"/>
            <a:r>
              <a:rPr lang="ru-RU" b="1"/>
              <a:t>Оценка качества шоколада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10400" y="964439"/>
            <a:ext cx="11154599" cy="511380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 b="1">
                <a:solidFill>
                  <a:srgbClr val="262626"/>
                </a:solidFill>
              </a:rPr>
              <a:t>У хорошего шоколада: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ü"/>
            </a:pPr>
            <a:r>
              <a:rPr lang="ru-RU" sz="3200" b="1">
                <a:solidFill>
                  <a:srgbClr val="262626"/>
                </a:solidFill>
              </a:rPr>
              <a:t>Глянцевая поверхность, без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 b="1">
                <a:solidFill>
                  <a:srgbClr val="262626"/>
                </a:solidFill>
              </a:rPr>
              <a:t> пятен.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ü"/>
            </a:pPr>
            <a:r>
              <a:rPr lang="ru-RU" sz="3200" b="1">
                <a:solidFill>
                  <a:srgbClr val="262626"/>
                </a:solidFill>
              </a:rPr>
              <a:t>Запах гармоничный с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 b="1">
                <a:solidFill>
                  <a:srgbClr val="262626"/>
                </a:solidFill>
              </a:rPr>
              <a:t>ароматом какао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ü"/>
            </a:pPr>
            <a:r>
              <a:rPr lang="ru-RU" sz="3200" b="1">
                <a:solidFill>
                  <a:srgbClr val="262626"/>
                </a:solidFill>
              </a:rPr>
              <a:t>Тает во рту, оставляет ощущение однородной массы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564680" y="964439"/>
            <a:ext cx="4000320" cy="304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Шоколад отвердевший в стакан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537840"/>
            <a:ext cx="10515240" cy="487440"/>
          </a:xfrm>
        </p:spPr>
        <p:txBody>
          <a:bodyPr lIns="0" tIns="0" rIns="0" bIns="0" anchor="ctr"/>
          <a:lstStyle/>
          <a:p>
            <a:pPr lvl="0" algn="l"/>
            <a:r>
              <a:rPr lang="ru-RU" sz="320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Шоколад отвердевший в стакане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134080" y="1080000"/>
            <a:ext cx="7945920" cy="554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Виды шоко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0"/>
            <a:ext cx="10515240" cy="764280"/>
          </a:xfrm>
        </p:spPr>
        <p:txBody>
          <a:bodyPr anchor="t"/>
          <a:lstStyle/>
          <a:p>
            <a:pPr lvl="0"/>
            <a:r>
              <a:rPr lang="ru-RU" b="1"/>
              <a:t>Виды шоколад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1130400"/>
            <a:ext cx="10515240" cy="495864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4800" b="1">
                <a:solidFill>
                  <a:srgbClr val="262626"/>
                </a:solidFill>
              </a:rPr>
              <a:t>Порошок какао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4800" b="1">
                <a:solidFill>
                  <a:srgbClr val="262626"/>
                </a:solidFill>
              </a:rPr>
              <a:t>Шоколадная глазурь (кувертюр).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4800" b="1">
                <a:solidFill>
                  <a:srgbClr val="262626"/>
                </a:solidFill>
              </a:rPr>
              <a:t>Шоколад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4800" b="1">
                <a:solidFill>
                  <a:srgbClr val="262626"/>
                </a:solidFill>
              </a:rPr>
              <a:t>Пралине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4800" b="1">
                <a:solidFill>
                  <a:srgbClr val="262626"/>
                </a:solidFill>
              </a:rPr>
              <a:t>Масло какао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Отрицательные свой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32920"/>
            <a:ext cx="10515240" cy="781200"/>
          </a:xfrm>
        </p:spPr>
        <p:txBody>
          <a:bodyPr anchor="t"/>
          <a:lstStyle/>
          <a:p>
            <a:pPr lvl="0"/>
            <a:r>
              <a:rPr lang="ru-RU"/>
              <a:t>Отрицательные свойства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20000" y="2705760"/>
            <a:ext cx="9615240" cy="4854240"/>
          </a:xfrm>
        </p:spPr>
        <p:txBody>
          <a:bodyPr/>
          <a:lstStyle/>
          <a:p>
            <a:pPr lvl="0">
              <a:buNone/>
            </a:pPr>
            <a:r>
              <a:rPr lang="ru-RU" sz="2400">
                <a:solidFill>
                  <a:srgbClr val="262626"/>
                </a:solidFill>
              </a:rPr>
              <a:t>1.Шоколад – причина избыточного веса</a:t>
            </a:r>
          </a:p>
          <a:p>
            <a:pPr lvl="0">
              <a:buNone/>
            </a:pPr>
            <a:r>
              <a:rPr lang="ru-RU" sz="2400">
                <a:solidFill>
                  <a:srgbClr val="262626"/>
                </a:solidFill>
              </a:rPr>
              <a:t>      2.Шоколад содержит много кофеина- неверно. В целой плитке       шоколада содержится всего 30 мг кофеина. А в чашке кофе –          целых 180 мг.                                              </a:t>
            </a:r>
          </a:p>
          <a:p>
            <a:pPr lvl="0">
              <a:buNone/>
            </a:pPr>
            <a:r>
              <a:rPr lang="ru-RU" sz="2400">
                <a:solidFill>
                  <a:srgbClr val="262626"/>
                </a:solidFill>
              </a:rPr>
              <a:t>      3. Шоколад вреден для зубов- неверно. . Масло какао                        обволакивает зубы защитной пленкой, предохраняя их от               разрушающего действия сахара.   </a:t>
            </a:r>
          </a:p>
          <a:p>
            <a:pPr lvl="0">
              <a:buNone/>
            </a:pPr>
            <a:r>
              <a:rPr lang="ru-RU" sz="2400">
                <a:solidFill>
                  <a:srgbClr val="262626"/>
                </a:solidFill>
              </a:rPr>
              <a:t>     4. Шоколад - это наркотик- неверно.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  <a:cs typeface="Aparajita" pitchFamily="34"/>
            </a:endParaRPr>
          </a:p>
          <a:p>
            <a:pPr lvl="0">
              <a:spcBef>
                <a:spcPts val="479"/>
              </a:spcBef>
              <a:buNone/>
            </a:pPr>
            <a:endParaRPr lang="ru-RU" sz="2400" b="1">
              <a:solidFill>
                <a:srgbClr val="262626"/>
              </a:solidFill>
              <a:cs typeface="Aparajita" pitchFamily="34"/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  <a:cs typeface="Aparajita" pitchFamily="34"/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000000"/>
              </a:solidFill>
              <a:latin typeface="Arial" pitchFamily="34"/>
              <a:cs typeface="Aparajita" pitchFamily="34"/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  <a:cs typeface="Aparajita" pitchFamily="34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21600" y="1260000"/>
            <a:ext cx="1058400" cy="10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2340000" y="1080000"/>
            <a:ext cx="867959" cy="1265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/>
          <p:nvPr/>
        </p:nvSpPr>
        <p:spPr>
          <a:xfrm>
            <a:off x="5854679" y="1379159"/>
            <a:ext cx="482400" cy="274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45720" rIns="91440" bIns="45720" anchor="ctr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imes New Roman" pitchFamily="1"/>
                <a:cs typeface="Mangal" pitchFamily="2"/>
              </a:rPr>
              <a:t>       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3420000" y="1425960"/>
            <a:ext cx="1142640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Положительные свойст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149760"/>
            <a:ext cx="10515240" cy="847439"/>
          </a:xfrm>
        </p:spPr>
        <p:txBody>
          <a:bodyPr anchor="t"/>
          <a:lstStyle/>
          <a:p>
            <a:pPr lvl="0"/>
            <a:r>
              <a:rPr lang="ru-RU"/>
              <a:t>Положительные свойства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4760" y="1373399"/>
            <a:ext cx="10515240" cy="528660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2600">
                <a:solidFill>
                  <a:srgbClr val="262626"/>
                </a:solidFill>
              </a:rPr>
              <a:t>Шоколад – источник энергии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2600">
                <a:solidFill>
                  <a:srgbClr val="262626"/>
                </a:solidFill>
              </a:rPr>
              <a:t>Содержащиеся в шоколаде теобромин и кофеин обладают легким стимулирующим воздействием на нервную системы.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2600">
                <a:solidFill>
                  <a:srgbClr val="262626"/>
                </a:solidFill>
              </a:rPr>
              <a:t> Кардиологами установлено, что содержащиеся в какао-бобах вещества – полифенолы - благоприятно воздействуют на сердечно-сосудистую систему. Они делают кровоток эффективнее, уменьшают нагрузку на сердце.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AutoNum type="arabicPeriod"/>
            </a:pPr>
            <a:r>
              <a:rPr lang="ru-RU" sz="2600">
                <a:solidFill>
                  <a:srgbClr val="262626"/>
                </a:solidFill>
              </a:rPr>
              <a:t> Существует также мнение, что какао улучшает работу иммунной системы.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Любимое лаком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66040"/>
            <a:ext cx="10515240" cy="781200"/>
          </a:xfrm>
        </p:spPr>
        <p:txBody>
          <a:bodyPr anchor="t"/>
          <a:lstStyle/>
          <a:p>
            <a:pPr lvl="0"/>
            <a:r>
              <a:rPr lang="ru-RU" b="1"/>
              <a:t>Любимое лакомство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644760" y="1107000"/>
            <a:ext cx="10515240" cy="555300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Очень вкусные слова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Торт, конфета и халва,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 Пряник вафля, кекс, пирог,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Виноград, вишнёвый сок,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 Эскимо, ваниль, пломбир,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Мармелад, арбуз, зефир,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Джем, печенье, ананас…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Много вкусных слов у нас!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До чего же вкусен ряд,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 b="1">
                <a:solidFill>
                  <a:srgbClr val="262626"/>
                </a:solidFill>
              </a:rPr>
              <a:t>Мы же любим… </a:t>
            </a:r>
            <a:r>
              <a:rPr lang="ru-RU" sz="2400" b="1" u="sng">
                <a:solidFill>
                  <a:srgbClr val="262626"/>
                </a:solidFill>
              </a:rPr>
              <a:t>шоколад!!!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376560"/>
            <a:ext cx="10515240" cy="994680"/>
          </a:xfrm>
        </p:spPr>
        <p:txBody>
          <a:bodyPr anchor="t"/>
          <a:lstStyle/>
          <a:p>
            <a:pPr lvl="0"/>
            <a:r>
              <a:rPr lang="ru-RU"/>
              <a:t>Задачи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1573200"/>
            <a:ext cx="10515240" cy="451584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Arial" pitchFamily="32"/>
              <a:buChar char="•"/>
            </a:pPr>
            <a:r>
              <a:rPr lang="ru-RU" sz="4000">
                <a:solidFill>
                  <a:srgbClr val="050022"/>
                </a:solidFill>
              </a:rPr>
              <a:t>Изучить литературные и информационные источники информации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Arial" pitchFamily="32"/>
              <a:buChar char="•"/>
            </a:pPr>
            <a:r>
              <a:rPr lang="ru-RU" sz="4000">
                <a:solidFill>
                  <a:srgbClr val="050022"/>
                </a:solidFill>
              </a:rPr>
              <a:t>Систематизировать и обобщить собранный материал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Arial" pitchFamily="32"/>
              <a:buChar char="•"/>
            </a:pPr>
            <a:r>
              <a:rPr lang="ru-RU" sz="4000">
                <a:solidFill>
                  <a:srgbClr val="050022"/>
                </a:solidFill>
              </a:rPr>
              <a:t>Провести эксперименты отдельных физических свойств шоколада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Над проектом работали учащиеся МГНПЦ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95400" y="279401"/>
            <a:ext cx="9499600" cy="1803400"/>
          </a:xfrm>
        </p:spPr>
        <p:txBody>
          <a:bodyPr anchor="t"/>
          <a:lstStyle/>
          <a:p>
            <a:pPr lvl="0"/>
            <a:r>
              <a:rPr lang="ru-RU" dirty="0"/>
              <a:t>Над проектом работали учащиеся </a:t>
            </a:r>
            <a:r>
              <a:rPr lang="ru-RU" dirty="0" err="1" smtClean="0"/>
              <a:t>МГНПЦсТ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sz="4000" dirty="0" smtClean="0"/>
              <a:t>5,7,10кл)</a:t>
            </a:r>
            <a:endParaRPr lang="ru-RU" sz="4000" dirty="0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2082801"/>
            <a:ext cx="10515240" cy="4470399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 b="1" dirty="0">
                <a:solidFill>
                  <a:srgbClr val="262626"/>
                </a:solidFill>
              </a:rPr>
              <a:t>Руководители: </a:t>
            </a:r>
            <a:r>
              <a:rPr lang="ru-RU" sz="3200" b="1" dirty="0" smtClean="0">
                <a:solidFill>
                  <a:srgbClr val="262626"/>
                </a:solidFill>
              </a:rPr>
              <a:t>учителя МГНПЦ </a:t>
            </a:r>
            <a:r>
              <a:rPr lang="ru-RU" sz="3200" b="1" smtClean="0">
                <a:solidFill>
                  <a:srgbClr val="262626"/>
                </a:solidFill>
              </a:rPr>
              <a:t>сТ</a:t>
            </a:r>
            <a:r>
              <a:rPr lang="ru-RU" sz="3200" b="1" dirty="0" smtClean="0">
                <a:solidFill>
                  <a:srgbClr val="262626"/>
                </a:solidFill>
              </a:rPr>
              <a:t> в составе: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None/>
            </a:pPr>
            <a:r>
              <a:rPr lang="ru-RU" sz="3200" b="1" dirty="0" smtClean="0">
                <a:solidFill>
                  <a:srgbClr val="262626"/>
                </a:solidFill>
              </a:rPr>
              <a:t>математики и физики: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None/>
            </a:pPr>
            <a:r>
              <a:rPr lang="ru-RU" sz="3200" b="1" dirty="0">
                <a:solidFill>
                  <a:srgbClr val="262626"/>
                </a:solidFill>
              </a:rPr>
              <a:t>	</a:t>
            </a:r>
            <a:r>
              <a:rPr lang="ru-RU" sz="3200" b="1" dirty="0" smtClean="0">
                <a:solidFill>
                  <a:srgbClr val="262626"/>
                </a:solidFill>
              </a:rPr>
              <a:t>			Мокшина Людмила Павловна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None/>
            </a:pPr>
            <a:r>
              <a:rPr lang="ru-RU" sz="3200" b="1" dirty="0">
                <a:solidFill>
                  <a:srgbClr val="262626"/>
                </a:solidFill>
              </a:rPr>
              <a:t>р</a:t>
            </a:r>
            <a:r>
              <a:rPr lang="ru-RU" sz="3200" b="1" dirty="0" smtClean="0">
                <a:solidFill>
                  <a:srgbClr val="262626"/>
                </a:solidFill>
              </a:rPr>
              <a:t>усского языка и литературы: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None/>
            </a:pPr>
            <a:r>
              <a:rPr lang="ru-RU" sz="3200" b="1" dirty="0">
                <a:solidFill>
                  <a:srgbClr val="262626"/>
                </a:solidFill>
              </a:rPr>
              <a:t>	</a:t>
            </a:r>
            <a:r>
              <a:rPr lang="ru-RU" sz="3200" b="1" dirty="0" smtClean="0">
                <a:solidFill>
                  <a:srgbClr val="262626"/>
                </a:solidFill>
              </a:rPr>
              <a:t>			 Котова Людмила Владимировна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None/>
            </a:pPr>
            <a:r>
              <a:rPr lang="ru-RU" sz="3200" b="1" dirty="0">
                <a:solidFill>
                  <a:srgbClr val="262626"/>
                </a:solidFill>
              </a:rPr>
              <a:t>и</a:t>
            </a:r>
            <a:r>
              <a:rPr lang="ru-RU" sz="3200" b="1" dirty="0" smtClean="0">
                <a:solidFill>
                  <a:srgbClr val="262626"/>
                </a:solidFill>
              </a:rPr>
              <a:t>нформатики: Жидкова Светлана Юрьевна</a:t>
            </a:r>
          </a:p>
          <a:p>
            <a:pPr marL="342900" lvl="0" indent="-342900">
              <a:spcBef>
                <a:spcPts val="479"/>
              </a:spcBef>
              <a:buClr>
                <a:srgbClr val="873624"/>
              </a:buClr>
              <a:buFont typeface="Arial" panose="020B0604020202020204" pitchFamily="34" charset="0"/>
              <a:buChar char="•"/>
            </a:pPr>
            <a:endParaRPr lang="ru-RU" sz="2400" dirty="0" smtClean="0">
              <a:solidFill>
                <a:srgbClr val="262626"/>
              </a:solidFill>
            </a:endParaRPr>
          </a:p>
          <a:p>
            <a:pPr marL="457200" lvl="0" indent="-457200">
              <a:spcBef>
                <a:spcPts val="479"/>
              </a:spcBef>
              <a:buClr>
                <a:srgbClr val="873624"/>
              </a:buClr>
              <a:buFont typeface="+mj-lt"/>
              <a:buAutoNum type="arabicPeriod"/>
            </a:pPr>
            <a:endParaRPr lang="ru-RU" sz="24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8080" y="365040"/>
            <a:ext cx="10515240" cy="6008400"/>
          </a:xfrm>
        </p:spPr>
        <p:txBody>
          <a:bodyPr/>
          <a:lstStyle/>
          <a:p>
            <a:pPr lvl="0"/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dirty="0" smtClean="0"/>
              <a:t>Спасибо </a:t>
            </a:r>
            <a:r>
              <a:rPr lang="ru-RU" sz="9600" dirty="0"/>
              <a:t>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стория шокола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-416880"/>
            <a:ext cx="10515240" cy="1357920"/>
          </a:xfrm>
        </p:spPr>
        <p:txBody>
          <a:bodyPr anchor="t"/>
          <a:lstStyle/>
          <a:p>
            <a:pPr lvl="0"/>
            <a:r>
              <a:rPr lang="ru-RU"/>
              <a:t>История шоколада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941399"/>
            <a:ext cx="10515240" cy="5607000"/>
          </a:xfrm>
        </p:spPr>
        <p:txBody>
          <a:bodyPr/>
          <a:lstStyle/>
          <a:p>
            <a:pPr lvl="0"/>
            <a:r>
              <a:rPr lang="ru-RU" sz="3200">
                <a:solidFill>
                  <a:srgbClr val="262626"/>
                </a:solidFill>
              </a:rPr>
              <a:t>История шоколада началась более 3000 лет назад.</a:t>
            </a:r>
          </a:p>
          <a:p>
            <a:pPr lvl="0"/>
            <a:r>
              <a:rPr lang="ru-RU" sz="3200">
                <a:solidFill>
                  <a:srgbClr val="262626"/>
                </a:solidFill>
              </a:rPr>
              <a:t>Примерно за 1500 лет до нашей эры в низменностях на берегу Мексиканского залива в Америке возникла цивилизация ольмеков. Их культура оставила нам очень мало, но некоторые лингвисты полагают, что слово "какао" впервые прозвучало как "kakawa" примерно за</a:t>
            </a:r>
            <a:r>
              <a:rPr lang="ru-RU" sz="3200">
                <a:solidFill>
                  <a:srgbClr val="050022"/>
                </a:solidFill>
              </a:rPr>
              <a:t> 1000 лет до нашей эры, в момент расцвета цивилизации ольмеков.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05002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стория продолжаетс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268920"/>
            <a:ext cx="10515240" cy="214920"/>
          </a:xfrm>
        </p:spPr>
        <p:txBody>
          <a:bodyPr anchor="t"/>
          <a:lstStyle/>
          <a:p>
            <a:pPr lvl="0"/>
            <a:r>
              <a:rPr lang="ru-RU" sz="800"/>
              <a:t>История продолжается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31640" y="398880"/>
            <a:ext cx="6456600" cy="601056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600">
                <a:solidFill>
                  <a:srgbClr val="262626"/>
                </a:solidFill>
              </a:rPr>
              <a:t>Позднее на смену ольмекам пришла цивилизация майя. Предки майя пришли в низменные области северной Гватемалы примерно за 1000 лет до нашей эры. До тех пор, они жили (и многие майя все еще живут) на плоскогорьях Гватемалы и Мексиканской провинции Чиапас. Возникло современное произношение слова "какао". Шоколад был роскошью и священным напитком для Maйя, причем не только в жизни но и в смерти.</a:t>
            </a:r>
          </a:p>
          <a:p>
            <a:pPr lvl="0">
              <a:spcBef>
                <a:spcPts val="479"/>
              </a:spcBef>
              <a:buNone/>
            </a:pPr>
            <a:endParaRPr lang="ru-RU" sz="4000">
              <a:solidFill>
                <a:srgbClr val="262626"/>
              </a:solidFill>
              <a:latin typeface="Tahoma" pitchFamily="34"/>
            </a:endParaRPr>
          </a:p>
          <a:p>
            <a:pPr lvl="0">
              <a:spcBef>
                <a:spcPts val="479"/>
              </a:spcBef>
              <a:buNone/>
            </a:pPr>
            <a:endParaRPr lang="ru-RU" sz="40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19840" y="1099800"/>
            <a:ext cx="4908600" cy="47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79440" y="0"/>
            <a:ext cx="11442960" cy="1767600"/>
          </a:xfrm>
        </p:spPr>
        <p:txBody>
          <a:bodyPr anchor="t"/>
          <a:lstStyle/>
          <a:p>
            <a:pPr lvl="0"/>
            <a:r>
              <a:rPr lang="ru-RU" sz="3200"/>
              <a:t>Дерево какао получает официальное латинское название: Theobroma cacao, в котором отражается его таинственное прошлое. Его дословный перевод - </a:t>
            </a:r>
            <a:r>
              <a:rPr lang="ru-RU" sz="3200" b="1"/>
              <a:t>"какао-пища богов".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85320" y="2018160"/>
            <a:ext cx="4419360" cy="4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839919" y="2018160"/>
            <a:ext cx="5495040" cy="44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Шоколадное дере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0"/>
            <a:ext cx="10515240" cy="815400"/>
          </a:xfrm>
        </p:spPr>
        <p:txBody>
          <a:bodyPr anchor="t"/>
          <a:lstStyle/>
          <a:p>
            <a:pPr lvl="0"/>
            <a:r>
              <a:rPr lang="ru-RU" sz="4000" b="1"/>
              <a:t>Шоколадное дерево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55520" y="1311840"/>
            <a:ext cx="15674400" cy="533412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>
                <a:solidFill>
                  <a:srgbClr val="262626"/>
                </a:solidFill>
              </a:rPr>
              <a:t>					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>
                <a:solidFill>
                  <a:srgbClr val="262626"/>
                </a:solidFill>
              </a:rPr>
              <a:t>			      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2400">
                <a:solidFill>
                  <a:srgbClr val="262626"/>
                </a:solidFill>
              </a:rPr>
              <a:t>				         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5520" y="927720"/>
            <a:ext cx="3598560" cy="255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024800" y="975960"/>
            <a:ext cx="3698639" cy="255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7993799" y="927720"/>
            <a:ext cx="3903480" cy="255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6694920" y="3674160"/>
            <a:ext cx="4804560" cy="306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429480" y="3643199"/>
            <a:ext cx="4834800" cy="309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964840" y="6690959"/>
            <a:ext cx="14878800" cy="2704680"/>
          </a:xfrm>
        </p:spPr>
        <p:txBody>
          <a:bodyPr anchor="t"/>
          <a:lstStyle/>
          <a:p>
            <a:pPr algn="l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928800" y="3024000"/>
            <a:ext cx="10515240" cy="366696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200">
                <a:solidFill>
                  <a:srgbClr val="262626"/>
                </a:solidFill>
              </a:rPr>
              <a:t>После 9 века нашей эры классическая культура майя начала распадаться, и на смену майя примерно в 1000 году нашей эры пришли толтеки. Но и эта культура угасла в 12 веке в результате внутренних разногласий и восстаний.</a:t>
            </a:r>
          </a:p>
          <a:p>
            <a:pPr lvl="0">
              <a:spcBef>
                <a:spcPts val="479"/>
              </a:spcBef>
              <a:buNone/>
            </a:pPr>
            <a:endParaRPr lang="ru-RU" sz="2400">
              <a:solidFill>
                <a:srgbClr val="262626"/>
              </a:solidFill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440000" y="180000"/>
            <a:ext cx="3587400" cy="2756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652720" y="138600"/>
            <a:ext cx="4294440" cy="2756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истор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31959" y="161280"/>
            <a:ext cx="10515240" cy="147600"/>
          </a:xfrm>
        </p:spPr>
        <p:txBody>
          <a:bodyPr anchor="t"/>
          <a:lstStyle/>
          <a:p>
            <a:pPr lvl="0"/>
            <a:r>
              <a:rPr lang="ru-RU" sz="800"/>
              <a:t>история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31959" y="309240"/>
            <a:ext cx="10515240" cy="5956560"/>
          </a:xfrm>
        </p:spPr>
        <p:txBody>
          <a:bodyPr/>
          <a:lstStyle/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600">
                <a:solidFill>
                  <a:srgbClr val="262626"/>
                </a:solidFill>
              </a:rPr>
              <a:t>После 1200 года контроль над Мексикой и окружающими территориями установили ацтеки. . Какао-бобы служили в империи ацтеков в качестве денег.</a:t>
            </a:r>
          </a:p>
          <a:p>
            <a:pPr lvl="0">
              <a:spcBef>
                <a:spcPts val="479"/>
              </a:spcBef>
              <a:buClr>
                <a:srgbClr val="873624"/>
              </a:buClr>
              <a:buFont typeface="Wingdings"/>
              <a:buChar char=""/>
            </a:pPr>
            <a:r>
              <a:rPr lang="ru-RU" sz="3600">
                <a:solidFill>
                  <a:srgbClr val="262626"/>
                </a:solidFill>
              </a:rPr>
              <a:t>Говорят что Кристофер Колумб привез какао-бобы королю Фердинанду из своей четвертой экспедиции в Новый Свет, но никто так и не обратил на них особого внимания ввиду большого количества прочих сокровищ, привезенных Колумбом.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ы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бы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Обычный 4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769</Words>
  <Application>Microsoft Office PowerPoint</Application>
  <PresentationFormat>Широкоэкранный</PresentationFormat>
  <Paragraphs>146</Paragraphs>
  <Slides>31</Slides>
  <Notes>29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8" baseType="lpstr">
      <vt:lpstr>Microsoft YaHei</vt:lpstr>
      <vt:lpstr>Aparajita</vt:lpstr>
      <vt:lpstr>Arial</vt:lpstr>
      <vt:lpstr>Book Antiqua</vt:lpstr>
      <vt:lpstr>Calibri</vt:lpstr>
      <vt:lpstr>Lucida Sans Unicode</vt:lpstr>
      <vt:lpstr>Mangal</vt:lpstr>
      <vt:lpstr>StarSymbol</vt:lpstr>
      <vt:lpstr>Tahoma</vt:lpstr>
      <vt:lpstr>Times New Roman</vt:lpstr>
      <vt:lpstr>Wingdings</vt:lpstr>
      <vt:lpstr>Обычный</vt:lpstr>
      <vt:lpstr>Обычный 1</vt:lpstr>
      <vt:lpstr>Обычный 2</vt:lpstr>
      <vt:lpstr>Обычный 3</vt:lpstr>
      <vt:lpstr>Обычный 4</vt:lpstr>
      <vt:lpstr>Уравнение</vt:lpstr>
      <vt:lpstr>Школьные предметы  в шоколаде</vt:lpstr>
      <vt:lpstr>Цель работы</vt:lpstr>
      <vt:lpstr>Задачи</vt:lpstr>
      <vt:lpstr>История шоколада</vt:lpstr>
      <vt:lpstr>История продолжается</vt:lpstr>
      <vt:lpstr>Дерево какао получает официальное латинское название: Theobroma cacao, в котором отражается его таинственное прошлое. Его дословный перевод - "какао-пища богов".</vt:lpstr>
      <vt:lpstr>Шоколадное дерево</vt:lpstr>
      <vt:lpstr>Презентация PowerPoint</vt:lpstr>
      <vt:lpstr>история</vt:lpstr>
      <vt:lpstr>                                                                                                                                                                          Люди Кортеса в сокровищнице Монтесумы II, последнего вождя ацтеков, нашли бобы какао, которые были собраны у населения в качестве налогов.  </vt:lpstr>
      <vt:lpstr>Презентация PowerPoint</vt:lpstr>
      <vt:lpstr>                 Музеи и постановки</vt:lpstr>
      <vt:lpstr>Из истории русского шоколада известно, что в нашей стране одним из первых известных шоколадных магнатов был промышленник Алексей Иванович Абрикосов, выпускавший такие знаменитые конфеты, как «Гусиные лапки», «Раковые шейки» и «Утиные носы».</vt:lpstr>
      <vt:lpstr>Свою продукцию Абрикосовы также упаковывали в дорогую и запоминающуюся упаковку. В коробку с шоколадом вкладывались карточки и этикетки, посвященные артистам, ученым, музыкантам и литераторам.</vt:lpstr>
      <vt:lpstr>Производственный процесс на фабрике</vt:lpstr>
      <vt:lpstr>Процесс приготовлении шоколада</vt:lpstr>
      <vt:lpstr>Памятник шоколаду!  Шоколадная Фея.  Это единственный в России памятник шоколадке. Бронзовая трехметровая скульптура появилась в городе Покрове Владимирской области.</vt:lpstr>
      <vt:lpstr>Шоколадные изделия</vt:lpstr>
      <vt:lpstr>Экспериментальная часть</vt:lpstr>
      <vt:lpstr>Результаты вычислений</vt:lpstr>
      <vt:lpstr>Растопка шоколада</vt:lpstr>
      <vt:lpstr>Презентация PowerPoint</vt:lpstr>
      <vt:lpstr>Презентация PowerPoint</vt:lpstr>
      <vt:lpstr>Оценка качества шоколада</vt:lpstr>
      <vt:lpstr>Шоколад отвердевший в стакане</vt:lpstr>
      <vt:lpstr>Виды шоколад</vt:lpstr>
      <vt:lpstr>Отрицательные свойства</vt:lpstr>
      <vt:lpstr>Положительные свойства</vt:lpstr>
      <vt:lpstr>Любимое лакомство</vt:lpstr>
      <vt:lpstr>Над проектом работали учащиеся МГНПЦсТ (5,7,10кл)</vt:lpstr>
      <vt:lpstr>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предметы  в шоколаде</dc:title>
  <dc:creator>mokshina</dc:creator>
  <cp:lastModifiedBy>mokshina</cp:lastModifiedBy>
  <cp:revision>6</cp:revision>
  <dcterms:modified xsi:type="dcterms:W3CDTF">2017-02-06T17:51:26Z</dcterms:modified>
</cp:coreProperties>
</file>