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65" autoAdjust="0"/>
    <p:restoredTop sz="86441" autoAdjust="0"/>
  </p:normalViewPr>
  <p:slideViewPr>
    <p:cSldViewPr>
      <p:cViewPr varScale="1">
        <p:scale>
          <a:sx n="74" d="100"/>
          <a:sy n="74" d="100"/>
        </p:scale>
        <p:origin x="-1410" y="-90"/>
      </p:cViewPr>
      <p:guideLst>
        <p:guide orient="horz" pos="2160"/>
        <p:guide pos="2880"/>
      </p:guideLst>
    </p:cSldViewPr>
  </p:slideViewPr>
  <p:outlineViewPr>
    <p:cViewPr>
      <p:scale>
        <a:sx n="33" d="100"/>
        <a:sy n="33" d="100"/>
      </p:scale>
      <p:origin x="246" y="2854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BF24009-D628-4581-A5A9-BB67DE5F3277}" type="datetimeFigureOut">
              <a:rPr lang="ru-RU" smtClean="0"/>
              <a:t>14.04.2015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1B2FE1EE-219A-4522-A97D-02E10F46136F}"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BF24009-D628-4581-A5A9-BB67DE5F3277}" type="datetimeFigureOut">
              <a:rPr lang="ru-RU" smtClean="0"/>
              <a:t>14.04.2015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2FE1EE-219A-4522-A97D-02E10F46136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BF24009-D628-4581-A5A9-BB67DE5F3277}" type="datetimeFigureOut">
              <a:rPr lang="ru-RU" smtClean="0"/>
              <a:t>14.04.2015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2FE1EE-219A-4522-A97D-02E10F46136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BF24009-D628-4581-A5A9-BB67DE5F3277}" type="datetimeFigureOut">
              <a:rPr lang="ru-RU" smtClean="0"/>
              <a:t>14.04.2015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2FE1EE-219A-4522-A97D-02E10F46136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BF24009-D628-4581-A5A9-BB67DE5F3277}" type="datetimeFigureOut">
              <a:rPr lang="ru-RU" smtClean="0"/>
              <a:t>14.04.2015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B2FE1EE-219A-4522-A97D-02E10F46136F}"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BF24009-D628-4581-A5A9-BB67DE5F3277}" type="datetimeFigureOut">
              <a:rPr lang="ru-RU" smtClean="0"/>
              <a:t>14.04.2015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B2FE1EE-219A-4522-A97D-02E10F46136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BF24009-D628-4581-A5A9-BB67DE5F3277}" type="datetimeFigureOut">
              <a:rPr lang="ru-RU" smtClean="0"/>
              <a:t>14.04.2015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B2FE1EE-219A-4522-A97D-02E10F46136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BF24009-D628-4581-A5A9-BB67DE5F3277}" type="datetimeFigureOut">
              <a:rPr lang="ru-RU" smtClean="0"/>
              <a:t>14.04.2015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B2FE1EE-219A-4522-A97D-02E10F46136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BF24009-D628-4581-A5A9-BB67DE5F3277}" type="datetimeFigureOut">
              <a:rPr lang="ru-RU" smtClean="0"/>
              <a:t>14.04.2015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B2FE1EE-219A-4522-A97D-02E10F46136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BF24009-D628-4581-A5A9-BB67DE5F3277}" type="datetimeFigureOut">
              <a:rPr lang="ru-RU" smtClean="0"/>
              <a:t>14.04.2015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B2FE1EE-219A-4522-A97D-02E10F46136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BF24009-D628-4581-A5A9-BB67DE5F3277}" type="datetimeFigureOut">
              <a:rPr lang="ru-RU" smtClean="0"/>
              <a:t>14.04.2015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1B2FE1EE-219A-4522-A97D-02E10F46136F}"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BF24009-D628-4581-A5A9-BB67DE5F3277}" type="datetimeFigureOut">
              <a:rPr lang="ru-RU" smtClean="0"/>
              <a:t>14.04.2015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2FE1EE-219A-4522-A97D-02E10F46136F}"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kk.wikipedia.org/wiki/&#210;&#154;&#208;&#176;&#209;&#136;&#210;&#147;&#208;&#176;&#209;&#128;&#208;&#184;&#209;&#143;" TargetMode="External"/><Relationship Id="rId3" Type="http://schemas.openxmlformats.org/officeDocument/2006/relationships/hyperlink" Target="http://kk.wikipedia.org/wiki/&#208;&#161;&#208;&#181;&#208;&#188;&#208;&#181;&#208;&#185;" TargetMode="External"/><Relationship Id="rId7" Type="http://schemas.openxmlformats.org/officeDocument/2006/relationships/hyperlink" Target="http://kk.wikipedia.org/w/index.php?title=&#208;&#165;&#208;&#190;&#208;&#188;&#208;&#181;&#208;&#189;&#209;&#130;&#208;&#190;&#208;&#178;&#209;&#129;&#208;&#186;&#208;&#184;&#208;&#185;&amp;action=edit&amp;redlink=1" TargetMode="External"/><Relationship Id="rId2" Type="http://schemas.openxmlformats.org/officeDocument/2006/relationships/hyperlink" Target="http://kk.wikipedia.org/wiki/1855" TargetMode="External"/><Relationship Id="rId1" Type="http://schemas.openxmlformats.org/officeDocument/2006/relationships/slideLayout" Target="../slideLayouts/slideLayout2.xml"/><Relationship Id="rId6" Type="http://schemas.openxmlformats.org/officeDocument/2006/relationships/hyperlink" Target="http://kk.wikipedia.org/wiki/1856" TargetMode="External"/><Relationship Id="rId5" Type="http://schemas.openxmlformats.org/officeDocument/2006/relationships/hyperlink" Target="http://kk.wikipedia.org/wiki/&#208;&#144;&#208;" TargetMode="External"/><Relationship Id="rId4" Type="http://schemas.openxmlformats.org/officeDocument/2006/relationships/hyperlink" Target="http://kk.wikipedia.org/wiki/&#208;&#144;&#209;&#143;&#208;&#179;&#211;&#169;&#208;&#183;" TargetMode="External"/><Relationship Id="rId9" Type="http://schemas.openxmlformats.org/officeDocument/2006/relationships/hyperlink" Target="http://kk.wikipedia.org/w/index.php?title=II_&#208;&#144;&#208;"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kk.wikipedia.org/wiki/&#208;&#144;&#208;" TargetMode="External"/><Relationship Id="rId2" Type="http://schemas.openxmlformats.org/officeDocument/2006/relationships/hyperlink" Target="http://kk.wikipedia.org/wiki/1864" TargetMode="External"/><Relationship Id="rId1" Type="http://schemas.openxmlformats.org/officeDocument/2006/relationships/slideLayout" Target="../slideLayouts/slideLayout2.xml"/><Relationship Id="rId4" Type="http://schemas.openxmlformats.org/officeDocument/2006/relationships/hyperlink" Target="http://kk.wikipedia.org/w/index.php?title=&#208;&#144;&#208;"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kk.wikipedia.org/wiki/&#208;&#157;&#208;&#184;&#208;&#186;&#208;&#190;&#208;"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kk.wikipedia.org/wiki/&#210;&#154;&#208;&#176;&#209;&#128;&#208;&#176;&#209;&#136;&#208;&#176;" TargetMode="External"/><Relationship Id="rId2" Type="http://schemas.openxmlformats.org/officeDocument/2006/relationships/hyperlink" Target="http://kk.wikipedia.org/wiki/1835_&#208;&#182;&#209;&#139;&#208;" TargetMode="External"/><Relationship Id="rId1" Type="http://schemas.openxmlformats.org/officeDocument/2006/relationships/slideLayout" Target="../slideLayouts/slideLayout2.xml"/><Relationship Id="rId5" Type="http://schemas.openxmlformats.org/officeDocument/2006/relationships/hyperlink" Target="http://kk.wikipedia.org/wiki/&#208;&#161;&#208;&#176;&#209;&#128;&#209;&#139;&#208;&#186;&#211;&#169;&#208;" TargetMode="External"/><Relationship Id="rId4" Type="http://schemas.openxmlformats.org/officeDocument/2006/relationships/hyperlink" Target="http://kk.wikipedia.org/wiki/&#210;&#154;&#208;&#190;&#209;&#129;&#209;&#130;&#208;&#176;&#208;&#189;&#208;&#176;&#208;&#185;_&#208;&#190;&#208;&#177;&#208;"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kk.wikipedia.org/wiki/&#208;&#144;&#208;&#177;&#209;&#139;&#208;" TargetMode="External"/><Relationship Id="rId7" Type="http://schemas.openxmlformats.org/officeDocument/2006/relationships/hyperlink" Target="http://kk.wikipedia.org/wiki/&#208;&#150;&#208;&#176;&#208;&#185;&#208;" TargetMode="External"/><Relationship Id="rId2" Type="http://schemas.openxmlformats.org/officeDocument/2006/relationships/hyperlink" Target="http://kk.wikipedia.org/wiki/&#210;&#154;&#210;&#177;&#209;&#129;&#208;&#188;&#210;&#177;&#209;&#128;&#209;&#139;&#208;&#189;" TargetMode="External"/><Relationship Id="rId1" Type="http://schemas.openxmlformats.org/officeDocument/2006/relationships/slideLayout" Target="../slideLayouts/slideLayout2.xml"/><Relationship Id="rId6" Type="http://schemas.openxmlformats.org/officeDocument/2006/relationships/hyperlink" Target="http://kk.wikipedia.org/wiki/&#208;&#144;&#210;&#155;&#210;&#155;&#208;&#176;&#208;&#189;&#208;&#177;&#210;&#177;&#209;&#128;&#208;" TargetMode="External"/><Relationship Id="rId5" Type="http://schemas.openxmlformats.org/officeDocument/2006/relationships/hyperlink" Target="http://kk.wikipedia.org/wiki/&#208;&#149;&#209;&#129;&#209;&#150;&#208;" TargetMode="External"/><Relationship Id="rId4" Type="http://schemas.openxmlformats.org/officeDocument/2006/relationships/hyperlink" Target="http://kk.wikipedia.org/wiki/&#208;&#150;&#208;&#176;&#208;&#18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kk.wikipedia.org/w/index.php?title=&#208;&#165;&#208;&#176;&#209;&#130;&amp;action=edit&amp;redlink=1" TargetMode="External"/><Relationship Id="rId2" Type="http://schemas.openxmlformats.org/officeDocument/2006/relationships/hyperlink" Target="http://kk.wikipedia.org/w/index.php?title=&#208;&#154;&#210;&#175;&#208;&#189;&#209;&#130;&#208;&#184;&#208;&#188;&#208;&#181;&#209;&#129;&amp;action=edit&amp;redlink=1" TargetMode="External"/><Relationship Id="rId1" Type="http://schemas.openxmlformats.org/officeDocument/2006/relationships/slideLayout" Target="../slideLayouts/slideLayout2.xml"/><Relationship Id="rId4" Type="http://schemas.openxmlformats.org/officeDocument/2006/relationships/hyperlink" Target="http://kk.wikipedia.org/wiki/1847_&#208;&#182;&#209;&#139;&#208;"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kk-KZ" i="1" dirty="0" smtClean="0"/>
              <a:t>Шоқан Уәлихановтың өмірі мен шығармашылығы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991944"/>
          </a:xfrm>
        </p:spPr>
        <p:txBody>
          <a:bodyPr>
            <a:normAutofit/>
          </a:bodyPr>
          <a:lstStyle/>
          <a:p>
            <a:pPr algn="ctr"/>
            <a:r>
              <a:rPr lang="kk-KZ" sz="2800" dirty="0" smtClean="0"/>
              <a:t> • </a:t>
            </a:r>
            <a:r>
              <a:rPr lang="kk-KZ" sz="2800" b="1" dirty="0" smtClean="0"/>
              <a:t>Г.Н. Потанин:</a:t>
            </a:r>
            <a:r>
              <a:rPr lang="kk-KZ" sz="2800" dirty="0" smtClean="0"/>
              <a:t> </a:t>
            </a:r>
            <a:endParaRPr lang="ru-RU" sz="2800" dirty="0" smtClean="0"/>
          </a:p>
          <a:p>
            <a:r>
              <a:rPr lang="kk-KZ" sz="2800" dirty="0" smtClean="0"/>
              <a:t>    </a:t>
            </a:r>
            <a:r>
              <a:rPr lang="kk-KZ" sz="2800" i="1" dirty="0" smtClean="0"/>
              <a:t>«Өзінің орыс жолдастарын басып озып, Шоқан тез жетілді… Оған талайлар-ақ назар аударды. Ол сондай қабілетті еді және оқу орнына түспей тұрып ақ сурет сала білетін».</a:t>
            </a:r>
            <a:endParaRPr lang="ru-RU" sz="2800" dirty="0" smtClean="0"/>
          </a:p>
          <a:p>
            <a:r>
              <a:rPr lang="kk-KZ" sz="2800" i="1" dirty="0" smtClean="0"/>
              <a:t>    «Бізден жасы кіші болса да, өзімізбен салыстырғанда, ол үлкен сықылды еді де, біздер оған қарағанда бала тәрізді едік... Жалпы жолдастарына, соның ішінде маған, ол еріксіз, Еуропаға ашқан терезе сықылды болды».</a:t>
            </a:r>
            <a:r>
              <a:rPr lang="kk-KZ" sz="2800" dirty="0" smtClean="0"/>
              <a:t> </a:t>
            </a:r>
            <a:endParaRPr lang="ru-RU"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404664"/>
            <a:ext cx="8229600" cy="5847928"/>
          </a:xfrm>
        </p:spPr>
        <p:txBody>
          <a:bodyPr>
            <a:normAutofit/>
          </a:bodyPr>
          <a:lstStyle/>
          <a:p>
            <a:pPr algn="ctr"/>
            <a:r>
              <a:rPr lang="kk-KZ" b="1" dirty="0" smtClean="0"/>
              <a:t>Білімге құштарлық</a:t>
            </a:r>
            <a:endParaRPr lang="ru-RU" dirty="0" smtClean="0"/>
          </a:p>
          <a:p>
            <a:r>
              <a:rPr lang="kk-KZ" dirty="0" smtClean="0"/>
              <a:t>    • Шоқанға орыс тілі мен әдебиеті оқытушысы, шығыстанушы </a:t>
            </a:r>
            <a:r>
              <a:rPr lang="kk-KZ" i="1" dirty="0" smtClean="0"/>
              <a:t>Костылецкий</a:t>
            </a:r>
            <a:r>
              <a:rPr lang="kk-KZ" dirty="0" smtClean="0"/>
              <a:t> мен тарих пәнінің оқытушысы </a:t>
            </a:r>
            <a:r>
              <a:rPr lang="kk-KZ" i="1" dirty="0" smtClean="0"/>
              <a:t>Гонсевский</a:t>
            </a:r>
            <a:r>
              <a:rPr lang="kk-KZ" dirty="0" smtClean="0"/>
              <a:t> күшті ықпал етті.</a:t>
            </a:r>
            <a:endParaRPr lang="ru-RU" dirty="0" smtClean="0"/>
          </a:p>
          <a:p>
            <a:r>
              <a:rPr lang="kk-KZ" dirty="0" smtClean="0"/>
              <a:t>    • Ол </a:t>
            </a:r>
            <a:r>
              <a:rPr lang="kk-KZ" i="1" dirty="0" smtClean="0"/>
              <a:t>Пушкин, Гоголь, Лермонтов, Герцен, Белинский</a:t>
            </a:r>
            <a:r>
              <a:rPr lang="kk-KZ" dirty="0" smtClean="0"/>
              <a:t> т.б. орыс классиктерін және батыс әдебиетінен </a:t>
            </a:r>
            <a:r>
              <a:rPr lang="kk-KZ" i="1" dirty="0" smtClean="0"/>
              <a:t>Диккенс, Теккерей, Руссо</a:t>
            </a:r>
            <a:r>
              <a:rPr lang="kk-KZ" dirty="0" smtClean="0"/>
              <a:t> шығармаларын оқиды.</a:t>
            </a:r>
            <a:endParaRPr lang="ru-RU" dirty="0" smtClean="0"/>
          </a:p>
          <a:p>
            <a:r>
              <a:rPr lang="kk-KZ" dirty="0" smtClean="0"/>
              <a:t>    • </a:t>
            </a:r>
            <a:r>
              <a:rPr lang="kk-KZ" i="1" dirty="0" smtClean="0"/>
              <a:t>«Современник»</a:t>
            </a:r>
            <a:r>
              <a:rPr lang="kk-KZ" dirty="0" smtClean="0"/>
              <a:t> журналын үзбей оқып, әлеуметтік өмірдің және әдебиет ағымын аңғара алатын, өз кезінің саналы азаматының біріне айналады.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6063952"/>
          </a:xfrm>
        </p:spPr>
        <p:txBody>
          <a:bodyPr>
            <a:normAutofit/>
          </a:bodyPr>
          <a:lstStyle/>
          <a:p>
            <a:r>
              <a:rPr lang="ru-RU" sz="2800" b="1" dirty="0" smtClean="0"/>
              <a:t> </a:t>
            </a:r>
            <a:r>
              <a:rPr lang="kk-KZ" sz="2800" b="1" dirty="0" smtClean="0"/>
              <a:t>Ілкі ізденістер</a:t>
            </a:r>
            <a:endParaRPr lang="ru-RU" sz="2800" dirty="0" smtClean="0"/>
          </a:p>
          <a:p>
            <a:r>
              <a:rPr lang="kk-KZ" sz="2800" dirty="0" smtClean="0"/>
              <a:t>    </a:t>
            </a:r>
            <a:r>
              <a:rPr lang="kk-KZ" sz="2800" i="1" dirty="0" smtClean="0"/>
              <a:t>• </a:t>
            </a:r>
            <a:r>
              <a:rPr lang="kk-KZ" sz="2800" dirty="0" smtClean="0"/>
              <a:t>Жазғы демалыс кездерінде ел ішіндегі халық жырлары мен дастандарын жазып алып, аңыз-әңгімелерді жинауға қызықты.</a:t>
            </a:r>
            <a:endParaRPr lang="ru-RU" sz="2800" dirty="0" smtClean="0"/>
          </a:p>
          <a:p>
            <a:r>
              <a:rPr lang="kk-KZ" sz="2800" i="1" dirty="0" smtClean="0"/>
              <a:t>    • </a:t>
            </a:r>
            <a:r>
              <a:rPr lang="kk-KZ" sz="2800" dirty="0" smtClean="0"/>
              <a:t>Шоқан жинаған қазақтың ауыз әдебиеті үлгілері нұсқаларын, </a:t>
            </a:r>
            <a:r>
              <a:rPr lang="kk-KZ" sz="2800" i="1" dirty="0" smtClean="0"/>
              <a:t>"Қозы Көрпеш-Баян сұлу"</a:t>
            </a:r>
            <a:r>
              <a:rPr lang="kk-KZ" sz="2800" dirty="0" smtClean="0"/>
              <a:t> жырын көрнекті шығыс зерттеушісі, Петербург университетінің профессоры </a:t>
            </a:r>
            <a:r>
              <a:rPr lang="kk-KZ" sz="2800" i="1" dirty="0" smtClean="0"/>
              <a:t>И.Н.Березин</a:t>
            </a:r>
            <a:r>
              <a:rPr lang="kk-KZ" sz="2800" dirty="0" smtClean="0"/>
              <a:t> назар аударып, жазып алған. </a:t>
            </a:r>
            <a:endParaRPr lang="ru-RU" sz="2800" dirty="0" smtClean="0"/>
          </a:p>
          <a:p>
            <a:r>
              <a:rPr lang="kk-KZ" sz="2800" dirty="0" smtClean="0"/>
              <a:t>    </a:t>
            </a:r>
            <a:r>
              <a:rPr lang="kk-KZ" sz="2800" i="1" dirty="0" smtClean="0"/>
              <a:t>•</a:t>
            </a:r>
            <a:r>
              <a:rPr lang="kk-KZ" sz="2800" dirty="0" smtClean="0"/>
              <a:t> Шоқанның зерттеушілік қабілетін байқаған ғалым оны өз тарапынан ескі жазу ескерткіштерін зерттеу ісіне тартқан.</a:t>
            </a:r>
            <a:endParaRPr lang="ru-R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323528" y="260644"/>
          <a:ext cx="8363272" cy="6239320"/>
        </p:xfrm>
        <a:graphic>
          <a:graphicData uri="http://schemas.openxmlformats.org/drawingml/2006/table">
            <a:tbl>
              <a:tblPr firstRow="1" bandRow="1">
                <a:tableStyleId>{5C22544A-7EE6-4342-B048-85BDC9FD1C3A}</a:tableStyleId>
              </a:tblPr>
              <a:tblGrid>
                <a:gridCol w="2448272"/>
                <a:gridCol w="5915000"/>
              </a:tblGrid>
              <a:tr h="562972">
                <a:tc gridSpan="2">
                  <a:txBody>
                    <a:bodyPr/>
                    <a:lstStyle/>
                    <a:p>
                      <a:pPr algn="ctr"/>
                      <a:r>
                        <a:rPr kumimoji="0" lang="kk-KZ" sz="2800" b="1" kern="1200" dirty="0" smtClean="0">
                          <a:solidFill>
                            <a:schemeClr val="lt1"/>
                          </a:solidFill>
                          <a:latin typeface="+mn-lt"/>
                          <a:ea typeface="+mn-ea"/>
                          <a:cs typeface="+mn-cs"/>
                        </a:rPr>
                        <a:t>Қызмет жолы</a:t>
                      </a:r>
                      <a:endParaRPr lang="ru-RU" sz="2800" dirty="0"/>
                    </a:p>
                  </a:txBody>
                  <a:tcPr/>
                </a:tc>
                <a:tc hMerge="1">
                  <a:txBody>
                    <a:bodyPr/>
                    <a:lstStyle/>
                    <a:p>
                      <a:endParaRPr lang="ru-RU" dirty="0"/>
                    </a:p>
                  </a:txBody>
                  <a:tcPr/>
                </a:tc>
              </a:tr>
              <a:tr h="562972">
                <a:tc>
                  <a:txBody>
                    <a:bodyPr/>
                    <a:lstStyle/>
                    <a:p>
                      <a:pPr algn="ctr">
                        <a:lnSpc>
                          <a:spcPts val="1200"/>
                        </a:lnSpc>
                        <a:spcAft>
                          <a:spcPts val="0"/>
                        </a:spcAft>
                      </a:pPr>
                      <a:r>
                        <a:rPr lang="kk-KZ" sz="1800">
                          <a:latin typeface="Times New Roman"/>
                          <a:ea typeface="Times New Roman"/>
                          <a:cs typeface="Times New Roman"/>
                        </a:rPr>
                        <a:t>Уақыты</a:t>
                      </a:r>
                      <a:endParaRPr lang="ru-RU" sz="1800">
                        <a:latin typeface="Times New Roman"/>
                        <a:ea typeface="Times New Roman"/>
                        <a:cs typeface="Times New Roman"/>
                      </a:endParaRPr>
                    </a:p>
                  </a:txBody>
                  <a:tcPr marL="68580" marR="68580" marT="0" marB="0"/>
                </a:tc>
                <a:tc>
                  <a:txBody>
                    <a:bodyPr/>
                    <a:lstStyle/>
                    <a:p>
                      <a:pPr algn="ctr">
                        <a:lnSpc>
                          <a:spcPts val="1200"/>
                        </a:lnSpc>
                        <a:spcAft>
                          <a:spcPts val="0"/>
                        </a:spcAft>
                      </a:pPr>
                      <a:r>
                        <a:rPr lang="kk-KZ" sz="1800">
                          <a:latin typeface="Times New Roman"/>
                          <a:ea typeface="Times New Roman"/>
                          <a:cs typeface="Times New Roman"/>
                        </a:rPr>
                        <a:t>Қызметі</a:t>
                      </a:r>
                      <a:endParaRPr lang="ru-RU" sz="1800">
                        <a:latin typeface="Times New Roman"/>
                        <a:ea typeface="Times New Roman"/>
                        <a:cs typeface="Times New Roman"/>
                      </a:endParaRPr>
                    </a:p>
                  </a:txBody>
                  <a:tcPr marL="68580" marR="68580" marT="0" marB="0"/>
                </a:tc>
              </a:tr>
              <a:tr h="562972">
                <a:tc>
                  <a:txBody>
                    <a:bodyPr/>
                    <a:lstStyle/>
                    <a:p>
                      <a:pPr>
                        <a:lnSpc>
                          <a:spcPts val="1200"/>
                        </a:lnSpc>
                        <a:spcAft>
                          <a:spcPts val="0"/>
                        </a:spcAft>
                      </a:pPr>
                      <a:r>
                        <a:rPr lang="kk-KZ" sz="1800">
                          <a:latin typeface="Times New Roman"/>
                          <a:ea typeface="Times New Roman"/>
                          <a:cs typeface="Times New Roman"/>
                        </a:rPr>
                        <a:t>1853 жылы</a:t>
                      </a:r>
                      <a:endParaRPr lang="ru-RU" sz="1800">
                        <a:latin typeface="Times New Roman"/>
                        <a:ea typeface="Times New Roman"/>
                        <a:cs typeface="Times New Roman"/>
                      </a:endParaRPr>
                    </a:p>
                  </a:txBody>
                  <a:tcPr marL="68580" marR="68580" marT="0" marB="0"/>
                </a:tc>
                <a:tc>
                  <a:txBody>
                    <a:bodyPr/>
                    <a:lstStyle/>
                    <a:p>
                      <a:pPr>
                        <a:lnSpc>
                          <a:spcPts val="1200"/>
                        </a:lnSpc>
                        <a:spcAft>
                          <a:spcPts val="0"/>
                        </a:spcAft>
                      </a:pPr>
                      <a:r>
                        <a:rPr lang="kk-KZ" sz="1800" i="1">
                          <a:latin typeface="Times New Roman"/>
                          <a:ea typeface="Times New Roman"/>
                          <a:cs typeface="Times New Roman"/>
                        </a:rPr>
                        <a:t>• </a:t>
                      </a:r>
                      <a:r>
                        <a:rPr lang="kk-KZ" sz="1800">
                          <a:latin typeface="Times New Roman"/>
                          <a:ea typeface="Times New Roman"/>
                          <a:cs typeface="Times New Roman"/>
                        </a:rPr>
                        <a:t>Кадет корпусын он жеті жасында бітірген Шоқан </a:t>
                      </a:r>
                      <a:r>
                        <a:rPr lang="kk-KZ" sz="1800" i="1">
                          <a:latin typeface="Times New Roman"/>
                          <a:ea typeface="Times New Roman"/>
                          <a:cs typeface="Times New Roman"/>
                        </a:rPr>
                        <a:t>Батыс Сібір генерал-губернаторының кеңсесінде</a:t>
                      </a:r>
                      <a:r>
                        <a:rPr lang="kk-KZ" sz="1800">
                          <a:latin typeface="Times New Roman"/>
                          <a:ea typeface="Times New Roman"/>
                          <a:cs typeface="Times New Roman"/>
                        </a:rPr>
                        <a:t> қызметке қалдырылады.</a:t>
                      </a:r>
                      <a:endParaRPr lang="ru-RU" sz="1800">
                        <a:latin typeface="Times New Roman"/>
                        <a:ea typeface="Times New Roman"/>
                        <a:cs typeface="Times New Roman"/>
                      </a:endParaRPr>
                    </a:p>
                  </a:txBody>
                  <a:tcPr marL="68580" marR="68580" marT="0" marB="0"/>
                </a:tc>
              </a:tr>
              <a:tr h="562972">
                <a:tc>
                  <a:txBody>
                    <a:bodyPr/>
                    <a:lstStyle/>
                    <a:p>
                      <a:pPr>
                        <a:lnSpc>
                          <a:spcPts val="1200"/>
                        </a:lnSpc>
                        <a:spcAft>
                          <a:spcPts val="0"/>
                        </a:spcAft>
                      </a:pPr>
                      <a:r>
                        <a:rPr lang="kk-KZ" sz="1800">
                          <a:latin typeface="Times New Roman"/>
                          <a:ea typeface="Times New Roman"/>
                          <a:cs typeface="Times New Roman"/>
                        </a:rPr>
                        <a:t>1854 жылы</a:t>
                      </a:r>
                      <a:endParaRPr lang="ru-RU" sz="1800">
                        <a:latin typeface="Times New Roman"/>
                        <a:ea typeface="Times New Roman"/>
                        <a:cs typeface="Times New Roman"/>
                      </a:endParaRPr>
                    </a:p>
                  </a:txBody>
                  <a:tcPr marL="68580" marR="68580" marT="0" marB="0"/>
                </a:tc>
                <a:tc>
                  <a:txBody>
                    <a:bodyPr/>
                    <a:lstStyle/>
                    <a:p>
                      <a:pPr>
                        <a:lnSpc>
                          <a:spcPts val="1200"/>
                        </a:lnSpc>
                        <a:spcAft>
                          <a:spcPts val="0"/>
                        </a:spcAft>
                      </a:pPr>
                      <a:r>
                        <a:rPr lang="kk-KZ" sz="1800">
                          <a:latin typeface="Times New Roman"/>
                          <a:ea typeface="Times New Roman"/>
                          <a:cs typeface="Times New Roman"/>
                        </a:rPr>
                        <a:t>• Батыс Сібір мен Қазақстанның солтүстік шығыс аудандарын басқаратын </a:t>
                      </a:r>
                      <a:r>
                        <a:rPr lang="kk-KZ" sz="1800" i="1">
                          <a:latin typeface="Times New Roman"/>
                          <a:ea typeface="Times New Roman"/>
                          <a:cs typeface="Times New Roman"/>
                        </a:rPr>
                        <a:t>генерал-губернатор Гасфорттың адъютанты</a:t>
                      </a:r>
                      <a:r>
                        <a:rPr lang="kk-KZ" sz="1800">
                          <a:latin typeface="Times New Roman"/>
                          <a:ea typeface="Times New Roman"/>
                          <a:cs typeface="Times New Roman"/>
                        </a:rPr>
                        <a:t> болып тағайындалады.</a:t>
                      </a:r>
                      <a:endParaRPr lang="ru-RU" sz="1800">
                        <a:latin typeface="Times New Roman"/>
                        <a:ea typeface="Times New Roman"/>
                        <a:cs typeface="Times New Roman"/>
                      </a:endParaRPr>
                    </a:p>
                  </a:txBody>
                  <a:tcPr marL="68580" marR="68580" marT="0" marB="0"/>
                </a:tc>
              </a:tr>
              <a:tr h="562972">
                <a:tc>
                  <a:txBody>
                    <a:bodyPr/>
                    <a:lstStyle/>
                    <a:p>
                      <a:pPr>
                        <a:lnSpc>
                          <a:spcPts val="1200"/>
                        </a:lnSpc>
                        <a:spcAft>
                          <a:spcPts val="0"/>
                        </a:spcAft>
                      </a:pPr>
                      <a:r>
                        <a:rPr lang="kk-KZ" sz="1800" u="sng">
                          <a:solidFill>
                            <a:srgbClr val="000000"/>
                          </a:solidFill>
                          <a:latin typeface="Times New Roman"/>
                          <a:ea typeface="Times New Roman"/>
                          <a:cs typeface="Times New Roman"/>
                          <a:hlinkClick r:id="rId2"/>
                        </a:rPr>
                        <a:t>1855</a:t>
                      </a:r>
                      <a:r>
                        <a:rPr lang="kk-KZ" sz="1800">
                          <a:latin typeface="Times New Roman"/>
                          <a:ea typeface="Times New Roman"/>
                          <a:cs typeface="Times New Roman"/>
                        </a:rPr>
                        <a:t> жылы</a:t>
                      </a:r>
                      <a:endParaRPr lang="ru-RU" sz="1800">
                        <a:latin typeface="Times New Roman"/>
                        <a:ea typeface="Times New Roman"/>
                        <a:cs typeface="Times New Roman"/>
                      </a:endParaRPr>
                    </a:p>
                  </a:txBody>
                  <a:tcPr marL="68580" marR="68580" marT="0" marB="0"/>
                </a:tc>
                <a:tc>
                  <a:txBody>
                    <a:bodyPr/>
                    <a:lstStyle/>
                    <a:p>
                      <a:pPr>
                        <a:lnSpc>
                          <a:spcPts val="1200"/>
                        </a:lnSpc>
                        <a:spcAft>
                          <a:spcPts val="0"/>
                        </a:spcAft>
                      </a:pPr>
                      <a:r>
                        <a:rPr lang="kk-KZ" sz="1800">
                          <a:latin typeface="Times New Roman"/>
                          <a:ea typeface="Times New Roman"/>
                          <a:cs typeface="Times New Roman"/>
                        </a:rPr>
                        <a:t>• Батыс Сібір генерал-губернаторымен бірге </a:t>
                      </a:r>
                      <a:r>
                        <a:rPr lang="kk-KZ" sz="1800" i="1" u="sng">
                          <a:solidFill>
                            <a:srgbClr val="000000"/>
                          </a:solidFill>
                          <a:latin typeface="Times New Roman"/>
                          <a:ea typeface="Times New Roman"/>
                          <a:cs typeface="Times New Roman"/>
                          <a:hlinkClick r:id="rId3"/>
                        </a:rPr>
                        <a:t>Семей</a:t>
                      </a:r>
                      <a:r>
                        <a:rPr lang="kk-KZ" sz="1800" i="1">
                          <a:latin typeface="Times New Roman"/>
                          <a:ea typeface="Times New Roman"/>
                          <a:cs typeface="Times New Roman"/>
                        </a:rPr>
                        <a:t>, </a:t>
                      </a:r>
                      <a:r>
                        <a:rPr lang="kk-KZ" sz="1800" i="1" u="sng">
                          <a:solidFill>
                            <a:srgbClr val="000000"/>
                          </a:solidFill>
                          <a:latin typeface="Times New Roman"/>
                          <a:ea typeface="Times New Roman"/>
                          <a:cs typeface="Times New Roman"/>
                          <a:hlinkClick r:id="rId4"/>
                        </a:rPr>
                        <a:t>Аягөз</a:t>
                      </a:r>
                      <a:r>
                        <a:rPr lang="kk-KZ" sz="1800" i="1">
                          <a:latin typeface="Times New Roman"/>
                          <a:ea typeface="Times New Roman"/>
                          <a:cs typeface="Times New Roman"/>
                        </a:rPr>
                        <a:t>, Қапал арқылы </a:t>
                      </a:r>
                      <a:r>
                        <a:rPr lang="kk-KZ" sz="1800" i="1" u="sng">
                          <a:solidFill>
                            <a:srgbClr val="000000"/>
                          </a:solidFill>
                          <a:latin typeface="Times New Roman"/>
                          <a:ea typeface="Times New Roman"/>
                          <a:cs typeface="Times New Roman"/>
                          <a:hlinkClick r:id="rId5"/>
                        </a:rPr>
                        <a:t>Алматыға</a:t>
                      </a:r>
                      <a:r>
                        <a:rPr lang="kk-KZ" sz="1800">
                          <a:latin typeface="Times New Roman"/>
                          <a:ea typeface="Times New Roman"/>
                          <a:cs typeface="Times New Roman"/>
                        </a:rPr>
                        <a:t> дейін келіп қайтады.</a:t>
                      </a:r>
                      <a:endParaRPr lang="ru-RU" sz="1800">
                        <a:latin typeface="Times New Roman"/>
                        <a:ea typeface="Times New Roman"/>
                        <a:cs typeface="Times New Roman"/>
                      </a:endParaRPr>
                    </a:p>
                  </a:txBody>
                  <a:tcPr marL="68580" marR="68580" marT="0" marB="0"/>
                </a:tc>
              </a:tr>
              <a:tr h="562972">
                <a:tc>
                  <a:txBody>
                    <a:bodyPr/>
                    <a:lstStyle/>
                    <a:p>
                      <a:pPr>
                        <a:lnSpc>
                          <a:spcPts val="1200"/>
                        </a:lnSpc>
                        <a:spcAft>
                          <a:spcPts val="0"/>
                        </a:spcAft>
                      </a:pPr>
                      <a:r>
                        <a:rPr lang="kk-KZ" sz="1800" u="sng">
                          <a:solidFill>
                            <a:srgbClr val="000000"/>
                          </a:solidFill>
                          <a:latin typeface="Times New Roman"/>
                          <a:ea typeface="Times New Roman"/>
                          <a:cs typeface="Times New Roman"/>
                          <a:hlinkClick r:id="rId6"/>
                        </a:rPr>
                        <a:t>1856</a:t>
                      </a:r>
                      <a:r>
                        <a:rPr lang="kk-KZ" sz="1800">
                          <a:solidFill>
                            <a:srgbClr val="000000"/>
                          </a:solidFill>
                          <a:latin typeface="Times New Roman"/>
                          <a:ea typeface="Times New Roman"/>
                          <a:cs typeface="Times New Roman"/>
                        </a:rPr>
                        <a:t> жылы</a:t>
                      </a:r>
                      <a:endParaRPr lang="ru-RU" sz="1800">
                        <a:latin typeface="Times New Roman"/>
                        <a:ea typeface="Times New Roman"/>
                        <a:cs typeface="Times New Roman"/>
                      </a:endParaRPr>
                    </a:p>
                  </a:txBody>
                  <a:tcPr marL="68580" marR="68580" marT="0" marB="0"/>
                </a:tc>
                <a:tc>
                  <a:txBody>
                    <a:bodyPr/>
                    <a:lstStyle/>
                    <a:p>
                      <a:pPr>
                        <a:lnSpc>
                          <a:spcPts val="1200"/>
                        </a:lnSpc>
                        <a:spcAft>
                          <a:spcPts val="0"/>
                        </a:spcAft>
                      </a:pPr>
                      <a:r>
                        <a:rPr lang="kk-KZ" sz="1800">
                          <a:latin typeface="Times New Roman"/>
                          <a:ea typeface="Times New Roman"/>
                          <a:cs typeface="Times New Roman"/>
                        </a:rPr>
                        <a:t>• </a:t>
                      </a:r>
                      <a:r>
                        <a:rPr lang="kk-KZ" sz="1800" i="1">
                          <a:solidFill>
                            <a:srgbClr val="000000"/>
                          </a:solidFill>
                          <a:latin typeface="Times New Roman"/>
                          <a:ea typeface="Times New Roman"/>
                          <a:cs typeface="Times New Roman"/>
                        </a:rPr>
                        <a:t>Полковник </a:t>
                      </a:r>
                      <a:r>
                        <a:rPr lang="kk-KZ" sz="1800" i="1" u="sng">
                          <a:solidFill>
                            <a:srgbClr val="000000"/>
                          </a:solidFill>
                          <a:latin typeface="Times New Roman"/>
                          <a:ea typeface="Times New Roman"/>
                          <a:cs typeface="Times New Roman"/>
                          <a:hlinkClick r:id="rId7"/>
                        </a:rPr>
                        <a:t>М.М.Хоментовский</a:t>
                      </a:r>
                      <a:r>
                        <a:rPr lang="kk-KZ" sz="1800">
                          <a:solidFill>
                            <a:srgbClr val="000000"/>
                          </a:solidFill>
                          <a:latin typeface="Times New Roman"/>
                          <a:ea typeface="Times New Roman"/>
                          <a:cs typeface="Times New Roman"/>
                        </a:rPr>
                        <a:t> басқарған әскери-ғылыми Ыстықкөл экспедициясына қатысып, қырғыз елін жете зерттейді.</a:t>
                      </a:r>
                      <a:endParaRPr lang="ru-RU" sz="1800">
                        <a:latin typeface="Times New Roman"/>
                        <a:ea typeface="Times New Roman"/>
                        <a:cs typeface="Times New Roman"/>
                      </a:endParaRPr>
                    </a:p>
                  </a:txBody>
                  <a:tcPr marL="68580" marR="68580" marT="0" marB="0"/>
                </a:tc>
              </a:tr>
              <a:tr h="562972">
                <a:tc>
                  <a:txBody>
                    <a:bodyPr/>
                    <a:lstStyle/>
                    <a:p>
                      <a:pPr>
                        <a:lnSpc>
                          <a:spcPts val="1200"/>
                        </a:lnSpc>
                        <a:spcAft>
                          <a:spcPts val="0"/>
                        </a:spcAft>
                      </a:pPr>
                      <a:r>
                        <a:rPr lang="kk-KZ" sz="1800">
                          <a:latin typeface="Times New Roman"/>
                          <a:ea typeface="Times New Roman"/>
                          <a:cs typeface="Times New Roman"/>
                        </a:rPr>
                        <a:t>1</a:t>
                      </a:r>
                      <a:r>
                        <a:rPr lang="kk-KZ" sz="1800">
                          <a:solidFill>
                            <a:srgbClr val="000000"/>
                          </a:solidFill>
                          <a:latin typeface="Times New Roman"/>
                          <a:ea typeface="Times New Roman"/>
                          <a:cs typeface="Times New Roman"/>
                        </a:rPr>
                        <a:t>857 жылы</a:t>
                      </a:r>
                      <a:endParaRPr lang="ru-RU" sz="1800">
                        <a:latin typeface="Times New Roman"/>
                        <a:ea typeface="Times New Roman"/>
                        <a:cs typeface="Times New Roman"/>
                      </a:endParaRPr>
                    </a:p>
                  </a:txBody>
                  <a:tcPr marL="68580" marR="68580" marT="0" marB="0"/>
                </a:tc>
                <a:tc>
                  <a:txBody>
                    <a:bodyPr/>
                    <a:lstStyle/>
                    <a:p>
                      <a:pPr>
                        <a:lnSpc>
                          <a:spcPts val="1200"/>
                        </a:lnSpc>
                        <a:spcAft>
                          <a:spcPts val="0"/>
                        </a:spcAft>
                      </a:pPr>
                      <a:r>
                        <a:rPr lang="kk-KZ" sz="1800">
                          <a:latin typeface="Times New Roman"/>
                          <a:ea typeface="Times New Roman"/>
                          <a:cs typeface="Times New Roman"/>
                        </a:rPr>
                        <a:t>• </a:t>
                      </a:r>
                      <a:r>
                        <a:rPr lang="kk-KZ" sz="1800" i="1">
                          <a:solidFill>
                            <a:srgbClr val="000000"/>
                          </a:solidFill>
                          <a:latin typeface="Times New Roman"/>
                          <a:ea typeface="Times New Roman"/>
                          <a:cs typeface="Times New Roman"/>
                        </a:rPr>
                        <a:t>П.С.Семенов-Тян-Шанскийдің</a:t>
                      </a:r>
                      <a:r>
                        <a:rPr lang="kk-KZ" sz="1800">
                          <a:solidFill>
                            <a:srgbClr val="000000"/>
                          </a:solidFill>
                          <a:latin typeface="Times New Roman"/>
                          <a:ea typeface="Times New Roman"/>
                          <a:cs typeface="Times New Roman"/>
                        </a:rPr>
                        <a:t> ұсынуымен Ш.Уәлиханов Орыс географиялық қоғамының толық мүшелігіне қабылданды.</a:t>
                      </a:r>
                      <a:endParaRPr lang="ru-RU" sz="1800">
                        <a:latin typeface="Times New Roman"/>
                        <a:ea typeface="Times New Roman"/>
                        <a:cs typeface="Times New Roman"/>
                      </a:endParaRPr>
                    </a:p>
                  </a:txBody>
                  <a:tcPr marL="68580" marR="68580" marT="0" marB="0"/>
                </a:tc>
              </a:tr>
              <a:tr h="562972">
                <a:tc>
                  <a:txBody>
                    <a:bodyPr/>
                    <a:lstStyle/>
                    <a:p>
                      <a:pPr>
                        <a:lnSpc>
                          <a:spcPts val="1200"/>
                        </a:lnSpc>
                        <a:spcAft>
                          <a:spcPts val="0"/>
                        </a:spcAft>
                      </a:pPr>
                      <a:r>
                        <a:rPr lang="kk-KZ" sz="1800">
                          <a:solidFill>
                            <a:srgbClr val="000000"/>
                          </a:solidFill>
                          <a:latin typeface="Times New Roman"/>
                          <a:ea typeface="Times New Roman"/>
                          <a:cs typeface="Times New Roman"/>
                        </a:rPr>
                        <a:t>1858-1859 жылдары</a:t>
                      </a:r>
                      <a:endParaRPr lang="ru-RU" sz="1800">
                        <a:latin typeface="Times New Roman"/>
                        <a:ea typeface="Times New Roman"/>
                        <a:cs typeface="Times New Roman"/>
                      </a:endParaRPr>
                    </a:p>
                  </a:txBody>
                  <a:tcPr marL="68580" marR="68580" marT="0" marB="0"/>
                </a:tc>
                <a:tc>
                  <a:txBody>
                    <a:bodyPr/>
                    <a:lstStyle/>
                    <a:p>
                      <a:pPr>
                        <a:lnSpc>
                          <a:spcPts val="1200"/>
                        </a:lnSpc>
                        <a:spcAft>
                          <a:spcPts val="0"/>
                        </a:spcAft>
                      </a:pPr>
                      <a:r>
                        <a:rPr lang="kk-KZ" sz="1800">
                          <a:latin typeface="Times New Roman"/>
                          <a:ea typeface="Times New Roman"/>
                          <a:cs typeface="Times New Roman"/>
                        </a:rPr>
                        <a:t>• А</a:t>
                      </a:r>
                      <a:r>
                        <a:rPr lang="kk-KZ" sz="1800">
                          <a:solidFill>
                            <a:srgbClr val="000000"/>
                          </a:solidFill>
                          <a:latin typeface="Times New Roman"/>
                          <a:ea typeface="Times New Roman"/>
                          <a:cs typeface="Times New Roman"/>
                        </a:rPr>
                        <a:t>тақты </a:t>
                      </a:r>
                      <a:r>
                        <a:rPr lang="kk-KZ" sz="1800" i="1" u="sng">
                          <a:solidFill>
                            <a:srgbClr val="000000"/>
                          </a:solidFill>
                          <a:latin typeface="Times New Roman"/>
                          <a:ea typeface="Times New Roman"/>
                          <a:cs typeface="Times New Roman"/>
                          <a:hlinkClick r:id="rId8"/>
                        </a:rPr>
                        <a:t>Қашқария</a:t>
                      </a:r>
                      <a:r>
                        <a:rPr lang="kk-KZ" sz="1800" i="1">
                          <a:solidFill>
                            <a:srgbClr val="000000"/>
                          </a:solidFill>
                          <a:latin typeface="Times New Roman"/>
                          <a:ea typeface="Times New Roman"/>
                          <a:cs typeface="Times New Roman"/>
                        </a:rPr>
                        <a:t> сапарына</a:t>
                      </a:r>
                      <a:r>
                        <a:rPr lang="kk-KZ" sz="1800">
                          <a:solidFill>
                            <a:srgbClr val="000000"/>
                          </a:solidFill>
                          <a:latin typeface="Times New Roman"/>
                          <a:ea typeface="Times New Roman"/>
                          <a:cs typeface="Times New Roman"/>
                        </a:rPr>
                        <a:t> барып қайтты.</a:t>
                      </a:r>
                      <a:endParaRPr lang="ru-RU" sz="1800">
                        <a:latin typeface="Times New Roman"/>
                        <a:ea typeface="Times New Roman"/>
                        <a:cs typeface="Times New Roman"/>
                      </a:endParaRPr>
                    </a:p>
                  </a:txBody>
                  <a:tcPr marL="68580" marR="68580" marT="0" marB="0"/>
                </a:tc>
              </a:tr>
              <a:tr h="562972">
                <a:tc>
                  <a:txBody>
                    <a:bodyPr/>
                    <a:lstStyle/>
                    <a:p>
                      <a:pPr>
                        <a:lnSpc>
                          <a:spcPts val="1200"/>
                        </a:lnSpc>
                        <a:spcAft>
                          <a:spcPts val="0"/>
                        </a:spcAft>
                      </a:pPr>
                      <a:r>
                        <a:rPr lang="ru-RU" sz="1800">
                          <a:solidFill>
                            <a:srgbClr val="000000"/>
                          </a:solidFill>
                          <a:latin typeface="Times New Roman"/>
                          <a:ea typeface="Times New Roman"/>
                          <a:cs typeface="Times New Roman"/>
                        </a:rPr>
                        <a:t>1860 жылы</a:t>
                      </a:r>
                      <a:endParaRPr lang="ru-RU" sz="1800">
                        <a:latin typeface="Times New Roman"/>
                        <a:ea typeface="Times New Roman"/>
                        <a:cs typeface="Times New Roman"/>
                      </a:endParaRPr>
                    </a:p>
                  </a:txBody>
                  <a:tcPr marL="68580" marR="68580" marT="0" marB="0"/>
                </a:tc>
                <a:tc>
                  <a:txBody>
                    <a:bodyPr/>
                    <a:lstStyle/>
                    <a:p>
                      <a:pPr>
                        <a:lnSpc>
                          <a:spcPts val="1200"/>
                        </a:lnSpc>
                        <a:spcAft>
                          <a:spcPts val="0"/>
                        </a:spcAft>
                      </a:pPr>
                      <a:r>
                        <a:rPr lang="ru-RU" sz="1800" i="1">
                          <a:solidFill>
                            <a:srgbClr val="000000"/>
                          </a:solidFill>
                          <a:latin typeface="Times New Roman"/>
                          <a:ea typeface="Times New Roman"/>
                          <a:cs typeface="Times New Roman"/>
                        </a:rPr>
                        <a:t>Санкт-Петербургте</a:t>
                      </a:r>
                      <a:r>
                        <a:rPr lang="ru-RU" sz="1800">
                          <a:solidFill>
                            <a:srgbClr val="000000"/>
                          </a:solidFill>
                          <a:latin typeface="Times New Roman"/>
                          <a:ea typeface="Times New Roman"/>
                          <a:cs typeface="Times New Roman"/>
                        </a:rPr>
                        <a:t> ол орденмен марапатталып, әскери шені де жоғарылатылды. Оны орыс патшасы </a:t>
                      </a:r>
                      <a:r>
                        <a:rPr lang="ru-RU" sz="1800" i="1" u="sng">
                          <a:solidFill>
                            <a:srgbClr val="000000"/>
                          </a:solidFill>
                          <a:latin typeface="Times New Roman"/>
                          <a:ea typeface="Times New Roman"/>
                          <a:cs typeface="Times New Roman"/>
                          <a:hlinkClick r:id="rId9"/>
                        </a:rPr>
                        <a:t>II Александр</a:t>
                      </a:r>
                      <a:r>
                        <a:rPr lang="ru-RU" sz="1800" u="sng">
                          <a:solidFill>
                            <a:srgbClr val="000000"/>
                          </a:solidFill>
                          <a:latin typeface="Times New Roman"/>
                          <a:ea typeface="Times New Roman"/>
                          <a:cs typeface="Times New Roman"/>
                          <a:hlinkClick r:id="rId9"/>
                        </a:rPr>
                        <a:t>дің</a:t>
                      </a:r>
                      <a:r>
                        <a:rPr lang="ru-RU" sz="1800">
                          <a:solidFill>
                            <a:srgbClr val="000000"/>
                          </a:solidFill>
                          <a:latin typeface="Times New Roman"/>
                          <a:ea typeface="Times New Roman"/>
                          <a:cs typeface="Times New Roman"/>
                        </a:rPr>
                        <a:t> өзі қабылдады.</a:t>
                      </a:r>
                      <a:endParaRPr lang="ru-RU" sz="1800">
                        <a:latin typeface="Times New Roman"/>
                        <a:ea typeface="Times New Roman"/>
                        <a:cs typeface="Times New Roman"/>
                      </a:endParaRPr>
                    </a:p>
                  </a:txBody>
                  <a:tcPr marL="68580" marR="68580" marT="0" marB="0"/>
                </a:tc>
              </a:tr>
              <a:tr h="562972">
                <a:tc>
                  <a:txBody>
                    <a:bodyPr/>
                    <a:lstStyle/>
                    <a:p>
                      <a:pPr>
                        <a:lnSpc>
                          <a:spcPts val="1200"/>
                        </a:lnSpc>
                        <a:spcAft>
                          <a:spcPts val="0"/>
                        </a:spcAft>
                      </a:pPr>
                      <a:r>
                        <a:rPr lang="kk-KZ" sz="1800">
                          <a:solidFill>
                            <a:srgbClr val="000000"/>
                          </a:solidFill>
                          <a:latin typeface="Times New Roman"/>
                          <a:ea typeface="Times New Roman"/>
                          <a:cs typeface="Times New Roman"/>
                        </a:rPr>
                        <a:t>1859-1861 жылдары</a:t>
                      </a:r>
                      <a:endParaRPr lang="ru-RU" sz="1800">
                        <a:latin typeface="Times New Roman"/>
                        <a:ea typeface="Times New Roman"/>
                        <a:cs typeface="Times New Roman"/>
                      </a:endParaRPr>
                    </a:p>
                  </a:txBody>
                  <a:tcPr marL="68580" marR="68580" marT="0" marB="0"/>
                </a:tc>
                <a:tc>
                  <a:txBody>
                    <a:bodyPr/>
                    <a:lstStyle/>
                    <a:p>
                      <a:pPr>
                        <a:lnSpc>
                          <a:spcPts val="1200"/>
                        </a:lnSpc>
                        <a:spcAft>
                          <a:spcPts val="0"/>
                        </a:spcAft>
                      </a:pPr>
                      <a:r>
                        <a:rPr lang="kk-KZ" sz="1800" i="1">
                          <a:solidFill>
                            <a:srgbClr val="000000"/>
                          </a:solidFill>
                          <a:latin typeface="Times New Roman"/>
                          <a:ea typeface="Times New Roman"/>
                          <a:cs typeface="Times New Roman"/>
                        </a:rPr>
                        <a:t>Петербургте</a:t>
                      </a:r>
                      <a:r>
                        <a:rPr lang="kk-KZ" sz="1800">
                          <a:solidFill>
                            <a:srgbClr val="000000"/>
                          </a:solidFill>
                          <a:latin typeface="Times New Roman"/>
                          <a:ea typeface="Times New Roman"/>
                          <a:cs typeface="Times New Roman"/>
                        </a:rPr>
                        <a:t> болған кезінде Шоқан Уәлиханов әр түрлі әскери және ғылыми мекемелерде жұмыс істеді.</a:t>
                      </a:r>
                      <a:endParaRPr lang="ru-RU" sz="1800">
                        <a:latin typeface="Times New Roman"/>
                        <a:ea typeface="Times New Roman"/>
                        <a:cs typeface="Times New Roman"/>
                      </a:endParaRPr>
                    </a:p>
                  </a:txBody>
                  <a:tcPr marL="68580" marR="68580" marT="0" marB="0"/>
                </a:tc>
              </a:tr>
              <a:tr h="562972">
                <a:tc>
                  <a:txBody>
                    <a:bodyPr/>
                    <a:lstStyle/>
                    <a:p>
                      <a:pPr>
                        <a:lnSpc>
                          <a:spcPts val="1200"/>
                        </a:lnSpc>
                        <a:spcAft>
                          <a:spcPts val="0"/>
                        </a:spcAft>
                      </a:pPr>
                      <a:r>
                        <a:rPr lang="kk-KZ" sz="1800" dirty="0">
                          <a:latin typeface="Times New Roman"/>
                          <a:ea typeface="Times New Roman"/>
                          <a:cs typeface="Times New Roman"/>
                        </a:rPr>
                        <a:t>1864 жылы</a:t>
                      </a:r>
                      <a:endParaRPr lang="ru-RU" sz="1800" dirty="0">
                        <a:latin typeface="Times New Roman"/>
                        <a:ea typeface="Times New Roman"/>
                        <a:cs typeface="Times New Roman"/>
                      </a:endParaRPr>
                    </a:p>
                  </a:txBody>
                  <a:tcPr marL="68580" marR="68580" marT="0" marB="0"/>
                </a:tc>
                <a:tc>
                  <a:txBody>
                    <a:bodyPr/>
                    <a:lstStyle/>
                    <a:p>
                      <a:pPr>
                        <a:lnSpc>
                          <a:spcPts val="1200"/>
                        </a:lnSpc>
                        <a:spcAft>
                          <a:spcPts val="0"/>
                        </a:spcAft>
                      </a:pPr>
                      <a:r>
                        <a:rPr lang="kk-KZ" sz="1800" dirty="0">
                          <a:latin typeface="Times New Roman"/>
                          <a:ea typeface="Times New Roman"/>
                          <a:cs typeface="Times New Roman"/>
                        </a:rPr>
                        <a:t>Генерал </a:t>
                      </a:r>
                      <a:r>
                        <a:rPr lang="kk-KZ" sz="1800" i="1" dirty="0">
                          <a:latin typeface="Times New Roman"/>
                          <a:ea typeface="Times New Roman"/>
                          <a:cs typeface="Times New Roman"/>
                        </a:rPr>
                        <a:t>Черняевтың</a:t>
                      </a:r>
                      <a:r>
                        <a:rPr lang="kk-KZ" sz="1800" dirty="0">
                          <a:latin typeface="Times New Roman"/>
                          <a:ea typeface="Times New Roman"/>
                          <a:cs typeface="Times New Roman"/>
                        </a:rPr>
                        <a:t> Оңтүстік Қазақстанға жасаған әскери экспедициясына қатысады. Бірақ генералдың жергілікті халыққа шектен тыс қатыгездік жасауы салдарынан әскер қатарынан өз еркімен кетті.</a:t>
                      </a:r>
                      <a:endParaRPr lang="ru-RU" sz="1800" dirty="0">
                        <a:latin typeface="Times New Roman"/>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991944"/>
          </a:xfrm>
        </p:spPr>
        <p:txBody>
          <a:bodyPr>
            <a:normAutofit fontScale="92500" lnSpcReduction="10000"/>
          </a:bodyPr>
          <a:lstStyle/>
          <a:p>
            <a:r>
              <a:rPr lang="ru-RU" b="1" dirty="0" smtClean="0"/>
              <a:t> </a:t>
            </a:r>
            <a:r>
              <a:rPr lang="kk-KZ" b="1" dirty="0" smtClean="0"/>
              <a:t>Ғылыми, мәдени мұрасы </a:t>
            </a:r>
            <a:endParaRPr lang="ru-RU" dirty="0" smtClean="0"/>
          </a:p>
          <a:p>
            <a:r>
              <a:rPr lang="kk-KZ" dirty="0" smtClean="0"/>
              <a:t>    • </a:t>
            </a:r>
            <a:r>
              <a:rPr lang="kk-KZ" i="1" dirty="0" smtClean="0"/>
              <a:t>«Тәңірі (құдай)», «Қазақтардағы шамандықтың қалдығы»</a:t>
            </a:r>
            <a:endParaRPr lang="ru-RU" dirty="0" smtClean="0"/>
          </a:p>
          <a:p>
            <a:r>
              <a:rPr lang="kk-KZ" dirty="0" smtClean="0"/>
              <a:t>    • </a:t>
            </a:r>
            <a:r>
              <a:rPr lang="kk-KZ" i="1" dirty="0" smtClean="0"/>
              <a:t>«Жоңғария очерктері» </a:t>
            </a:r>
            <a:endParaRPr lang="ru-RU" dirty="0" smtClean="0"/>
          </a:p>
          <a:p>
            <a:r>
              <a:rPr lang="kk-KZ" dirty="0" smtClean="0"/>
              <a:t>    • </a:t>
            </a:r>
            <a:r>
              <a:rPr lang="kk-KZ" i="1" dirty="0" smtClean="0"/>
              <a:t>«Қырғыздар туралы жазбалар»</a:t>
            </a:r>
            <a:endParaRPr lang="ru-RU" dirty="0" smtClean="0"/>
          </a:p>
          <a:p>
            <a:r>
              <a:rPr lang="kk-KZ" dirty="0" smtClean="0"/>
              <a:t>    • </a:t>
            </a:r>
            <a:r>
              <a:rPr lang="kk-KZ" i="1" dirty="0" smtClean="0"/>
              <a:t>«Ыстықкөл сапарының күнделігі»</a:t>
            </a:r>
            <a:endParaRPr lang="ru-RU" dirty="0" smtClean="0"/>
          </a:p>
          <a:p>
            <a:r>
              <a:rPr lang="kk-KZ" dirty="0" smtClean="0"/>
              <a:t>    • </a:t>
            </a:r>
            <a:r>
              <a:rPr lang="kk-KZ" i="1" dirty="0" smtClean="0"/>
              <a:t>«Қазақтың халық поэзиясының түрлері туралы»</a:t>
            </a:r>
            <a:endParaRPr lang="ru-RU" dirty="0" smtClean="0"/>
          </a:p>
          <a:p>
            <a:r>
              <a:rPr lang="kk-KZ" dirty="0" smtClean="0"/>
              <a:t>    • </a:t>
            </a:r>
            <a:r>
              <a:rPr lang="kk-KZ" i="1" dirty="0" smtClean="0"/>
              <a:t>«Қытай империясының батыс өлкесі және Құлжа қаласы»</a:t>
            </a:r>
            <a:endParaRPr lang="ru-RU" dirty="0" smtClean="0"/>
          </a:p>
          <a:p>
            <a:r>
              <a:rPr lang="kk-KZ" dirty="0" smtClean="0"/>
              <a:t>    • </a:t>
            </a:r>
            <a:r>
              <a:rPr lang="kk-KZ" i="1" dirty="0" smtClean="0"/>
              <a:t>«Алтышардың немесе Қытайдың Нан-JIy провинциясының (Кіші Бұхараның) шығыстағы алты қаласының жағдайы туралы»</a:t>
            </a:r>
            <a:endParaRPr lang="ru-RU" dirty="0" smtClean="0"/>
          </a:p>
          <a:p>
            <a:r>
              <a:rPr lang="kk-KZ" dirty="0" smtClean="0"/>
              <a:t>    • </a:t>
            </a:r>
            <a:r>
              <a:rPr lang="kk-KZ" i="1" dirty="0" smtClean="0"/>
              <a:t>«Қырдағы мұсылманшылық туралы»</a:t>
            </a:r>
            <a:endParaRPr lang="ru-RU" dirty="0" smtClean="0"/>
          </a:p>
          <a:p>
            <a:r>
              <a:rPr lang="kk-KZ" dirty="0" smtClean="0"/>
              <a:t>    • </a:t>
            </a:r>
            <a:r>
              <a:rPr lang="kk-KZ" i="1" dirty="0" smtClean="0"/>
              <a:t>«Қырғыздардың көші-қоны туралы»</a:t>
            </a:r>
            <a:endParaRPr lang="ru-RU" dirty="0" smtClean="0"/>
          </a:p>
          <a:p>
            <a:r>
              <a:rPr lang="kk-KZ" dirty="0" smtClean="0"/>
              <a:t>    • </a:t>
            </a:r>
            <a:r>
              <a:rPr lang="kk-KZ" i="1" dirty="0" smtClean="0"/>
              <a:t>«Сот реформасы туралы жазбалар», т.б.</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135960"/>
          </a:xfrm>
        </p:spPr>
        <p:txBody>
          <a:bodyPr>
            <a:normAutofit/>
          </a:bodyPr>
          <a:lstStyle/>
          <a:p>
            <a:r>
              <a:rPr lang="kk-KZ" b="1" dirty="0" smtClean="0"/>
              <a:t> Шоқан қазасы</a:t>
            </a:r>
            <a:endParaRPr lang="ru-RU" dirty="0" smtClean="0"/>
          </a:p>
          <a:p>
            <a:r>
              <a:rPr lang="kk-KZ" dirty="0" smtClean="0"/>
              <a:t>    • </a:t>
            </a:r>
            <a:r>
              <a:rPr lang="kk-KZ" u="sng" dirty="0" smtClean="0">
                <a:hlinkClick r:id="rId2"/>
              </a:rPr>
              <a:t>1864</a:t>
            </a:r>
            <a:r>
              <a:rPr lang="kk-KZ" dirty="0" smtClean="0"/>
              <a:t> жылы Черняевтің Әулиеатаны (қазіргі Таразды) алу кезінде шаһар халқына жасаған жауыздығына ренжіп, кейін қайтқан Шоқан </a:t>
            </a:r>
            <a:r>
              <a:rPr lang="kk-KZ" i="1" dirty="0" smtClean="0"/>
              <a:t>Верный</a:t>
            </a:r>
            <a:r>
              <a:rPr lang="kk-KZ" dirty="0" smtClean="0"/>
              <a:t> (қазіргі </a:t>
            </a:r>
            <a:r>
              <a:rPr lang="kk-KZ" u="sng" dirty="0" smtClean="0">
                <a:hlinkClick r:id="rId3"/>
              </a:rPr>
              <a:t>Алматы</a:t>
            </a:r>
            <a:r>
              <a:rPr lang="kk-KZ" dirty="0" smtClean="0"/>
              <a:t>) қаласына келіп, одан әрі </a:t>
            </a:r>
            <a:r>
              <a:rPr lang="kk-KZ" i="1" dirty="0" smtClean="0"/>
              <a:t>Тезек төренің</a:t>
            </a:r>
            <a:r>
              <a:rPr lang="kk-KZ" dirty="0" smtClean="0"/>
              <a:t> ауылында (бұрынғы Талдықорған облысы, жазда Күреңбел жайлауы, қыс кезінде Алтынемел асуының күнгейі) тұрақтап қалады. </a:t>
            </a:r>
            <a:endParaRPr lang="ru-RU" dirty="0" smtClean="0"/>
          </a:p>
          <a:p>
            <a:r>
              <a:rPr lang="kk-KZ" dirty="0" smtClean="0"/>
              <a:t>    • Тезектің немере қарындасы </a:t>
            </a:r>
            <a:r>
              <a:rPr lang="kk-KZ" i="1" dirty="0" smtClean="0"/>
              <a:t>Айсары</a:t>
            </a:r>
            <a:r>
              <a:rPr lang="kk-KZ" dirty="0" smtClean="0"/>
              <a:t>ға үйленеді. </a:t>
            </a:r>
            <a:endParaRPr lang="ru-RU" dirty="0" smtClean="0"/>
          </a:p>
          <a:p>
            <a:r>
              <a:rPr lang="kk-KZ" dirty="0" smtClean="0"/>
              <a:t>    • Ескі өкпе ауруы қайта қозып, Шоқан 1865 жылдың сәуірінде қайтыс болады. </a:t>
            </a:r>
            <a:endParaRPr lang="ru-RU" dirty="0" smtClean="0"/>
          </a:p>
          <a:p>
            <a:r>
              <a:rPr lang="kk-KZ" dirty="0" smtClean="0"/>
              <a:t>    • Сүйегі </a:t>
            </a:r>
            <a:r>
              <a:rPr lang="kk-KZ" i="1" u="sng" dirty="0" smtClean="0">
                <a:hlinkClick r:id="rId4"/>
              </a:rPr>
              <a:t>Алтынемел</a:t>
            </a:r>
            <a:r>
              <a:rPr lang="kk-KZ" u="sng" dirty="0" smtClean="0">
                <a:hlinkClick r:id="rId4"/>
              </a:rPr>
              <a:t> тауының</a:t>
            </a:r>
            <a:r>
              <a:rPr lang="kk-KZ" dirty="0" smtClean="0"/>
              <a:t> баурайындағы </a:t>
            </a:r>
            <a:r>
              <a:rPr lang="kk-KZ" i="1" dirty="0" smtClean="0"/>
              <a:t>Көшентоған</a:t>
            </a:r>
            <a:r>
              <a:rPr lang="kk-KZ" dirty="0" smtClean="0"/>
              <a:t> деген жерге қойылады.</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991944"/>
          </a:xfrm>
        </p:spPr>
        <p:txBody>
          <a:bodyPr>
            <a:noAutofit/>
          </a:bodyPr>
          <a:lstStyle/>
          <a:p>
            <a:r>
              <a:rPr lang="ru-RU" sz="2800" b="1" dirty="0" smtClean="0"/>
              <a:t> </a:t>
            </a:r>
            <a:r>
              <a:rPr lang="kk-KZ" sz="2800" b="1" dirty="0" smtClean="0"/>
              <a:t>Құйрықты жұлдыздай жарқ еткен ғұмыр </a:t>
            </a:r>
            <a:endParaRPr lang="ru-RU" sz="2800" dirty="0" smtClean="0"/>
          </a:p>
          <a:p>
            <a:r>
              <a:rPr lang="kk-KZ" sz="2800" dirty="0" smtClean="0"/>
              <a:t>    Академик </a:t>
            </a:r>
            <a:r>
              <a:rPr lang="kk-KZ" sz="2800" u="sng" dirty="0" smtClean="0">
                <a:hlinkClick r:id="rId2"/>
              </a:rPr>
              <a:t>Николай Иванович Веселовский</a:t>
            </a:r>
            <a:r>
              <a:rPr lang="kk-KZ" sz="2800" dirty="0" smtClean="0"/>
              <a:t>:</a:t>
            </a:r>
            <a:endParaRPr lang="ru-RU" sz="2800" dirty="0" smtClean="0"/>
          </a:p>
          <a:p>
            <a:r>
              <a:rPr lang="kk-KZ" sz="2800" i="1" dirty="0" smtClean="0"/>
              <a:t>    «Шоқан Уәлиханов Шығыстану әлемінде құйрықты жұлдыздай жарық етіп шыға келгенде, орыстың Шығысты зерттеуші ғалымдары оны ерекше құбылыс деп түгел мойындап, түркі халқының тағдыры туралы онан маңызы зор, ұлы жаңалықтар ашуды күткен еді. </a:t>
            </a:r>
            <a:r>
              <a:rPr lang="ru-RU" sz="2800" i="1" dirty="0" err="1" smtClean="0"/>
              <a:t>Бірақ Шоқанның мезгілсіз</a:t>
            </a:r>
            <a:r>
              <a:rPr lang="ru-RU" sz="2800" i="1" dirty="0" smtClean="0"/>
              <a:t> </a:t>
            </a:r>
            <a:r>
              <a:rPr lang="ru-RU" sz="2800" i="1" dirty="0" err="1" smtClean="0"/>
              <a:t>өлімі біздің бұл үмітімізді үзіп кетті</a:t>
            </a:r>
            <a:r>
              <a:rPr lang="ru-RU" sz="2800" i="1" dirty="0" smtClean="0"/>
              <a:t>!» </a:t>
            </a:r>
            <a:endParaRPr lang="ru-RU"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6632"/>
            <a:ext cx="8435280" cy="6741368"/>
          </a:xfrm>
        </p:spPr>
        <p:txBody>
          <a:bodyPr>
            <a:normAutofit fontScale="70000" lnSpcReduction="20000"/>
          </a:bodyPr>
          <a:lstStyle/>
          <a:p>
            <a:r>
              <a:rPr lang="ru-RU" b="1" dirty="0" smtClean="0"/>
              <a:t> </a:t>
            </a:r>
            <a:r>
              <a:rPr lang="kk-KZ" b="1" dirty="0" smtClean="0"/>
              <a:t>Халқының мәңгі жадында</a:t>
            </a:r>
            <a:endParaRPr lang="ru-RU" dirty="0" smtClean="0"/>
          </a:p>
          <a:p>
            <a:r>
              <a:rPr lang="kk-KZ" dirty="0" smtClean="0"/>
              <a:t>    • Шоқан Уәлихановтың құрметіне Көкшетау облысында аудан, Талдықорған және Көкшетау облыстарында бірнеше ауылдар аталады.</a:t>
            </a:r>
            <a:endParaRPr lang="ru-RU" dirty="0" smtClean="0"/>
          </a:p>
          <a:p>
            <a:r>
              <a:rPr lang="kk-KZ" dirty="0" smtClean="0"/>
              <a:t>    • Көкшетаудағы педагогикалық институт пен Алматыдағы ҚР ҰҒА Тарих, археология және этнология институты, №68 орта мектеп пен көше аты ғалымның есімімен аталады. </a:t>
            </a:r>
            <a:endParaRPr lang="ru-RU" dirty="0" smtClean="0"/>
          </a:p>
          <a:p>
            <a:r>
              <a:rPr lang="kk-KZ" dirty="0" smtClean="0"/>
              <a:t>    • Алматы мен Көкшетау қалаларында Ш. Уәлихановқа орнатылған ескерткіш бар. </a:t>
            </a:r>
            <a:endParaRPr lang="ru-RU" dirty="0" smtClean="0"/>
          </a:p>
          <a:p>
            <a:r>
              <a:rPr lang="kk-KZ" dirty="0" smtClean="0"/>
              <a:t>    • Шоқан бейітінің басында (Талдықорған облысы, Алтынемел асуы) обелиск және мемориалды кешен тұрғызылған. </a:t>
            </a:r>
            <a:endParaRPr lang="ru-RU" dirty="0" smtClean="0"/>
          </a:p>
          <a:p>
            <a:r>
              <a:rPr lang="kk-KZ" dirty="0" smtClean="0"/>
              <a:t>    • Ш.Уәлихановтың құрметіне қоғамдық, география ғылымдары салаларында жеткен табыстар үшін Қазақстан Республикасы ҰҒА сыйлығы және көркемөнер мен сәулет өнері саласындағы жетістіктер үшін Мемлекеттік сыйлық тағайындалған. </a:t>
            </a:r>
            <a:endParaRPr lang="ru-RU" dirty="0" smtClean="0"/>
          </a:p>
          <a:p>
            <a:r>
              <a:rPr lang="kk-KZ" dirty="0" smtClean="0"/>
              <a:t>    • Іле Алатауының солтүстік баурайында орта Талғар бастауында Уәлихановтың құрметіне шың бар. </a:t>
            </a:r>
            <a:endParaRPr lang="ru-RU" dirty="0" smtClean="0"/>
          </a:p>
          <a:p>
            <a:r>
              <a:rPr lang="kk-KZ" dirty="0" smtClean="0"/>
              <a:t>    • Омбы қаласындағы Шоқан оқыған бұрынғы Кадет корпусының ғимаратына ескерткіш тақта қойылған. </a:t>
            </a:r>
            <a:endParaRPr lang="ru-RU" dirty="0" smtClean="0"/>
          </a:p>
          <a:p>
            <a:r>
              <a:rPr lang="kk-KZ" dirty="0" smtClean="0"/>
              <a:t>    • Соңғы ширек ғасырда ұлы ағартушының мерейтойы жалпыхалықтық деңгейде екі рет (1959, 1985) аталып өтіп, оның таңдамалы шығармалары басылды (1961-1972, 1984-1985 жылдар). </a:t>
            </a:r>
            <a:endParaRPr lang="ru-RU" dirty="0" smtClean="0"/>
          </a:p>
          <a:p>
            <a:r>
              <a:rPr lang="kk-KZ" dirty="0" smtClean="0"/>
              <a:t>    • Жазушылар Г. Марков, С. Мұқанов Шоқан туралы роман жазса, И. Стрелкова «Жизнь замечательных людей» атты серия бойынша «Ч. Валиханов» атты кітап шығарған.</a:t>
            </a:r>
            <a:endParaRPr lang="ru-RU" dirty="0" smtClean="0"/>
          </a:p>
          <a:p>
            <a:r>
              <a:rPr lang="kk-KZ" dirty="0" smtClean="0"/>
              <a:t>    •  «Мәдени мұра» бағдарламасы бойынша  «Ш.Уәлиханов»  көп томдық шығармалар жинағының 6 томдығы (2010) жарық көрді.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b="1" i="1" dirty="0" smtClean="0"/>
              <a:t>Тақырып жоспары:</a:t>
            </a:r>
            <a:r>
              <a:rPr lang="ru-RU" dirty="0" smtClean="0"/>
              <a:t/>
            </a:r>
            <a:br>
              <a:rPr lang="ru-RU" dirty="0" smtClean="0"/>
            </a:br>
            <a:endParaRPr lang="ru-RU" dirty="0"/>
          </a:p>
        </p:txBody>
      </p:sp>
      <p:sp>
        <p:nvSpPr>
          <p:cNvPr id="3" name="Содержимое 2"/>
          <p:cNvSpPr>
            <a:spLocks noGrp="1"/>
          </p:cNvSpPr>
          <p:nvPr>
            <p:ph idx="1"/>
          </p:nvPr>
        </p:nvSpPr>
        <p:spPr>
          <a:xfrm>
            <a:off x="457200" y="1124744"/>
            <a:ext cx="8229600" cy="5199856"/>
          </a:xfrm>
        </p:spPr>
        <p:txBody>
          <a:bodyPr>
            <a:normAutofit/>
          </a:bodyPr>
          <a:lstStyle/>
          <a:p>
            <a:r>
              <a:rPr lang="kk-KZ" sz="3200" dirty="0" smtClean="0"/>
              <a:t>1. Шоқанның өмірі мен өскен ортасы</a:t>
            </a:r>
            <a:endParaRPr lang="ru-RU" sz="3200" dirty="0" smtClean="0"/>
          </a:p>
          <a:p>
            <a:r>
              <a:rPr lang="kk-KZ" sz="3200" dirty="0" smtClean="0"/>
              <a:t>2. Білім мен ғылымның қия жолында</a:t>
            </a:r>
            <a:endParaRPr lang="ru-RU" sz="3200" dirty="0" smtClean="0"/>
          </a:p>
          <a:p>
            <a:r>
              <a:rPr lang="kk-KZ" sz="3200" dirty="0" smtClean="0"/>
              <a:t>3. Қызмет жолы және ғылыми, мәдени мұрасы </a:t>
            </a:r>
            <a:endParaRPr lang="ru-RU" sz="3200" dirty="0" smtClean="0"/>
          </a:p>
          <a:p>
            <a:r>
              <a:rPr lang="kk-KZ" sz="3200" dirty="0" smtClean="0"/>
              <a:t>4. Құйрықты жұлдыздай жарқ еткен ғұмыр</a:t>
            </a:r>
            <a:endParaRPr lang="ru-RU" sz="3200" dirty="0" smtClean="0"/>
          </a:p>
          <a:p>
            <a:r>
              <a:rPr lang="kk-KZ" sz="3200" dirty="0" smtClean="0"/>
              <a:t>5. Халқының мәңгі жадында... </a:t>
            </a:r>
            <a:endParaRPr lang="ru-RU" sz="3200" dirty="0" smtClean="0"/>
          </a:p>
          <a:p>
            <a:endParaRPr lang="ru-RU"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Картинка1" descr="Chokan Valikhanov portrait.jpg"/>
          <p:cNvPicPr>
            <a:picLocks noChangeAspect="1" noChangeArrowheads="1"/>
          </p:cNvPicPr>
          <p:nvPr/>
        </p:nvPicPr>
        <p:blipFill>
          <a:blip r:embed="rId2" cstate="print"/>
          <a:srcRect/>
          <a:stretch>
            <a:fillRect/>
          </a:stretch>
        </p:blipFill>
        <p:spPr bwMode="auto">
          <a:xfrm>
            <a:off x="0" y="188640"/>
            <a:ext cx="2411760" cy="3253365"/>
          </a:xfrm>
          <a:prstGeom prst="rect">
            <a:avLst/>
          </a:prstGeom>
          <a:noFill/>
        </p:spPr>
      </p:pic>
      <p:pic>
        <p:nvPicPr>
          <p:cNvPr id="1027" name="Картинка2" descr="http://upload.wikimedia.org/wikipedia/kk/thumb/a/aa/4okan_u.JPG/300px-4okan_u.JPG"/>
          <p:cNvPicPr>
            <a:picLocks noChangeAspect="1" noChangeArrowheads="1"/>
          </p:cNvPicPr>
          <p:nvPr/>
        </p:nvPicPr>
        <p:blipFill>
          <a:blip r:embed="rId3" cstate="print"/>
          <a:srcRect/>
          <a:stretch>
            <a:fillRect/>
          </a:stretch>
        </p:blipFill>
        <p:spPr bwMode="auto">
          <a:xfrm>
            <a:off x="2771800" y="3717032"/>
            <a:ext cx="3950500" cy="2985492"/>
          </a:xfrm>
          <a:prstGeom prst="rect">
            <a:avLst/>
          </a:prstGeom>
          <a:noFill/>
        </p:spPr>
      </p:pic>
      <p:pic>
        <p:nvPicPr>
          <p:cNvPr id="1026" name="Картинка4" descr="http://upload.wikimedia.org/wikipedia/kk/8/82/Valikhanov.jpg"/>
          <p:cNvPicPr>
            <a:picLocks noChangeAspect="1" noChangeArrowheads="1"/>
          </p:cNvPicPr>
          <p:nvPr/>
        </p:nvPicPr>
        <p:blipFill>
          <a:blip r:embed="rId4" cstate="print"/>
          <a:srcRect/>
          <a:stretch>
            <a:fillRect/>
          </a:stretch>
        </p:blipFill>
        <p:spPr bwMode="auto">
          <a:xfrm>
            <a:off x="2987824" y="188640"/>
            <a:ext cx="2988519" cy="3384376"/>
          </a:xfrm>
          <a:prstGeom prst="rect">
            <a:avLst/>
          </a:prstGeom>
          <a:noFill/>
        </p:spPr>
      </p:pic>
      <p:pic>
        <p:nvPicPr>
          <p:cNvPr id="1025" name="Картинка6" descr="http://upload.wikimedia.org/wikipedia/commons/thumb/4/45/USSR_stamp_Ch.Valikhanov_1965_4k.jpg/150px-USSR_stamp_Ch.Valikhanov_1965_4k.jpg"/>
          <p:cNvPicPr>
            <a:picLocks noChangeAspect="1" noChangeArrowheads="1"/>
          </p:cNvPicPr>
          <p:nvPr/>
        </p:nvPicPr>
        <p:blipFill>
          <a:blip r:embed="rId5" cstate="print"/>
          <a:srcRect/>
          <a:stretch>
            <a:fillRect/>
          </a:stretch>
        </p:blipFill>
        <p:spPr bwMode="auto">
          <a:xfrm>
            <a:off x="6372200" y="260648"/>
            <a:ext cx="2459558" cy="33123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calcmode="lin" valueType="num">
                                      <p:cBhvr additive="base">
                                        <p:cTn id="7" dur="500" fill="hold"/>
                                        <p:tgtEl>
                                          <p:spTgt spid="1028"/>
                                        </p:tgtEl>
                                        <p:attrNameLst>
                                          <p:attrName>ppt_x</p:attrName>
                                        </p:attrNameLst>
                                      </p:cBhvr>
                                      <p:tavLst>
                                        <p:tav tm="0">
                                          <p:val>
                                            <p:strVal val="#ppt_x"/>
                                          </p:val>
                                        </p:tav>
                                        <p:tav tm="100000">
                                          <p:val>
                                            <p:strVal val="#ppt_x"/>
                                          </p:val>
                                        </p:tav>
                                      </p:tavLst>
                                    </p:anim>
                                    <p:anim calcmode="lin" valueType="num">
                                      <p:cBhvr additive="base">
                                        <p:cTn id="8"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5"/>
                                        </p:tgtEl>
                                        <p:attrNameLst>
                                          <p:attrName>style.visibility</p:attrName>
                                        </p:attrNameLst>
                                      </p:cBhvr>
                                      <p:to>
                                        <p:strVal val="visible"/>
                                      </p:to>
                                    </p:set>
                                    <p:anim calcmode="lin" valueType="num">
                                      <p:cBhvr additive="base">
                                        <p:cTn id="19" dur="500" fill="hold"/>
                                        <p:tgtEl>
                                          <p:spTgt spid="1025"/>
                                        </p:tgtEl>
                                        <p:attrNameLst>
                                          <p:attrName>ppt_x</p:attrName>
                                        </p:attrNameLst>
                                      </p:cBhvr>
                                      <p:tavLst>
                                        <p:tav tm="0">
                                          <p:val>
                                            <p:strVal val="#ppt_x"/>
                                          </p:val>
                                        </p:tav>
                                        <p:tav tm="100000">
                                          <p:val>
                                            <p:strVal val="#ppt_x"/>
                                          </p:val>
                                        </p:tav>
                                      </p:tavLst>
                                    </p:anim>
                                    <p:anim calcmode="lin" valueType="num">
                                      <p:cBhvr additive="base">
                                        <p:cTn id="20" dur="500" fill="hold"/>
                                        <p:tgtEl>
                                          <p:spTgt spid="102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7"/>
                                        </p:tgtEl>
                                        <p:attrNameLst>
                                          <p:attrName>style.visibility</p:attrName>
                                        </p:attrNameLst>
                                      </p:cBhvr>
                                      <p:to>
                                        <p:strVal val="visible"/>
                                      </p:to>
                                    </p:set>
                                    <p:anim calcmode="lin" valueType="num">
                                      <p:cBhvr additive="base">
                                        <p:cTn id="25" dur="500" fill="hold"/>
                                        <p:tgtEl>
                                          <p:spTgt spid="1027"/>
                                        </p:tgtEl>
                                        <p:attrNameLst>
                                          <p:attrName>ppt_x</p:attrName>
                                        </p:attrNameLst>
                                      </p:cBhvr>
                                      <p:tavLst>
                                        <p:tav tm="0">
                                          <p:val>
                                            <p:strVal val="#ppt_x"/>
                                          </p:val>
                                        </p:tav>
                                        <p:tav tm="100000">
                                          <p:val>
                                            <p:strVal val="#ppt_x"/>
                                          </p:val>
                                        </p:tav>
                                      </p:tavLst>
                                    </p:anim>
                                    <p:anim calcmode="lin" valueType="num">
                                      <p:cBhvr additive="base">
                                        <p:cTn id="26"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991944"/>
          </a:xfrm>
        </p:spPr>
        <p:txBody>
          <a:bodyPr>
            <a:normAutofit/>
          </a:bodyPr>
          <a:lstStyle/>
          <a:p>
            <a:r>
              <a:rPr lang="kk-KZ" b="1" dirty="0" smtClean="0"/>
              <a:t>Сан қырлы талант</a:t>
            </a:r>
            <a:endParaRPr lang="ru-RU" dirty="0" smtClean="0"/>
          </a:p>
          <a:p>
            <a:r>
              <a:rPr lang="kk-KZ" b="1" dirty="0" smtClean="0"/>
              <a:t>    </a:t>
            </a:r>
            <a:r>
              <a:rPr lang="kk-KZ" i="1" dirty="0" smtClean="0"/>
              <a:t>• Заманының жан-жақты білгір ғалымы, батыл саяхатшысы</a:t>
            </a:r>
            <a:endParaRPr lang="ru-RU" dirty="0" smtClean="0"/>
          </a:p>
          <a:p>
            <a:r>
              <a:rPr lang="kk-KZ" i="1" dirty="0" smtClean="0"/>
              <a:t>    • Қазақтың тарихын, этнографиясын және әдебиетін тұңғыш зерттеуші</a:t>
            </a:r>
            <a:endParaRPr lang="ru-RU" dirty="0" smtClean="0"/>
          </a:p>
          <a:p>
            <a:r>
              <a:rPr lang="kk-KZ" i="1" dirty="0" smtClean="0"/>
              <a:t>    • Қазақ пен қырғыздың әдебиет теориясы мен фольклоры туралы алғаш рет ғылыми пікір айтып, зерттеу еңбектер жазған әдебиетші</a:t>
            </a:r>
            <a:endParaRPr lang="ru-RU" dirty="0" smtClean="0"/>
          </a:p>
          <a:p>
            <a:r>
              <a:rPr lang="kk-KZ" i="1" dirty="0" smtClean="0"/>
              <a:t>    • Қазақтың демократтық сынын бастаушы, публицист жазушы</a:t>
            </a:r>
            <a:endParaRPr lang="ru-RU" dirty="0" smtClean="0"/>
          </a:p>
          <a:p>
            <a:r>
              <a:rPr lang="kk-KZ" i="1" dirty="0" smtClean="0"/>
              <a:t>    • Қазақтың табиғат зерттеушісі, географ, тілші ғалым, суретші, экономист</a:t>
            </a:r>
            <a:r>
              <a:rPr lang="kk-KZ" dirty="0" smtClean="0"/>
              <a:t>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775920"/>
          </a:xfrm>
        </p:spPr>
        <p:txBody>
          <a:bodyPr>
            <a:normAutofit/>
          </a:bodyPr>
          <a:lstStyle/>
          <a:p>
            <a:r>
              <a:rPr lang="kk-KZ" sz="3200" b="1" dirty="0" smtClean="0"/>
              <a:t>Аялаған алтын бесік</a:t>
            </a:r>
            <a:endParaRPr lang="ru-RU" sz="3200" dirty="0" smtClean="0"/>
          </a:p>
          <a:p>
            <a:r>
              <a:rPr lang="kk-KZ" sz="3200" b="1" dirty="0" smtClean="0"/>
              <a:t>    </a:t>
            </a:r>
            <a:r>
              <a:rPr lang="kk-KZ" sz="3200" dirty="0" smtClean="0"/>
              <a:t>• Шоқан (Мұхаммедханафия) Шыңғысұлы Уәлиханов </a:t>
            </a:r>
            <a:r>
              <a:rPr lang="kk-KZ" sz="3200" u="sng" dirty="0" smtClean="0">
                <a:hlinkClick r:id="rId2"/>
              </a:rPr>
              <a:t>1835 жылдың</a:t>
            </a:r>
            <a:r>
              <a:rPr lang="ru-RU" sz="3200" dirty="0" smtClean="0"/>
              <a:t> </a:t>
            </a:r>
            <a:r>
              <a:rPr lang="kk-KZ" sz="3200" u="sng" dirty="0" smtClean="0">
                <a:hlinkClick r:id="rId3"/>
              </a:rPr>
              <a:t>қараша</a:t>
            </a:r>
            <a:r>
              <a:rPr lang="kk-KZ" sz="3200" dirty="0" smtClean="0"/>
              <a:t> айында </a:t>
            </a:r>
            <a:r>
              <a:rPr lang="kk-KZ" sz="3200" i="1" dirty="0" smtClean="0"/>
              <a:t>Құсмұрын</a:t>
            </a:r>
            <a:r>
              <a:rPr lang="kk-KZ" sz="3200" dirty="0" smtClean="0"/>
              <a:t> бекетінде қазіргі </a:t>
            </a:r>
            <a:r>
              <a:rPr lang="kk-KZ" sz="3200" i="1" u="sng" dirty="0" smtClean="0">
                <a:hlinkClick r:id="rId4"/>
              </a:rPr>
              <a:t>Қостанай облысы</a:t>
            </a:r>
            <a:r>
              <a:rPr lang="ru-RU" sz="3200" i="1" dirty="0" smtClean="0"/>
              <a:t> </a:t>
            </a:r>
            <a:r>
              <a:rPr lang="kk-KZ" sz="3200" i="1" u="sng" dirty="0" smtClean="0">
                <a:hlinkClick r:id="rId5"/>
              </a:rPr>
              <a:t>Сарыкөл ауданындағы</a:t>
            </a:r>
            <a:r>
              <a:rPr lang="kk-KZ" sz="3200" i="1" dirty="0" smtClean="0"/>
              <a:t> Күнтимес ордасында</a:t>
            </a:r>
            <a:r>
              <a:rPr lang="kk-KZ" sz="3200" dirty="0" smtClean="0"/>
              <a:t> (қыстауында) атақты аға сұлтан Шыңғыс Уәлиханов отбасында дүниеге келген.</a:t>
            </a:r>
            <a:r>
              <a:rPr lang="kk-KZ" sz="3200" i="1" dirty="0" smtClean="0"/>
              <a:t> </a:t>
            </a:r>
            <a:endParaRPr lang="ru-RU"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847928"/>
          </a:xfrm>
        </p:spPr>
        <p:txBody>
          <a:bodyPr>
            <a:normAutofit/>
          </a:bodyPr>
          <a:lstStyle/>
          <a:p>
            <a:r>
              <a:rPr lang="kk-KZ" sz="3200" b="1" dirty="0" smtClean="0"/>
              <a:t>Туып-өскен ортасы</a:t>
            </a:r>
            <a:endParaRPr lang="ru-RU" sz="3200" dirty="0" smtClean="0"/>
          </a:p>
          <a:p>
            <a:r>
              <a:rPr lang="kk-KZ" sz="3200" b="1" dirty="0" smtClean="0"/>
              <a:t>    </a:t>
            </a:r>
            <a:r>
              <a:rPr lang="kk-KZ" sz="3200" dirty="0" smtClean="0"/>
              <a:t>• Атасы </a:t>
            </a:r>
            <a:r>
              <a:rPr lang="kk-KZ" sz="3200" i="1" dirty="0" smtClean="0"/>
              <a:t>Уәли хан</a:t>
            </a:r>
            <a:r>
              <a:rPr lang="kk-KZ" sz="3200" dirty="0" smtClean="0"/>
              <a:t>, әжесі </a:t>
            </a:r>
            <a:r>
              <a:rPr lang="kk-KZ" sz="3200" i="1" dirty="0" smtClean="0"/>
              <a:t>Айғаным ханым</a:t>
            </a:r>
            <a:endParaRPr lang="ru-RU" sz="3200" dirty="0" smtClean="0"/>
          </a:p>
          <a:p>
            <a:r>
              <a:rPr lang="kk-KZ" sz="3200" dirty="0" smtClean="0"/>
              <a:t>    • Әкесі </a:t>
            </a:r>
            <a:r>
              <a:rPr lang="kk-KZ" sz="3200" i="1" dirty="0" smtClean="0"/>
              <a:t>Шыңғыс сұлтан</a:t>
            </a:r>
            <a:r>
              <a:rPr lang="kk-KZ" sz="3200" dirty="0" smtClean="0"/>
              <a:t>, шешесі </a:t>
            </a:r>
            <a:r>
              <a:rPr lang="kk-KZ" sz="3200" i="1" dirty="0" smtClean="0"/>
              <a:t>Зейнеп ханым</a:t>
            </a:r>
            <a:endParaRPr lang="ru-RU" sz="3200" dirty="0" smtClean="0"/>
          </a:p>
          <a:p>
            <a:r>
              <a:rPr lang="kk-KZ" sz="3200" dirty="0" smtClean="0"/>
              <a:t>    • Нағашы атасы </a:t>
            </a:r>
            <a:r>
              <a:rPr lang="kk-KZ" sz="3200" i="1" dirty="0" smtClean="0"/>
              <a:t>Шорман</a:t>
            </a:r>
            <a:r>
              <a:rPr lang="kk-KZ" sz="3200" dirty="0" smtClean="0"/>
              <a:t>, нағашысы </a:t>
            </a:r>
            <a:r>
              <a:rPr lang="kk-KZ" sz="3200" i="1" dirty="0" smtClean="0"/>
              <a:t>Мұса</a:t>
            </a:r>
            <a:endParaRPr lang="ru-RU" sz="3200" dirty="0" smtClean="0"/>
          </a:p>
          <a:p>
            <a:r>
              <a:rPr lang="kk-KZ" sz="3200" dirty="0" smtClean="0"/>
              <a:t>    • Інілері: </a:t>
            </a:r>
            <a:r>
              <a:rPr lang="kk-KZ" sz="3200" i="1" dirty="0" smtClean="0"/>
              <a:t>Сақыпкерей (Қозыке), Мақы (Мақажан), Махмұт</a:t>
            </a:r>
            <a:r>
              <a:rPr lang="kk-KZ" sz="3200" dirty="0" smtClean="0"/>
              <a:t> </a:t>
            </a:r>
            <a:endParaRPr lang="ru-RU"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229600" cy="5991944"/>
          </a:xfrm>
        </p:spPr>
        <p:txBody>
          <a:bodyPr>
            <a:normAutofit/>
          </a:bodyPr>
          <a:lstStyle/>
          <a:p>
            <a:r>
              <a:rPr lang="kk-KZ" b="1" dirty="0" smtClean="0"/>
              <a:t>Балалық шағы</a:t>
            </a:r>
            <a:endParaRPr lang="ru-RU" dirty="0" smtClean="0"/>
          </a:p>
          <a:p>
            <a:r>
              <a:rPr lang="kk-KZ" b="1" dirty="0" smtClean="0"/>
              <a:t>    </a:t>
            </a:r>
            <a:r>
              <a:rPr lang="kk-KZ" dirty="0" smtClean="0"/>
              <a:t>• Әкесі </a:t>
            </a:r>
            <a:r>
              <a:rPr lang="kk-KZ" i="1" dirty="0" smtClean="0"/>
              <a:t>Шыңғыс Уәлиханұлы</a:t>
            </a:r>
            <a:r>
              <a:rPr lang="kk-KZ" dirty="0" smtClean="0"/>
              <a:t> сол кезде </a:t>
            </a:r>
            <a:r>
              <a:rPr lang="kk-KZ" i="1" dirty="0" smtClean="0"/>
              <a:t>Аманқарағай дуанының</a:t>
            </a:r>
            <a:r>
              <a:rPr lang="kk-KZ" dirty="0" smtClean="0"/>
              <a:t> (орталығы Қараоба мекені) аға сұлтаны болған. </a:t>
            </a:r>
            <a:endParaRPr lang="ru-RU" dirty="0" smtClean="0"/>
          </a:p>
          <a:p>
            <a:r>
              <a:rPr lang="kk-KZ" dirty="0" smtClean="0"/>
              <a:t>    • Округ орталығы 1844 жылы </a:t>
            </a:r>
            <a:r>
              <a:rPr lang="kk-KZ" i="1" dirty="0" smtClean="0"/>
              <a:t>Құсмұрын</a:t>
            </a:r>
            <a:r>
              <a:rPr lang="kk-KZ" dirty="0" smtClean="0"/>
              <a:t> қамалына ауысқаннан кейін дуан аты </a:t>
            </a:r>
            <a:r>
              <a:rPr lang="kk-KZ" i="1" u="sng" dirty="0" smtClean="0">
                <a:hlinkClick r:id="rId2"/>
              </a:rPr>
              <a:t>Құсмұрын</a:t>
            </a:r>
            <a:r>
              <a:rPr lang="kk-KZ" dirty="0" smtClean="0"/>
              <a:t> болып өзгертілді. </a:t>
            </a:r>
            <a:endParaRPr lang="ru-RU" dirty="0" smtClean="0"/>
          </a:p>
          <a:p>
            <a:r>
              <a:rPr lang="kk-KZ" dirty="0" smtClean="0"/>
              <a:t>    • Шоқанның өз атасы </a:t>
            </a:r>
            <a:r>
              <a:rPr lang="kk-KZ" i="1" dirty="0" smtClean="0"/>
              <a:t>Уәли</a:t>
            </a:r>
            <a:r>
              <a:rPr lang="kk-KZ" dirty="0" smtClean="0"/>
              <a:t> Орта жүздің ханы болған. Арғы атасы Қазақ Ордасының Ұлық ханы </a:t>
            </a:r>
            <a:r>
              <a:rPr lang="kk-KZ" i="1" u="sng" dirty="0" smtClean="0">
                <a:hlinkClick r:id="rId3"/>
              </a:rPr>
              <a:t>Абылай</a:t>
            </a:r>
            <a:r>
              <a:rPr lang="kk-KZ" dirty="0" smtClean="0"/>
              <a:t>, Шоқан оның шөбересі. </a:t>
            </a:r>
            <a:endParaRPr lang="ru-RU" dirty="0" smtClean="0"/>
          </a:p>
          <a:p>
            <a:r>
              <a:rPr lang="kk-KZ" dirty="0" smtClean="0"/>
              <a:t>    • Шоқанның балалық шағы қыс кезінде </a:t>
            </a:r>
            <a:r>
              <a:rPr lang="kk-KZ" i="1" dirty="0" smtClean="0"/>
              <a:t>Обаған</a:t>
            </a:r>
            <a:r>
              <a:rPr lang="kk-KZ" dirty="0" smtClean="0"/>
              <a:t> бойындағы </a:t>
            </a:r>
            <a:r>
              <a:rPr lang="kk-KZ" i="1" dirty="0" smtClean="0"/>
              <a:t>Күнтимес ордасында</a:t>
            </a:r>
            <a:r>
              <a:rPr lang="kk-KZ" dirty="0" smtClean="0"/>
              <a:t>, </a:t>
            </a:r>
            <a:r>
              <a:rPr lang="kk-KZ" u="sng" dirty="0" smtClean="0">
                <a:hlinkClick r:id="rId4"/>
              </a:rPr>
              <a:t>жазда</a:t>
            </a:r>
            <a:r>
              <a:rPr lang="ru-RU" dirty="0" smtClean="0"/>
              <a:t> </a:t>
            </a:r>
            <a:r>
              <a:rPr lang="kk-KZ" u="sng" dirty="0" smtClean="0">
                <a:hlinkClick r:id="rId5"/>
              </a:rPr>
              <a:t>Есілдің</a:t>
            </a:r>
            <a:r>
              <a:rPr lang="kk-KZ" dirty="0" smtClean="0"/>
              <a:t> оң саласы </a:t>
            </a:r>
            <a:r>
              <a:rPr lang="kk-KZ" i="1" u="sng" dirty="0" smtClean="0">
                <a:hlinkClick r:id="rId6"/>
              </a:rPr>
              <a:t>Аққанбұрлық</a:t>
            </a:r>
            <a:r>
              <a:rPr lang="kk-KZ" dirty="0" smtClean="0"/>
              <a:t> алабындағы ата </a:t>
            </a:r>
            <a:r>
              <a:rPr lang="kk-KZ" u="sng" dirty="0" smtClean="0">
                <a:hlinkClick r:id="rId7"/>
              </a:rPr>
              <a:t>жайлауда</a:t>
            </a:r>
            <a:r>
              <a:rPr lang="kk-KZ" dirty="0" smtClean="0"/>
              <a:t> өткен.</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919936"/>
          </a:xfrm>
        </p:spPr>
        <p:txBody>
          <a:bodyPr>
            <a:normAutofit/>
          </a:bodyPr>
          <a:lstStyle/>
          <a:p>
            <a:r>
              <a:rPr lang="kk-KZ" b="1" dirty="0" smtClean="0"/>
              <a:t>Білім жолы</a:t>
            </a:r>
            <a:endParaRPr lang="ru-RU" dirty="0" smtClean="0"/>
          </a:p>
          <a:p>
            <a:r>
              <a:rPr lang="kk-KZ" dirty="0" smtClean="0"/>
              <a:t>    </a:t>
            </a:r>
            <a:r>
              <a:rPr lang="kk-KZ" i="1" dirty="0" smtClean="0"/>
              <a:t>• </a:t>
            </a:r>
            <a:r>
              <a:rPr lang="kk-KZ" u="sng" dirty="0" smtClean="0">
                <a:hlinkClick r:id="rId2"/>
              </a:rPr>
              <a:t>Күнтимес</a:t>
            </a:r>
            <a:r>
              <a:rPr lang="kk-KZ" dirty="0" smtClean="0"/>
              <a:t> ордасындағы әкесі ашқан ауыл мектебінде </a:t>
            </a:r>
            <a:r>
              <a:rPr lang="kk-KZ" u="sng" dirty="0" smtClean="0">
                <a:hlinkClick r:id="rId3"/>
              </a:rPr>
              <a:t>хат</a:t>
            </a:r>
            <a:r>
              <a:rPr lang="kk-KZ" dirty="0" smtClean="0"/>
              <a:t> таниды, сол мектепте ортағасырлық қыпшақ-шағатай тілін меңгереді, парсыша, арабша тіл сындырады. </a:t>
            </a:r>
            <a:endParaRPr lang="ru-RU" dirty="0" smtClean="0"/>
          </a:p>
          <a:p>
            <a:r>
              <a:rPr lang="kk-KZ" dirty="0" smtClean="0"/>
              <a:t>    • Жастайынан данагөй билердің әңгімелерін, ақындардың өлең-жырларын зор ықыласпен тыңдап өседі.</a:t>
            </a:r>
            <a:endParaRPr lang="ru-RU" dirty="0" smtClean="0"/>
          </a:p>
          <a:p>
            <a:r>
              <a:rPr lang="kk-KZ" dirty="0" smtClean="0"/>
              <a:t>    • </a:t>
            </a:r>
            <a:r>
              <a:rPr lang="kk-KZ" u="sng" dirty="0" smtClean="0">
                <a:hlinkClick r:id="rId4"/>
              </a:rPr>
              <a:t>1847 жылы</a:t>
            </a:r>
            <a:r>
              <a:rPr lang="kk-KZ" dirty="0" smtClean="0"/>
              <a:t> 12 жасар Шоқанды әкесі сол кездегі ең таңдаулы оқу орны болып есептелген Сібір кадеті корпусына оқуға орналастырады.</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332656"/>
            <a:ext cx="8229600" cy="5991944"/>
          </a:xfrm>
        </p:spPr>
        <p:txBody>
          <a:bodyPr>
            <a:normAutofit/>
          </a:bodyPr>
          <a:lstStyle/>
          <a:p>
            <a:pPr algn="ctr"/>
            <a:r>
              <a:rPr lang="ru-RU" b="1" dirty="0" smtClean="0"/>
              <a:t> </a:t>
            </a:r>
            <a:r>
              <a:rPr lang="kk-KZ" b="1" dirty="0" smtClean="0"/>
              <a:t>Кадет корпусы</a:t>
            </a:r>
            <a:r>
              <a:rPr lang="kk-KZ" i="1" dirty="0" smtClean="0"/>
              <a:t>    </a:t>
            </a:r>
            <a:endParaRPr lang="ru-RU" dirty="0" smtClean="0"/>
          </a:p>
          <a:p>
            <a:r>
              <a:rPr lang="kk-KZ" dirty="0" smtClean="0"/>
              <a:t>    • Шоқанның бүкіл келешегі мен ғылым, өнер жолындағы талантын ашуда бұл оқу орнының маңызы ерекше. </a:t>
            </a:r>
            <a:endParaRPr lang="ru-RU" dirty="0" smtClean="0"/>
          </a:p>
          <a:p>
            <a:r>
              <a:rPr lang="kk-KZ" dirty="0" smtClean="0"/>
              <a:t>    • Әскери оқу орнында әскери сабақтарға қоса </a:t>
            </a:r>
            <a:r>
              <a:rPr lang="kk-KZ" i="1" dirty="0" smtClean="0"/>
              <a:t>орыс, батыс әдебиеті, географиясы мен тарихы, философия, физика, математика негіздері, шетел тілдері</a:t>
            </a:r>
            <a:r>
              <a:rPr lang="kk-KZ" dirty="0" smtClean="0"/>
              <a:t> оқытылған, орыстың озық ойлы интеллигенттері сабақ берген. </a:t>
            </a:r>
            <a:endParaRPr lang="ru-RU" dirty="0" smtClean="0"/>
          </a:p>
          <a:p>
            <a:r>
              <a:rPr lang="kk-KZ" dirty="0" smtClean="0"/>
              <a:t>    • Кадет корпусына алғаш оқуға түскен кезде Шоқан орыс тілін білмесе де, өзінің зеректігімен тілді тез үйренеді.</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TotalTime>
  <Words>1235</Words>
  <Application>Microsoft Office PowerPoint</Application>
  <PresentationFormat>Экран (4:3)</PresentationFormat>
  <Paragraphs>95</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Поток</vt:lpstr>
      <vt:lpstr>Шоқан Уәлихановтың өмірі мен шығармашылығы </vt:lpstr>
      <vt:lpstr>Тақырып жоспары: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DG Win&amp;Soft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Шоқан Уәлихановтың өмірі мен шығармашылығы</dc:title>
  <dc:creator>БЕКШ</dc:creator>
  <cp:lastModifiedBy>TIPOGRAF</cp:lastModifiedBy>
  <cp:revision>3</cp:revision>
  <dcterms:created xsi:type="dcterms:W3CDTF">2015-04-12T20:08:54Z</dcterms:created>
  <dcterms:modified xsi:type="dcterms:W3CDTF">2015-04-14T03:40:17Z</dcterms:modified>
</cp:coreProperties>
</file>