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51"/>
  </p:notesMasterIdLst>
  <p:sldIdLst>
    <p:sldId id="256" r:id="rId2"/>
    <p:sldId id="272" r:id="rId3"/>
    <p:sldId id="320" r:id="rId4"/>
    <p:sldId id="280" r:id="rId5"/>
    <p:sldId id="281" r:id="rId6"/>
    <p:sldId id="297" r:id="rId7"/>
    <p:sldId id="299" r:id="rId8"/>
    <p:sldId id="298" r:id="rId9"/>
    <p:sldId id="300" r:id="rId10"/>
    <p:sldId id="301" r:id="rId11"/>
    <p:sldId id="273" r:id="rId12"/>
    <p:sldId id="327" r:id="rId13"/>
    <p:sldId id="308" r:id="rId14"/>
    <p:sldId id="283" r:id="rId15"/>
    <p:sldId id="304" r:id="rId16"/>
    <p:sldId id="305" r:id="rId17"/>
    <p:sldId id="306" r:id="rId18"/>
    <p:sldId id="303" r:id="rId19"/>
    <p:sldId id="328" r:id="rId20"/>
    <p:sldId id="285" r:id="rId21"/>
    <p:sldId id="310" r:id="rId22"/>
    <p:sldId id="311" r:id="rId23"/>
    <p:sldId id="312" r:id="rId24"/>
    <p:sldId id="314" r:id="rId25"/>
    <p:sldId id="315" r:id="rId26"/>
    <p:sldId id="316" r:id="rId27"/>
    <p:sldId id="309" r:id="rId28"/>
    <p:sldId id="313" r:id="rId29"/>
    <p:sldId id="318" r:id="rId30"/>
    <p:sldId id="321" r:id="rId31"/>
    <p:sldId id="337" r:id="rId32"/>
    <p:sldId id="323" r:id="rId33"/>
    <p:sldId id="331" r:id="rId34"/>
    <p:sldId id="324" r:id="rId35"/>
    <p:sldId id="335" r:id="rId36"/>
    <p:sldId id="342" r:id="rId37"/>
    <p:sldId id="336" r:id="rId38"/>
    <p:sldId id="341" r:id="rId39"/>
    <p:sldId id="287" r:id="rId40"/>
    <p:sldId id="322" r:id="rId41"/>
    <p:sldId id="332" r:id="rId42"/>
    <p:sldId id="334" r:id="rId43"/>
    <p:sldId id="339" r:id="rId44"/>
    <p:sldId id="340" r:id="rId45"/>
    <p:sldId id="333" r:id="rId46"/>
    <p:sldId id="338" r:id="rId47"/>
    <p:sldId id="288" r:id="rId48"/>
    <p:sldId id="289" r:id="rId49"/>
    <p:sldId id="290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453"/>
    <a:srgbClr val="FF0066"/>
    <a:srgbClr val="603E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581" autoAdjust="0"/>
  </p:normalViewPr>
  <p:slideViewPr>
    <p:cSldViewPr>
      <p:cViewPr>
        <p:scale>
          <a:sx n="110" d="100"/>
          <a:sy n="110" d="100"/>
        </p:scale>
        <p:origin x="-16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0B3A2-F232-40AB-9A61-ABBF875F867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2F0227-EB8A-484A-A3E6-FB4F26D04882}">
      <dgm:prSet phldrT="[Текст]"/>
      <dgm:spPr/>
      <dgm:t>
        <a:bodyPr/>
        <a:lstStyle/>
        <a:p>
          <a:r>
            <a:rPr lang="ru-RU" dirty="0" smtClean="0"/>
            <a:t>Сельскохозяйственные угодья</a:t>
          </a:r>
        </a:p>
        <a:p>
          <a:r>
            <a:rPr lang="ru-RU" dirty="0" smtClean="0"/>
            <a:t>7,8 </a:t>
          </a:r>
          <a:r>
            <a:rPr lang="ru-RU" dirty="0" err="1" smtClean="0"/>
            <a:t>млн</a:t>
          </a:r>
          <a:r>
            <a:rPr lang="ru-RU" dirty="0" smtClean="0"/>
            <a:t> га</a:t>
          </a:r>
          <a:endParaRPr lang="ru-RU" dirty="0"/>
        </a:p>
      </dgm:t>
    </dgm:pt>
    <dgm:pt modelId="{6D9DEF67-B686-43E1-A257-E343D87E18E9}" type="parTrans" cxnId="{9A8037E9-7B72-4479-BEA4-B61A7A0CD3A9}">
      <dgm:prSet/>
      <dgm:spPr/>
      <dgm:t>
        <a:bodyPr/>
        <a:lstStyle/>
        <a:p>
          <a:endParaRPr lang="ru-RU"/>
        </a:p>
      </dgm:t>
    </dgm:pt>
    <dgm:pt modelId="{89983AFC-B13C-4F10-94E6-84D51402B71B}" type="sibTrans" cxnId="{9A8037E9-7B72-4479-BEA4-B61A7A0CD3A9}">
      <dgm:prSet/>
      <dgm:spPr/>
      <dgm:t>
        <a:bodyPr/>
        <a:lstStyle/>
        <a:p>
          <a:endParaRPr lang="ru-RU"/>
        </a:p>
      </dgm:t>
    </dgm:pt>
    <dgm:pt modelId="{BB65705D-A587-4E97-9433-4E56228C9609}">
      <dgm:prSet phldrT="[Текст]"/>
      <dgm:spPr/>
      <dgm:t>
        <a:bodyPr/>
        <a:lstStyle/>
        <a:p>
          <a:r>
            <a:rPr lang="ru-RU" i="0" dirty="0" smtClean="0"/>
            <a:t>Пашня</a:t>
          </a:r>
        </a:p>
        <a:p>
          <a:r>
            <a:rPr lang="ru-RU" i="0" dirty="0" smtClean="0"/>
            <a:t>3,3 </a:t>
          </a:r>
          <a:r>
            <a:rPr lang="ru-RU" i="0" dirty="0" err="1" smtClean="0"/>
            <a:t>млн</a:t>
          </a:r>
          <a:r>
            <a:rPr lang="ru-RU" i="0" dirty="0" smtClean="0"/>
            <a:t> га</a:t>
          </a:r>
          <a:endParaRPr lang="ru-RU" i="0" dirty="0"/>
        </a:p>
      </dgm:t>
    </dgm:pt>
    <dgm:pt modelId="{C1E1A572-84C0-4B62-95BE-74C611A3173F}" type="parTrans" cxnId="{3C7B9026-21F0-493A-B690-D11EEFAB30C0}">
      <dgm:prSet/>
      <dgm:spPr/>
      <dgm:t>
        <a:bodyPr/>
        <a:lstStyle/>
        <a:p>
          <a:endParaRPr lang="ru-RU"/>
        </a:p>
      </dgm:t>
    </dgm:pt>
    <dgm:pt modelId="{6C827120-C5E4-4B6E-853A-BF6F187FC2AC}" type="sibTrans" cxnId="{3C7B9026-21F0-493A-B690-D11EEFAB30C0}">
      <dgm:prSet/>
      <dgm:spPr/>
      <dgm:t>
        <a:bodyPr/>
        <a:lstStyle/>
        <a:p>
          <a:endParaRPr lang="ru-RU"/>
        </a:p>
      </dgm:t>
    </dgm:pt>
    <dgm:pt modelId="{CAF37A9C-EB1B-4FF6-B146-ACCB38C273E4}">
      <dgm:prSet phldrT="[Текст]"/>
      <dgm:spPr/>
      <dgm:t>
        <a:bodyPr/>
        <a:lstStyle/>
        <a:p>
          <a:r>
            <a:rPr lang="ru-RU" i="0" dirty="0" smtClean="0"/>
            <a:t>Сенокосы   </a:t>
          </a:r>
        </a:p>
        <a:p>
          <a:r>
            <a:rPr lang="ru-RU" i="0" dirty="0" smtClean="0"/>
            <a:t>2,6 млн. га </a:t>
          </a:r>
          <a:endParaRPr lang="ru-RU" i="0" dirty="0"/>
        </a:p>
      </dgm:t>
    </dgm:pt>
    <dgm:pt modelId="{387A20D3-01C9-4D93-B748-6686AE24A0D9}" type="parTrans" cxnId="{18DA6FE8-4A0E-4DAD-AC84-0F6BC1E4F183}">
      <dgm:prSet/>
      <dgm:spPr/>
      <dgm:t>
        <a:bodyPr/>
        <a:lstStyle/>
        <a:p>
          <a:endParaRPr lang="ru-RU"/>
        </a:p>
      </dgm:t>
    </dgm:pt>
    <dgm:pt modelId="{DC92E7E3-C832-4DFB-88F2-D9CCA3FA3C91}" type="sibTrans" cxnId="{18DA6FE8-4A0E-4DAD-AC84-0F6BC1E4F183}">
      <dgm:prSet/>
      <dgm:spPr/>
      <dgm:t>
        <a:bodyPr/>
        <a:lstStyle/>
        <a:p>
          <a:endParaRPr lang="ru-RU"/>
        </a:p>
      </dgm:t>
    </dgm:pt>
    <dgm:pt modelId="{35827ABE-CDAA-4693-99A2-DCD5B9A7B8A4}">
      <dgm:prSet/>
      <dgm:spPr/>
      <dgm:t>
        <a:bodyPr/>
        <a:lstStyle/>
        <a:p>
          <a:r>
            <a:rPr lang="ru-RU" i="0" dirty="0" smtClean="0"/>
            <a:t>Пастбища </a:t>
          </a:r>
        </a:p>
        <a:p>
          <a:r>
            <a:rPr lang="ru-RU" i="0" dirty="0" smtClean="0"/>
            <a:t> 1,8 млн. га </a:t>
          </a:r>
          <a:endParaRPr lang="ru-RU" i="0" dirty="0"/>
        </a:p>
      </dgm:t>
    </dgm:pt>
    <dgm:pt modelId="{3FEDD951-27E0-4234-B8A3-43A1424EE44D}" type="parTrans" cxnId="{1D3FA0A7-B709-4032-B8A6-EFE352C00E66}">
      <dgm:prSet/>
      <dgm:spPr/>
      <dgm:t>
        <a:bodyPr/>
        <a:lstStyle/>
        <a:p>
          <a:endParaRPr lang="ru-RU"/>
        </a:p>
      </dgm:t>
    </dgm:pt>
    <dgm:pt modelId="{1BEB6655-6367-4695-A6E7-924FE97C19FF}" type="sibTrans" cxnId="{1D3FA0A7-B709-4032-B8A6-EFE352C00E66}">
      <dgm:prSet/>
      <dgm:spPr/>
      <dgm:t>
        <a:bodyPr/>
        <a:lstStyle/>
        <a:p>
          <a:endParaRPr lang="ru-RU"/>
        </a:p>
      </dgm:t>
    </dgm:pt>
    <dgm:pt modelId="{C4FF8D2D-F886-487C-B798-3E809067B512}" type="pres">
      <dgm:prSet presAssocID="{9DC0B3A2-F232-40AB-9A61-ABBF875F86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F68612-4A77-468F-89FD-1E74341FBDE5}" type="pres">
      <dgm:prSet presAssocID="{1C2F0227-EB8A-484A-A3E6-FB4F26D04882}" presName="hierRoot1" presStyleCnt="0"/>
      <dgm:spPr/>
    </dgm:pt>
    <dgm:pt modelId="{C20AF427-6B64-4C82-B532-4B10A18C570F}" type="pres">
      <dgm:prSet presAssocID="{1C2F0227-EB8A-484A-A3E6-FB4F26D04882}" presName="composite" presStyleCnt="0"/>
      <dgm:spPr/>
    </dgm:pt>
    <dgm:pt modelId="{F8CB37E0-C69F-4FF9-AE7A-1C7BB142F051}" type="pres">
      <dgm:prSet presAssocID="{1C2F0227-EB8A-484A-A3E6-FB4F26D04882}" presName="background" presStyleLbl="node0" presStyleIdx="0" presStyleCnt="1"/>
      <dgm:spPr/>
    </dgm:pt>
    <dgm:pt modelId="{FE98490A-5BC1-45F7-AA8A-1FC4A1FD001A}" type="pres">
      <dgm:prSet presAssocID="{1C2F0227-EB8A-484A-A3E6-FB4F26D0488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2A3D2B-FE25-41CD-9FB2-4B6CD7B7BC7C}" type="pres">
      <dgm:prSet presAssocID="{1C2F0227-EB8A-484A-A3E6-FB4F26D04882}" presName="hierChild2" presStyleCnt="0"/>
      <dgm:spPr/>
    </dgm:pt>
    <dgm:pt modelId="{B2728A1D-12C3-4786-8332-4FE55CD03465}" type="pres">
      <dgm:prSet presAssocID="{C1E1A572-84C0-4B62-95BE-74C611A3173F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F53C2B2-BF22-4D51-90F5-DD902FB82B2C}" type="pres">
      <dgm:prSet presAssocID="{BB65705D-A587-4E97-9433-4E56228C9609}" presName="hierRoot2" presStyleCnt="0"/>
      <dgm:spPr/>
    </dgm:pt>
    <dgm:pt modelId="{871C1F49-B695-49B2-B8F5-C534C9348322}" type="pres">
      <dgm:prSet presAssocID="{BB65705D-A587-4E97-9433-4E56228C9609}" presName="composite2" presStyleCnt="0"/>
      <dgm:spPr/>
    </dgm:pt>
    <dgm:pt modelId="{8575C3A0-796C-4298-A377-087D4C3DC92C}" type="pres">
      <dgm:prSet presAssocID="{BB65705D-A587-4E97-9433-4E56228C9609}" presName="background2" presStyleLbl="node2" presStyleIdx="0" presStyleCnt="3"/>
      <dgm:spPr/>
    </dgm:pt>
    <dgm:pt modelId="{93108311-5E5E-48AA-BD95-80386BBB8E5E}" type="pres">
      <dgm:prSet presAssocID="{BB65705D-A587-4E97-9433-4E56228C960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DB8868-ED3F-468C-9C25-57903C7620A7}" type="pres">
      <dgm:prSet presAssocID="{BB65705D-A587-4E97-9433-4E56228C9609}" presName="hierChild3" presStyleCnt="0"/>
      <dgm:spPr/>
    </dgm:pt>
    <dgm:pt modelId="{A2FAD0C1-1AC4-4135-82DC-CB1BB489B9D8}" type="pres">
      <dgm:prSet presAssocID="{387A20D3-01C9-4D93-B748-6686AE24A0D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68BA240-81E4-49DA-AA38-AB422A852491}" type="pres">
      <dgm:prSet presAssocID="{CAF37A9C-EB1B-4FF6-B146-ACCB38C273E4}" presName="hierRoot2" presStyleCnt="0"/>
      <dgm:spPr/>
    </dgm:pt>
    <dgm:pt modelId="{0D093B9A-9FDD-434E-9E09-36D082305061}" type="pres">
      <dgm:prSet presAssocID="{CAF37A9C-EB1B-4FF6-B146-ACCB38C273E4}" presName="composite2" presStyleCnt="0"/>
      <dgm:spPr/>
    </dgm:pt>
    <dgm:pt modelId="{2096619B-1FA0-4E77-A49D-7D8322779D3C}" type="pres">
      <dgm:prSet presAssocID="{CAF37A9C-EB1B-4FF6-B146-ACCB38C273E4}" presName="background2" presStyleLbl="node2" presStyleIdx="1" presStyleCnt="3"/>
      <dgm:spPr/>
    </dgm:pt>
    <dgm:pt modelId="{75F93130-3F91-48D4-A3FC-9B7B6BB12302}" type="pres">
      <dgm:prSet presAssocID="{CAF37A9C-EB1B-4FF6-B146-ACCB38C273E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4FB18E-C65B-4F5F-938D-1FD2B4E71215}" type="pres">
      <dgm:prSet presAssocID="{CAF37A9C-EB1B-4FF6-B146-ACCB38C273E4}" presName="hierChild3" presStyleCnt="0"/>
      <dgm:spPr/>
    </dgm:pt>
    <dgm:pt modelId="{1CD29C39-94AD-4823-90F4-255310237349}" type="pres">
      <dgm:prSet presAssocID="{3FEDD951-27E0-4234-B8A3-43A1424EE44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E8347E0-F5F2-4D6D-87A0-3A6FA62F42F4}" type="pres">
      <dgm:prSet presAssocID="{35827ABE-CDAA-4693-99A2-DCD5B9A7B8A4}" presName="hierRoot2" presStyleCnt="0"/>
      <dgm:spPr/>
    </dgm:pt>
    <dgm:pt modelId="{D4FF2459-4C2C-44EC-8E73-B54AE373A49A}" type="pres">
      <dgm:prSet presAssocID="{35827ABE-CDAA-4693-99A2-DCD5B9A7B8A4}" presName="composite2" presStyleCnt="0"/>
      <dgm:spPr/>
    </dgm:pt>
    <dgm:pt modelId="{85009D3E-278A-4013-BBC5-AC95DA312D71}" type="pres">
      <dgm:prSet presAssocID="{35827ABE-CDAA-4693-99A2-DCD5B9A7B8A4}" presName="background2" presStyleLbl="node2" presStyleIdx="2" presStyleCnt="3"/>
      <dgm:spPr/>
    </dgm:pt>
    <dgm:pt modelId="{0E816F8A-34E6-4947-849D-A7F674C1119C}" type="pres">
      <dgm:prSet presAssocID="{35827ABE-CDAA-4693-99A2-DCD5B9A7B8A4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397110-3F40-43AF-B9CD-1395B5355A40}" type="pres">
      <dgm:prSet presAssocID="{35827ABE-CDAA-4693-99A2-DCD5B9A7B8A4}" presName="hierChild3" presStyleCnt="0"/>
      <dgm:spPr/>
    </dgm:pt>
  </dgm:ptLst>
  <dgm:cxnLst>
    <dgm:cxn modelId="{18DA6FE8-4A0E-4DAD-AC84-0F6BC1E4F183}" srcId="{1C2F0227-EB8A-484A-A3E6-FB4F26D04882}" destId="{CAF37A9C-EB1B-4FF6-B146-ACCB38C273E4}" srcOrd="1" destOrd="0" parTransId="{387A20D3-01C9-4D93-B748-6686AE24A0D9}" sibTransId="{DC92E7E3-C832-4DFB-88F2-D9CCA3FA3C91}"/>
    <dgm:cxn modelId="{9A8037E9-7B72-4479-BEA4-B61A7A0CD3A9}" srcId="{9DC0B3A2-F232-40AB-9A61-ABBF875F8679}" destId="{1C2F0227-EB8A-484A-A3E6-FB4F26D04882}" srcOrd="0" destOrd="0" parTransId="{6D9DEF67-B686-43E1-A257-E343D87E18E9}" sibTransId="{89983AFC-B13C-4F10-94E6-84D51402B71B}"/>
    <dgm:cxn modelId="{D056F25A-D792-40FE-93F9-35BC6E5DEF6C}" type="presOf" srcId="{C1E1A572-84C0-4B62-95BE-74C611A3173F}" destId="{B2728A1D-12C3-4786-8332-4FE55CD03465}" srcOrd="0" destOrd="0" presId="urn:microsoft.com/office/officeart/2005/8/layout/hierarchy1"/>
    <dgm:cxn modelId="{1C358BD4-6592-4F7E-9135-BEDF07DB20D2}" type="presOf" srcId="{387A20D3-01C9-4D93-B748-6686AE24A0D9}" destId="{A2FAD0C1-1AC4-4135-82DC-CB1BB489B9D8}" srcOrd="0" destOrd="0" presId="urn:microsoft.com/office/officeart/2005/8/layout/hierarchy1"/>
    <dgm:cxn modelId="{B4FBF16E-E01C-492B-A2C4-48C60EFE62E3}" type="presOf" srcId="{BB65705D-A587-4E97-9433-4E56228C9609}" destId="{93108311-5E5E-48AA-BD95-80386BBB8E5E}" srcOrd="0" destOrd="0" presId="urn:microsoft.com/office/officeart/2005/8/layout/hierarchy1"/>
    <dgm:cxn modelId="{4CB5B225-5BA9-4D5E-87FF-1947C00E88B7}" type="presOf" srcId="{3FEDD951-27E0-4234-B8A3-43A1424EE44D}" destId="{1CD29C39-94AD-4823-90F4-255310237349}" srcOrd="0" destOrd="0" presId="urn:microsoft.com/office/officeart/2005/8/layout/hierarchy1"/>
    <dgm:cxn modelId="{004E8432-DDA6-4E29-A5D2-2D305249D8C3}" type="presOf" srcId="{1C2F0227-EB8A-484A-A3E6-FB4F26D04882}" destId="{FE98490A-5BC1-45F7-AA8A-1FC4A1FD001A}" srcOrd="0" destOrd="0" presId="urn:microsoft.com/office/officeart/2005/8/layout/hierarchy1"/>
    <dgm:cxn modelId="{476F570D-9317-4748-9200-EDA97607BD89}" type="presOf" srcId="{CAF37A9C-EB1B-4FF6-B146-ACCB38C273E4}" destId="{75F93130-3F91-48D4-A3FC-9B7B6BB12302}" srcOrd="0" destOrd="0" presId="urn:microsoft.com/office/officeart/2005/8/layout/hierarchy1"/>
    <dgm:cxn modelId="{3C7B9026-21F0-493A-B690-D11EEFAB30C0}" srcId="{1C2F0227-EB8A-484A-A3E6-FB4F26D04882}" destId="{BB65705D-A587-4E97-9433-4E56228C9609}" srcOrd="0" destOrd="0" parTransId="{C1E1A572-84C0-4B62-95BE-74C611A3173F}" sibTransId="{6C827120-C5E4-4B6E-853A-BF6F187FC2AC}"/>
    <dgm:cxn modelId="{F60ECD9F-7675-4490-9707-A997595001A6}" type="presOf" srcId="{9DC0B3A2-F232-40AB-9A61-ABBF875F8679}" destId="{C4FF8D2D-F886-487C-B798-3E809067B512}" srcOrd="0" destOrd="0" presId="urn:microsoft.com/office/officeart/2005/8/layout/hierarchy1"/>
    <dgm:cxn modelId="{1D3FA0A7-B709-4032-B8A6-EFE352C00E66}" srcId="{1C2F0227-EB8A-484A-A3E6-FB4F26D04882}" destId="{35827ABE-CDAA-4693-99A2-DCD5B9A7B8A4}" srcOrd="2" destOrd="0" parTransId="{3FEDD951-27E0-4234-B8A3-43A1424EE44D}" sibTransId="{1BEB6655-6367-4695-A6E7-924FE97C19FF}"/>
    <dgm:cxn modelId="{3408E9CA-C4C5-49A2-9419-22FD252170F8}" type="presOf" srcId="{35827ABE-CDAA-4693-99A2-DCD5B9A7B8A4}" destId="{0E816F8A-34E6-4947-849D-A7F674C1119C}" srcOrd="0" destOrd="0" presId="urn:microsoft.com/office/officeart/2005/8/layout/hierarchy1"/>
    <dgm:cxn modelId="{748123BC-4527-4F42-BDA2-25EFE08294E7}" type="presParOf" srcId="{C4FF8D2D-F886-487C-B798-3E809067B512}" destId="{F0F68612-4A77-468F-89FD-1E74341FBDE5}" srcOrd="0" destOrd="0" presId="urn:microsoft.com/office/officeart/2005/8/layout/hierarchy1"/>
    <dgm:cxn modelId="{875683E6-DA03-49FF-809B-D027C98142FC}" type="presParOf" srcId="{F0F68612-4A77-468F-89FD-1E74341FBDE5}" destId="{C20AF427-6B64-4C82-B532-4B10A18C570F}" srcOrd="0" destOrd="0" presId="urn:microsoft.com/office/officeart/2005/8/layout/hierarchy1"/>
    <dgm:cxn modelId="{53716A4E-A011-4893-B340-5D8045BFBBD4}" type="presParOf" srcId="{C20AF427-6B64-4C82-B532-4B10A18C570F}" destId="{F8CB37E0-C69F-4FF9-AE7A-1C7BB142F051}" srcOrd="0" destOrd="0" presId="urn:microsoft.com/office/officeart/2005/8/layout/hierarchy1"/>
    <dgm:cxn modelId="{B04168EB-8F31-4B0B-A48B-A74A05EB3C5E}" type="presParOf" srcId="{C20AF427-6B64-4C82-B532-4B10A18C570F}" destId="{FE98490A-5BC1-45F7-AA8A-1FC4A1FD001A}" srcOrd="1" destOrd="0" presId="urn:microsoft.com/office/officeart/2005/8/layout/hierarchy1"/>
    <dgm:cxn modelId="{52698A5D-0079-4DF0-A0AA-88B140B12A3F}" type="presParOf" srcId="{F0F68612-4A77-468F-89FD-1E74341FBDE5}" destId="{762A3D2B-FE25-41CD-9FB2-4B6CD7B7BC7C}" srcOrd="1" destOrd="0" presId="urn:microsoft.com/office/officeart/2005/8/layout/hierarchy1"/>
    <dgm:cxn modelId="{7021149E-836E-4702-9DAF-7B1565960C08}" type="presParOf" srcId="{762A3D2B-FE25-41CD-9FB2-4B6CD7B7BC7C}" destId="{B2728A1D-12C3-4786-8332-4FE55CD03465}" srcOrd="0" destOrd="0" presId="urn:microsoft.com/office/officeart/2005/8/layout/hierarchy1"/>
    <dgm:cxn modelId="{8A7D773C-7C2F-4BEE-B933-1102513FE9F6}" type="presParOf" srcId="{762A3D2B-FE25-41CD-9FB2-4B6CD7B7BC7C}" destId="{AF53C2B2-BF22-4D51-90F5-DD902FB82B2C}" srcOrd="1" destOrd="0" presId="urn:microsoft.com/office/officeart/2005/8/layout/hierarchy1"/>
    <dgm:cxn modelId="{A8B1640D-07A7-4A0B-9FDB-8E64AC30AD07}" type="presParOf" srcId="{AF53C2B2-BF22-4D51-90F5-DD902FB82B2C}" destId="{871C1F49-B695-49B2-B8F5-C534C9348322}" srcOrd="0" destOrd="0" presId="urn:microsoft.com/office/officeart/2005/8/layout/hierarchy1"/>
    <dgm:cxn modelId="{668D717D-594B-4AE3-8EB7-EA7E6AA51EBC}" type="presParOf" srcId="{871C1F49-B695-49B2-B8F5-C534C9348322}" destId="{8575C3A0-796C-4298-A377-087D4C3DC92C}" srcOrd="0" destOrd="0" presId="urn:microsoft.com/office/officeart/2005/8/layout/hierarchy1"/>
    <dgm:cxn modelId="{4C9FE7AD-17B4-41FC-9BAA-7EF7D0C1E8E8}" type="presParOf" srcId="{871C1F49-B695-49B2-B8F5-C534C9348322}" destId="{93108311-5E5E-48AA-BD95-80386BBB8E5E}" srcOrd="1" destOrd="0" presId="urn:microsoft.com/office/officeart/2005/8/layout/hierarchy1"/>
    <dgm:cxn modelId="{94D9F5D8-F177-4248-A9B8-43204F1C2660}" type="presParOf" srcId="{AF53C2B2-BF22-4D51-90F5-DD902FB82B2C}" destId="{2BDB8868-ED3F-468C-9C25-57903C7620A7}" srcOrd="1" destOrd="0" presId="urn:microsoft.com/office/officeart/2005/8/layout/hierarchy1"/>
    <dgm:cxn modelId="{5B20EA4B-DA9D-43DC-ACEE-AE16D9033A8E}" type="presParOf" srcId="{762A3D2B-FE25-41CD-9FB2-4B6CD7B7BC7C}" destId="{A2FAD0C1-1AC4-4135-82DC-CB1BB489B9D8}" srcOrd="2" destOrd="0" presId="urn:microsoft.com/office/officeart/2005/8/layout/hierarchy1"/>
    <dgm:cxn modelId="{EBA64FA1-7768-4A92-A432-18D112E707A1}" type="presParOf" srcId="{762A3D2B-FE25-41CD-9FB2-4B6CD7B7BC7C}" destId="{668BA240-81E4-49DA-AA38-AB422A852491}" srcOrd="3" destOrd="0" presId="urn:microsoft.com/office/officeart/2005/8/layout/hierarchy1"/>
    <dgm:cxn modelId="{DDF7C5E0-4C20-408D-A3EF-910E178ABCB6}" type="presParOf" srcId="{668BA240-81E4-49DA-AA38-AB422A852491}" destId="{0D093B9A-9FDD-434E-9E09-36D082305061}" srcOrd="0" destOrd="0" presId="urn:microsoft.com/office/officeart/2005/8/layout/hierarchy1"/>
    <dgm:cxn modelId="{F0A9ACEB-83A8-4D13-977A-6AA8868FC156}" type="presParOf" srcId="{0D093B9A-9FDD-434E-9E09-36D082305061}" destId="{2096619B-1FA0-4E77-A49D-7D8322779D3C}" srcOrd="0" destOrd="0" presId="urn:microsoft.com/office/officeart/2005/8/layout/hierarchy1"/>
    <dgm:cxn modelId="{B6508006-EAB8-4BB9-A0D9-6090036BF3CE}" type="presParOf" srcId="{0D093B9A-9FDD-434E-9E09-36D082305061}" destId="{75F93130-3F91-48D4-A3FC-9B7B6BB12302}" srcOrd="1" destOrd="0" presId="urn:microsoft.com/office/officeart/2005/8/layout/hierarchy1"/>
    <dgm:cxn modelId="{604A6ABC-EB24-4905-938F-8F7DC62EBBE7}" type="presParOf" srcId="{668BA240-81E4-49DA-AA38-AB422A852491}" destId="{654FB18E-C65B-4F5F-938D-1FD2B4E71215}" srcOrd="1" destOrd="0" presId="urn:microsoft.com/office/officeart/2005/8/layout/hierarchy1"/>
    <dgm:cxn modelId="{3B6ADF51-6EB9-4654-90A1-C5D0195F3D36}" type="presParOf" srcId="{762A3D2B-FE25-41CD-9FB2-4B6CD7B7BC7C}" destId="{1CD29C39-94AD-4823-90F4-255310237349}" srcOrd="4" destOrd="0" presId="urn:microsoft.com/office/officeart/2005/8/layout/hierarchy1"/>
    <dgm:cxn modelId="{FAC98D21-5F65-4AB5-B07D-9AF6A8086FC0}" type="presParOf" srcId="{762A3D2B-FE25-41CD-9FB2-4B6CD7B7BC7C}" destId="{DE8347E0-F5F2-4D6D-87A0-3A6FA62F42F4}" srcOrd="5" destOrd="0" presId="urn:microsoft.com/office/officeart/2005/8/layout/hierarchy1"/>
    <dgm:cxn modelId="{22D256C5-DCC4-45F8-9213-03B4962E55D8}" type="presParOf" srcId="{DE8347E0-F5F2-4D6D-87A0-3A6FA62F42F4}" destId="{D4FF2459-4C2C-44EC-8E73-B54AE373A49A}" srcOrd="0" destOrd="0" presId="urn:microsoft.com/office/officeart/2005/8/layout/hierarchy1"/>
    <dgm:cxn modelId="{61B4CE0F-414C-45A3-9451-BC19538D172C}" type="presParOf" srcId="{D4FF2459-4C2C-44EC-8E73-B54AE373A49A}" destId="{85009D3E-278A-4013-BBC5-AC95DA312D71}" srcOrd="0" destOrd="0" presId="urn:microsoft.com/office/officeart/2005/8/layout/hierarchy1"/>
    <dgm:cxn modelId="{3B24238D-653B-4C13-A97E-757492E638CD}" type="presParOf" srcId="{D4FF2459-4C2C-44EC-8E73-B54AE373A49A}" destId="{0E816F8A-34E6-4947-849D-A7F674C1119C}" srcOrd="1" destOrd="0" presId="urn:microsoft.com/office/officeart/2005/8/layout/hierarchy1"/>
    <dgm:cxn modelId="{DF2C13F9-F0F4-40E8-B93B-E5246A559B34}" type="presParOf" srcId="{DE8347E0-F5F2-4D6D-87A0-3A6FA62F42F4}" destId="{A7397110-3F40-43AF-B9CD-1395B5355A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29C39-94AD-4823-90F4-255310237349}">
      <dsp:nvSpPr>
        <dsp:cNvPr id="0" name=""/>
        <dsp:cNvSpPr/>
      </dsp:nvSpPr>
      <dsp:spPr>
        <a:xfrm>
          <a:off x="2851263" y="1243510"/>
          <a:ext cx="2023477" cy="481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125"/>
              </a:lnTo>
              <a:lnTo>
                <a:pt x="2023477" y="328125"/>
              </a:lnTo>
              <a:lnTo>
                <a:pt x="2023477" y="4814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AD0C1-1AC4-4135-82DC-CB1BB489B9D8}">
      <dsp:nvSpPr>
        <dsp:cNvPr id="0" name=""/>
        <dsp:cNvSpPr/>
      </dsp:nvSpPr>
      <dsp:spPr>
        <a:xfrm>
          <a:off x="2805543" y="1243510"/>
          <a:ext cx="91440" cy="4814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14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28A1D-12C3-4786-8332-4FE55CD03465}">
      <dsp:nvSpPr>
        <dsp:cNvPr id="0" name=""/>
        <dsp:cNvSpPr/>
      </dsp:nvSpPr>
      <dsp:spPr>
        <a:xfrm>
          <a:off x="827786" y="1243510"/>
          <a:ext cx="2023477" cy="481495"/>
        </a:xfrm>
        <a:custGeom>
          <a:avLst/>
          <a:gdLst/>
          <a:ahLst/>
          <a:cxnLst/>
          <a:rect l="0" t="0" r="0" b="0"/>
          <a:pathLst>
            <a:path>
              <a:moveTo>
                <a:pt x="2023477" y="0"/>
              </a:moveTo>
              <a:lnTo>
                <a:pt x="2023477" y="328125"/>
              </a:lnTo>
              <a:lnTo>
                <a:pt x="0" y="328125"/>
              </a:lnTo>
              <a:lnTo>
                <a:pt x="0" y="4814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B37E0-C69F-4FF9-AE7A-1C7BB142F051}">
      <dsp:nvSpPr>
        <dsp:cNvPr id="0" name=""/>
        <dsp:cNvSpPr/>
      </dsp:nvSpPr>
      <dsp:spPr>
        <a:xfrm>
          <a:off x="2023477" y="192222"/>
          <a:ext cx="1655572" cy="105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8490A-5BC1-45F7-AA8A-1FC4A1FD001A}">
      <dsp:nvSpPr>
        <dsp:cNvPr id="0" name=""/>
        <dsp:cNvSpPr/>
      </dsp:nvSpPr>
      <dsp:spPr>
        <a:xfrm>
          <a:off x="2207430" y="366977"/>
          <a:ext cx="1655572" cy="1051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Сельскохозяйственные угодья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7,8 </a:t>
          </a:r>
          <a:r>
            <a:rPr lang="ru-RU" sz="1100" kern="1200" dirty="0" err="1" smtClean="0"/>
            <a:t>млн</a:t>
          </a:r>
          <a:r>
            <a:rPr lang="ru-RU" sz="1100" kern="1200" dirty="0" smtClean="0"/>
            <a:t> га</a:t>
          </a:r>
          <a:endParaRPr lang="ru-RU" sz="1100" kern="1200" dirty="0"/>
        </a:p>
      </dsp:txBody>
      <dsp:txXfrm>
        <a:off x="2238221" y="397768"/>
        <a:ext cx="1593990" cy="989706"/>
      </dsp:txXfrm>
    </dsp:sp>
    <dsp:sp modelId="{8575C3A0-796C-4298-A377-087D4C3DC92C}">
      <dsp:nvSpPr>
        <dsp:cNvPr id="0" name=""/>
        <dsp:cNvSpPr/>
      </dsp:nvSpPr>
      <dsp:spPr>
        <a:xfrm>
          <a:off x="0" y="1725006"/>
          <a:ext cx="1655572" cy="105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08311-5E5E-48AA-BD95-80386BBB8E5E}">
      <dsp:nvSpPr>
        <dsp:cNvPr id="0" name=""/>
        <dsp:cNvSpPr/>
      </dsp:nvSpPr>
      <dsp:spPr>
        <a:xfrm>
          <a:off x="183952" y="1899761"/>
          <a:ext cx="1655572" cy="1051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/>
            <a:t>Пашня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/>
            <a:t>3,3 </a:t>
          </a:r>
          <a:r>
            <a:rPr lang="ru-RU" sz="1100" i="0" kern="1200" dirty="0" err="1" smtClean="0"/>
            <a:t>млн</a:t>
          </a:r>
          <a:r>
            <a:rPr lang="ru-RU" sz="1100" i="0" kern="1200" dirty="0" smtClean="0"/>
            <a:t> га</a:t>
          </a:r>
          <a:endParaRPr lang="ru-RU" sz="1100" i="0" kern="1200" dirty="0"/>
        </a:p>
      </dsp:txBody>
      <dsp:txXfrm>
        <a:off x="214743" y="1930552"/>
        <a:ext cx="1593990" cy="989706"/>
      </dsp:txXfrm>
    </dsp:sp>
    <dsp:sp modelId="{2096619B-1FA0-4E77-A49D-7D8322779D3C}">
      <dsp:nvSpPr>
        <dsp:cNvPr id="0" name=""/>
        <dsp:cNvSpPr/>
      </dsp:nvSpPr>
      <dsp:spPr>
        <a:xfrm>
          <a:off x="2023477" y="1725006"/>
          <a:ext cx="1655572" cy="105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93130-3F91-48D4-A3FC-9B7B6BB12302}">
      <dsp:nvSpPr>
        <dsp:cNvPr id="0" name=""/>
        <dsp:cNvSpPr/>
      </dsp:nvSpPr>
      <dsp:spPr>
        <a:xfrm>
          <a:off x="2207429" y="1899761"/>
          <a:ext cx="1655572" cy="1051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/>
            <a:t>Сенокосы  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/>
            <a:t>2,6 млн. га </a:t>
          </a:r>
          <a:endParaRPr lang="ru-RU" sz="1100" i="0" kern="1200" dirty="0"/>
        </a:p>
      </dsp:txBody>
      <dsp:txXfrm>
        <a:off x="2238220" y="1930552"/>
        <a:ext cx="1593990" cy="989706"/>
      </dsp:txXfrm>
    </dsp:sp>
    <dsp:sp modelId="{85009D3E-278A-4013-BBC5-AC95DA312D71}">
      <dsp:nvSpPr>
        <dsp:cNvPr id="0" name=""/>
        <dsp:cNvSpPr/>
      </dsp:nvSpPr>
      <dsp:spPr>
        <a:xfrm>
          <a:off x="4046954" y="1725006"/>
          <a:ext cx="1655572" cy="105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16F8A-34E6-4947-849D-A7F674C1119C}">
      <dsp:nvSpPr>
        <dsp:cNvPr id="0" name=""/>
        <dsp:cNvSpPr/>
      </dsp:nvSpPr>
      <dsp:spPr>
        <a:xfrm>
          <a:off x="4230907" y="1899761"/>
          <a:ext cx="1655572" cy="1051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/>
            <a:t>Пастбища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/>
            <a:t> 1,8 млн. га </a:t>
          </a:r>
          <a:endParaRPr lang="ru-RU" sz="1100" i="0" kern="1200" dirty="0"/>
        </a:p>
      </dsp:txBody>
      <dsp:txXfrm>
        <a:off x="4261698" y="1930552"/>
        <a:ext cx="1593990" cy="98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A00E48D-ED9C-41CA-8EBB-3714B903C5A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097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074D529-2603-4AB7-87A8-AF6CEE8A97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0C76-8E1C-4D50-8DE6-BA74BDC0B2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06F2-4980-4D4D-A141-EEEC94C3D1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F0246E5-A988-4941-8567-0807C7BC2A6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0F450F-4954-431B-8E97-4504F57F8BC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75F753F-0A9A-4342-95AE-3CE3B3E17E8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E7FC54D-F4DD-4250-94FD-179F3EA0F83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EE2-B737-4D6B-86BB-5D231B334E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AC281F0-5CF5-419C-BD7F-F22AE3BD5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D6A3-21E4-485F-B687-4721C5D5C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28A1-0D8B-45BC-A40B-D62EF9F85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D59D-CB40-48DE-8898-6DCBBE72D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B4EF-4CB7-4514-9934-474207A19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BF960-AA9D-4EA3-8C85-4D4DF8264A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EC19481-9AED-4CF0-8E9A-F528C4F6B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AE98A8-08EF-4172-8264-56CDA4653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714884"/>
            <a:ext cx="6400800" cy="164307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800" dirty="0"/>
              <a:t>9 класс </a:t>
            </a:r>
          </a:p>
          <a:p>
            <a:pPr>
              <a:lnSpc>
                <a:spcPct val="80000"/>
              </a:lnSpc>
            </a:pPr>
            <a:endParaRPr lang="ru-RU" sz="2800" dirty="0"/>
          </a:p>
          <a:p>
            <a:pPr>
              <a:lnSpc>
                <a:spcPct val="80000"/>
              </a:lnSpc>
            </a:pPr>
            <a:endParaRPr lang="ru-RU" sz="2800" dirty="0"/>
          </a:p>
          <a:p>
            <a:pPr>
              <a:lnSpc>
                <a:spcPct val="80000"/>
              </a:lnSpc>
            </a:pPr>
            <a:endParaRPr lang="ru-RU" sz="2800" dirty="0"/>
          </a:p>
          <a:p>
            <a:pPr>
              <a:lnSpc>
                <a:spcPct val="80000"/>
              </a:lnSpc>
            </a:pPr>
            <a:endParaRPr lang="ru-RU" sz="2800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6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Северо-Западный регион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  <p:bldP spid="348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686"/>
            <a:ext cx="3333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428596" y="500042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4200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 региона</a:t>
            </a: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571472" y="1714488"/>
            <a:ext cx="82804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6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Санкт-Петербург –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6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город федерального значения</a:t>
            </a:r>
          </a:p>
        </p:txBody>
      </p:sp>
      <p:pic>
        <p:nvPicPr>
          <p:cNvPr id="129052" name="Picture 28" descr="DC-00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2162893" cy="2189163"/>
          </a:xfrm>
          <a:noFill/>
          <a:ln/>
        </p:spPr>
      </p:pic>
      <p:pic>
        <p:nvPicPr>
          <p:cNvPr id="129038" name="Picture 14" descr="1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429256" y="3286124"/>
            <a:ext cx="3110085" cy="2189163"/>
          </a:xfrm>
          <a:noFill/>
          <a:ln/>
        </p:spPr>
      </p:pic>
      <p:pic>
        <p:nvPicPr>
          <p:cNvPr id="206851" name="Picture 3" descr="sp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357694"/>
            <a:ext cx="18437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/>
      <p:bldP spid="12902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План – характеристика</a:t>
            </a:r>
            <a:br>
              <a:rPr lang="ru-RU" sz="38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8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экономико-географического положения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Положение района на территории государства (окраинное, пограничное, центральное)</a:t>
            </a:r>
          </a:p>
          <a:p>
            <a:pPr>
              <a:lnSpc>
                <a:spcPct val="90000"/>
              </a:lnSpc>
            </a:pPr>
            <a:r>
              <a:rPr lang="ru-RU" sz="2800"/>
              <a:t>Соседние районы, государства</a:t>
            </a:r>
          </a:p>
          <a:p>
            <a:pPr>
              <a:lnSpc>
                <a:spcPct val="90000"/>
              </a:lnSpc>
            </a:pPr>
            <a:r>
              <a:rPr lang="ru-RU" sz="2800"/>
              <a:t>Положение относительно топливно-энергетических и сырьевых баз страны</a:t>
            </a:r>
          </a:p>
          <a:p>
            <a:pPr>
              <a:lnSpc>
                <a:spcPct val="90000"/>
              </a:lnSpc>
            </a:pPr>
            <a:r>
              <a:rPr lang="ru-RU" sz="2800"/>
              <a:t>Положение относительно транспортных магистралей</a:t>
            </a:r>
          </a:p>
          <a:p>
            <a:pPr>
              <a:lnSpc>
                <a:spcPct val="90000"/>
              </a:lnSpc>
            </a:pPr>
            <a:r>
              <a:rPr lang="ru-RU" sz="2800"/>
              <a:t>Вывод о влиянии ЭГП на развитие экономики региона</a:t>
            </a:r>
          </a:p>
          <a:p>
            <a:pPr>
              <a:lnSpc>
                <a:spcPct val="90000"/>
              </a:lnSpc>
            </a:pP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Политико-административная карта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42844" y="1600200"/>
            <a:ext cx="4000528" cy="4495800"/>
          </a:xfrm>
        </p:spPr>
        <p:txBody>
          <a:bodyPr/>
          <a:lstStyle/>
          <a:p>
            <a:r>
              <a:rPr lang="ru-RU" b="1" dirty="0" smtClean="0"/>
              <a:t>Внутренняя граница (Граница с субъектами федерации России):</a:t>
            </a:r>
          </a:p>
          <a:p>
            <a:r>
              <a:rPr lang="ru-RU" dirty="0" smtClean="0"/>
              <a:t>Республика Карелия</a:t>
            </a:r>
          </a:p>
          <a:p>
            <a:r>
              <a:rPr lang="ru-RU" dirty="0" smtClean="0"/>
              <a:t>Вологодская область</a:t>
            </a:r>
          </a:p>
          <a:p>
            <a:r>
              <a:rPr lang="ru-RU" dirty="0" smtClean="0"/>
              <a:t>Тверская область</a:t>
            </a:r>
          </a:p>
          <a:p>
            <a:endParaRPr lang="ru-RU" dirty="0" smtClean="0"/>
          </a:p>
          <a:p>
            <a:r>
              <a:rPr lang="ru-RU" b="1" dirty="0" smtClean="0"/>
              <a:t>Внешняя граница (Граница с государствами Европейских государств):</a:t>
            </a:r>
          </a:p>
          <a:p>
            <a:r>
              <a:rPr lang="ru-RU" dirty="0" smtClean="0"/>
              <a:t>Белоруссия</a:t>
            </a:r>
          </a:p>
          <a:p>
            <a:r>
              <a:rPr lang="ru-RU" dirty="0" smtClean="0"/>
              <a:t>Латвия</a:t>
            </a:r>
          </a:p>
          <a:p>
            <a:r>
              <a:rPr lang="ru-RU" dirty="0" smtClean="0"/>
              <a:t>Эстония</a:t>
            </a:r>
          </a:p>
          <a:p>
            <a:r>
              <a:rPr lang="ru-RU" dirty="0" smtClean="0"/>
              <a:t>Финляндия </a:t>
            </a:r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1025" descr="карт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500174"/>
            <a:ext cx="4367936" cy="4984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Экономико-географическое положение Северо-Западного региона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428596" y="2643182"/>
            <a:ext cx="82296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Площадь территории - 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4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197,5 тыс. кв. км.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1,15 % территории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Экономико-географическое положение Северо-Западного региона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8313" y="2327275"/>
            <a:ext cx="8229600" cy="4530725"/>
          </a:xfrm>
        </p:spPr>
        <p:txBody>
          <a:bodyPr/>
          <a:lstStyle/>
          <a:p>
            <a:r>
              <a:rPr lang="ru-RU" sz="3300"/>
              <a:t>Приморское положение, он омывается Финским заливом Балтийского моря. </a:t>
            </a:r>
          </a:p>
          <a:p>
            <a:pPr>
              <a:buFont typeface="Wingdings" pitchFamily="2" charset="2"/>
              <a:buNone/>
            </a:pPr>
            <a:endParaRPr lang="ru-RU" sz="3300"/>
          </a:p>
          <a:p>
            <a:r>
              <a:rPr lang="ru-RU" sz="3300"/>
              <a:t>Морской порт Санкт-Петербург, Калининград, Выборг.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Экономико-географическое положение Северо-Западного региона</a:t>
            </a:r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684213" y="2327275"/>
            <a:ext cx="82296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4400">
                <a:effectLst>
                  <a:outerShdw blurRad="38100" dist="38100" dir="2700000" algn="tl">
                    <a:srgbClr val="FFFFFF"/>
                  </a:outerShdw>
                </a:effectLst>
              </a:rPr>
              <a:t>Через систему каналов имеет выход в Волгу и Белое море.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Экономико-географическое положение Северо-Западного региона</a:t>
            </a: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468313" y="1916113"/>
            <a:ext cx="37655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327275"/>
            <a:ext cx="8647113" cy="1965325"/>
          </a:xfrm>
        </p:spPr>
        <p:txBody>
          <a:bodyPr>
            <a:normAutofit fontScale="92500" lnSpcReduction="20000"/>
          </a:bodyPr>
          <a:lstStyle/>
          <a:p>
            <a:r>
              <a:rPr lang="ru-RU" sz="3600"/>
              <a:t>Район имеет пограничное положение</a:t>
            </a:r>
          </a:p>
          <a:p>
            <a:pPr>
              <a:buFont typeface="Wingdings" pitchFamily="2" charset="2"/>
              <a:buNone/>
            </a:pPr>
            <a:r>
              <a:rPr lang="ru-RU" sz="3600"/>
              <a:t>  Граничит с Финляндией, Эстонией, Латвией (с Литвой граничит Калининградская обл.), Белоруссией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/>
      <p:bldP spid="1413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611188" y="404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3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Экономико-географическое положение Северо-Западного региона</a:t>
            </a: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11188" y="23272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По территории района проходят железнодорожные и автомобильные дороги. Они расходятся от Санкт-Петербурга веером во все соседние территории.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ВЫВОД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4400"/>
              <a:t>Северо-Западный регион </a:t>
            </a:r>
          </a:p>
          <a:p>
            <a:pPr algn="ctr">
              <a:buFont typeface="Wingdings" pitchFamily="2" charset="2"/>
              <a:buNone/>
            </a:pPr>
            <a:r>
              <a:rPr lang="ru-RU" sz="4400"/>
              <a:t>имеет выгодное экономико-географическое положение. </a:t>
            </a:r>
          </a:p>
          <a:p>
            <a:pPr algn="ctr">
              <a:buFont typeface="Wingdings" pitchFamily="2" charset="2"/>
              <a:buNone/>
            </a:pP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sz="38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Природные условия</a:t>
            </a:r>
          </a:p>
        </p:txBody>
      </p:sp>
      <p:sp>
        <p:nvSpPr>
          <p:cNvPr id="227346" name="Rectangle 1042"/>
          <p:cNvSpPr>
            <a:spLocks noGrp="1" noChangeArrowheads="1"/>
          </p:cNvSpPr>
          <p:nvPr>
            <p:ph sz="quarter" idx="1"/>
          </p:nvPr>
        </p:nvSpPr>
        <p:spPr>
          <a:xfrm>
            <a:off x="5219700" y="908050"/>
            <a:ext cx="3600450" cy="5222875"/>
          </a:xfrm>
        </p:spPr>
        <p:txBody>
          <a:bodyPr/>
          <a:lstStyle/>
          <a:p>
            <a:r>
              <a:rPr lang="ru-RU" sz="2500"/>
              <a:t>Рельеф равнинный</a:t>
            </a:r>
          </a:p>
          <a:p>
            <a:r>
              <a:rPr lang="ru-RU" sz="2500"/>
              <a:t>Климат умеренно-континентальный</a:t>
            </a:r>
          </a:p>
          <a:p>
            <a:r>
              <a:rPr lang="ru-RU" sz="2500"/>
              <a:t>Озерно-речной край</a:t>
            </a:r>
          </a:p>
          <a:p>
            <a:r>
              <a:rPr lang="ru-RU" sz="2500"/>
              <a:t>Почвы подзолистые и дерново-подзолистые</a:t>
            </a:r>
          </a:p>
        </p:txBody>
      </p:sp>
      <p:pic>
        <p:nvPicPr>
          <p:cNvPr id="227328" name="Picture 1024" descr="img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4978400" cy="5688012"/>
          </a:xfrm>
          <a:prstGeom prst="rect">
            <a:avLst/>
          </a:prstGeom>
          <a:noFill/>
        </p:spPr>
      </p:pic>
      <p:grpSp>
        <p:nvGrpSpPr>
          <p:cNvPr id="227345" name="Group 1041"/>
          <p:cNvGrpSpPr>
            <a:grpSpLocks/>
          </p:cNvGrpSpPr>
          <p:nvPr/>
        </p:nvGrpSpPr>
        <p:grpSpPr bwMode="auto">
          <a:xfrm>
            <a:off x="1258888" y="765175"/>
            <a:ext cx="3049587" cy="4583113"/>
            <a:chOff x="793" y="482"/>
            <a:chExt cx="1921" cy="2887"/>
          </a:xfrm>
        </p:grpSpPr>
        <p:grpSp>
          <p:nvGrpSpPr>
            <p:cNvPr id="227340" name="Group 1036"/>
            <p:cNvGrpSpPr>
              <a:grpSpLocks/>
            </p:cNvGrpSpPr>
            <p:nvPr/>
          </p:nvGrpSpPr>
          <p:grpSpPr bwMode="auto">
            <a:xfrm>
              <a:off x="1542" y="1019"/>
              <a:ext cx="1172" cy="2350"/>
              <a:chOff x="1542" y="1019"/>
              <a:chExt cx="1172" cy="2350"/>
            </a:xfrm>
          </p:grpSpPr>
          <p:grpSp>
            <p:nvGrpSpPr>
              <p:cNvPr id="227332" name="Group 1028"/>
              <p:cNvGrpSpPr>
                <a:grpSpLocks/>
              </p:cNvGrpSpPr>
              <p:nvPr/>
            </p:nvGrpSpPr>
            <p:grpSpPr bwMode="auto">
              <a:xfrm>
                <a:off x="1882" y="1019"/>
                <a:ext cx="544" cy="242"/>
                <a:chOff x="1882" y="1019"/>
                <a:chExt cx="544" cy="242"/>
              </a:xfrm>
            </p:grpSpPr>
            <p:sp>
              <p:nvSpPr>
                <p:cNvPr id="227330" name="Freeform 1026"/>
                <p:cNvSpPr>
                  <a:spLocks/>
                </p:cNvSpPr>
                <p:nvPr/>
              </p:nvSpPr>
              <p:spPr bwMode="auto">
                <a:xfrm>
                  <a:off x="1882" y="1117"/>
                  <a:ext cx="190" cy="144"/>
                </a:xfrm>
                <a:custGeom>
                  <a:avLst/>
                  <a:gdLst/>
                  <a:ahLst/>
                  <a:cxnLst>
                    <a:cxn ang="0">
                      <a:pos x="182" y="0"/>
                    </a:cxn>
                    <a:cxn ang="0">
                      <a:pos x="182" y="45"/>
                    </a:cxn>
                    <a:cxn ang="0">
                      <a:pos x="136" y="90"/>
                    </a:cxn>
                    <a:cxn ang="0">
                      <a:pos x="91" y="136"/>
                    </a:cxn>
                    <a:cxn ang="0">
                      <a:pos x="0" y="136"/>
                    </a:cxn>
                  </a:cxnLst>
                  <a:rect l="0" t="0" r="r" b="b"/>
                  <a:pathLst>
                    <a:path w="190" h="144">
                      <a:moveTo>
                        <a:pt x="182" y="0"/>
                      </a:moveTo>
                      <a:cubicBezTo>
                        <a:pt x="186" y="15"/>
                        <a:pt x="190" y="30"/>
                        <a:pt x="182" y="45"/>
                      </a:cubicBezTo>
                      <a:cubicBezTo>
                        <a:pt x="174" y="60"/>
                        <a:pt x="151" y="75"/>
                        <a:pt x="136" y="90"/>
                      </a:cubicBezTo>
                      <a:cubicBezTo>
                        <a:pt x="121" y="105"/>
                        <a:pt x="114" y="128"/>
                        <a:pt x="91" y="136"/>
                      </a:cubicBezTo>
                      <a:cubicBezTo>
                        <a:pt x="68" y="144"/>
                        <a:pt x="34" y="140"/>
                        <a:pt x="0" y="136"/>
                      </a:cubicBezTo>
                    </a:path>
                  </a:pathLst>
                </a:custGeom>
                <a:noFill/>
                <a:ln w="38100" cmpd="sng">
                  <a:solidFill>
                    <a:srgbClr val="FF0066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227331" name="Freeform 1027"/>
                <p:cNvSpPr>
                  <a:spLocks/>
                </p:cNvSpPr>
                <p:nvPr/>
              </p:nvSpPr>
              <p:spPr bwMode="auto">
                <a:xfrm>
                  <a:off x="2010" y="1019"/>
                  <a:ext cx="416" cy="106"/>
                </a:xfrm>
                <a:custGeom>
                  <a:avLst/>
                  <a:gdLst/>
                  <a:ahLst/>
                  <a:cxnLst>
                    <a:cxn ang="0">
                      <a:pos x="54" y="98"/>
                    </a:cxn>
                    <a:cxn ang="0">
                      <a:pos x="8" y="98"/>
                    </a:cxn>
                    <a:cxn ang="0">
                      <a:pos x="8" y="52"/>
                    </a:cxn>
                    <a:cxn ang="0">
                      <a:pos x="8" y="7"/>
                    </a:cxn>
                    <a:cxn ang="0">
                      <a:pos x="54" y="7"/>
                    </a:cxn>
                    <a:cxn ang="0">
                      <a:pos x="99" y="7"/>
                    </a:cxn>
                    <a:cxn ang="0">
                      <a:pos x="144" y="52"/>
                    </a:cxn>
                    <a:cxn ang="0">
                      <a:pos x="235" y="52"/>
                    </a:cxn>
                    <a:cxn ang="0">
                      <a:pos x="280" y="7"/>
                    </a:cxn>
                    <a:cxn ang="0">
                      <a:pos x="371" y="7"/>
                    </a:cxn>
                    <a:cxn ang="0">
                      <a:pos x="371" y="52"/>
                    </a:cxn>
                    <a:cxn ang="0">
                      <a:pos x="416" y="52"/>
                    </a:cxn>
                  </a:cxnLst>
                  <a:rect l="0" t="0" r="r" b="b"/>
                  <a:pathLst>
                    <a:path w="416" h="106">
                      <a:moveTo>
                        <a:pt x="54" y="98"/>
                      </a:moveTo>
                      <a:cubicBezTo>
                        <a:pt x="35" y="102"/>
                        <a:pt x="16" y="106"/>
                        <a:pt x="8" y="98"/>
                      </a:cubicBezTo>
                      <a:cubicBezTo>
                        <a:pt x="0" y="90"/>
                        <a:pt x="8" y="67"/>
                        <a:pt x="8" y="52"/>
                      </a:cubicBezTo>
                      <a:cubicBezTo>
                        <a:pt x="8" y="37"/>
                        <a:pt x="0" y="14"/>
                        <a:pt x="8" y="7"/>
                      </a:cubicBezTo>
                      <a:cubicBezTo>
                        <a:pt x="16" y="0"/>
                        <a:pt x="39" y="7"/>
                        <a:pt x="54" y="7"/>
                      </a:cubicBezTo>
                      <a:cubicBezTo>
                        <a:pt x="69" y="7"/>
                        <a:pt x="84" y="0"/>
                        <a:pt x="99" y="7"/>
                      </a:cubicBezTo>
                      <a:cubicBezTo>
                        <a:pt x="114" y="14"/>
                        <a:pt x="121" y="45"/>
                        <a:pt x="144" y="52"/>
                      </a:cubicBezTo>
                      <a:cubicBezTo>
                        <a:pt x="167" y="59"/>
                        <a:pt x="212" y="59"/>
                        <a:pt x="235" y="52"/>
                      </a:cubicBezTo>
                      <a:cubicBezTo>
                        <a:pt x="258" y="45"/>
                        <a:pt x="257" y="14"/>
                        <a:pt x="280" y="7"/>
                      </a:cubicBezTo>
                      <a:cubicBezTo>
                        <a:pt x="303" y="0"/>
                        <a:pt x="356" y="0"/>
                        <a:pt x="371" y="7"/>
                      </a:cubicBezTo>
                      <a:cubicBezTo>
                        <a:pt x="386" y="14"/>
                        <a:pt x="364" y="45"/>
                        <a:pt x="371" y="52"/>
                      </a:cubicBezTo>
                      <a:cubicBezTo>
                        <a:pt x="378" y="59"/>
                        <a:pt x="397" y="55"/>
                        <a:pt x="416" y="52"/>
                      </a:cubicBezTo>
                    </a:path>
                  </a:pathLst>
                </a:custGeom>
                <a:noFill/>
                <a:ln w="38100" cmpd="sng">
                  <a:solidFill>
                    <a:srgbClr val="FF0066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sp>
            <p:nvSpPr>
              <p:cNvPr id="227333" name="Freeform 1029"/>
              <p:cNvSpPr>
                <a:spLocks/>
              </p:cNvSpPr>
              <p:nvPr/>
            </p:nvSpPr>
            <p:spPr bwMode="auto">
              <a:xfrm>
                <a:off x="2154" y="1094"/>
                <a:ext cx="560" cy="1202"/>
              </a:xfrm>
              <a:custGeom>
                <a:avLst/>
                <a:gdLst/>
                <a:ahLst/>
                <a:cxnLst>
                  <a:cxn ang="0">
                    <a:pos x="272" y="23"/>
                  </a:cxn>
                  <a:cxn ang="0">
                    <a:pos x="227" y="23"/>
                  </a:cxn>
                  <a:cxn ang="0">
                    <a:pos x="182" y="159"/>
                  </a:cxn>
                  <a:cxn ang="0">
                    <a:pos x="227" y="250"/>
                  </a:cxn>
                  <a:cxn ang="0">
                    <a:pos x="227" y="340"/>
                  </a:cxn>
                  <a:cxn ang="0">
                    <a:pos x="182" y="431"/>
                  </a:cxn>
                  <a:cxn ang="0">
                    <a:pos x="227" y="431"/>
                  </a:cxn>
                  <a:cxn ang="0">
                    <a:pos x="227" y="476"/>
                  </a:cxn>
                  <a:cxn ang="0">
                    <a:pos x="318" y="567"/>
                  </a:cxn>
                  <a:cxn ang="0">
                    <a:pos x="272" y="612"/>
                  </a:cxn>
                  <a:cxn ang="0">
                    <a:pos x="318" y="703"/>
                  </a:cxn>
                  <a:cxn ang="0">
                    <a:pos x="227" y="703"/>
                  </a:cxn>
                  <a:cxn ang="0">
                    <a:pos x="182" y="748"/>
                  </a:cxn>
                  <a:cxn ang="0">
                    <a:pos x="182" y="794"/>
                  </a:cxn>
                  <a:cxn ang="0">
                    <a:pos x="227" y="885"/>
                  </a:cxn>
                  <a:cxn ang="0">
                    <a:pos x="272" y="930"/>
                  </a:cxn>
                  <a:cxn ang="0">
                    <a:pos x="408" y="885"/>
                  </a:cxn>
                  <a:cxn ang="0">
                    <a:pos x="545" y="1021"/>
                  </a:cxn>
                  <a:cxn ang="0">
                    <a:pos x="318" y="1111"/>
                  </a:cxn>
                  <a:cxn ang="0">
                    <a:pos x="272" y="1157"/>
                  </a:cxn>
                  <a:cxn ang="0">
                    <a:pos x="227" y="1157"/>
                  </a:cxn>
                  <a:cxn ang="0">
                    <a:pos x="182" y="1202"/>
                  </a:cxn>
                  <a:cxn ang="0">
                    <a:pos x="0" y="1157"/>
                  </a:cxn>
                </a:cxnLst>
                <a:rect l="0" t="0" r="r" b="b"/>
                <a:pathLst>
                  <a:path w="560" h="1202">
                    <a:moveTo>
                      <a:pt x="272" y="23"/>
                    </a:moveTo>
                    <a:cubicBezTo>
                      <a:pt x="257" y="11"/>
                      <a:pt x="242" y="0"/>
                      <a:pt x="227" y="23"/>
                    </a:cubicBezTo>
                    <a:cubicBezTo>
                      <a:pt x="212" y="46"/>
                      <a:pt x="182" y="121"/>
                      <a:pt x="182" y="159"/>
                    </a:cubicBezTo>
                    <a:cubicBezTo>
                      <a:pt x="182" y="197"/>
                      <a:pt x="220" y="220"/>
                      <a:pt x="227" y="250"/>
                    </a:cubicBezTo>
                    <a:cubicBezTo>
                      <a:pt x="234" y="280"/>
                      <a:pt x="234" y="310"/>
                      <a:pt x="227" y="340"/>
                    </a:cubicBezTo>
                    <a:cubicBezTo>
                      <a:pt x="220" y="370"/>
                      <a:pt x="182" y="416"/>
                      <a:pt x="182" y="431"/>
                    </a:cubicBezTo>
                    <a:cubicBezTo>
                      <a:pt x="182" y="446"/>
                      <a:pt x="220" y="424"/>
                      <a:pt x="227" y="431"/>
                    </a:cubicBezTo>
                    <a:cubicBezTo>
                      <a:pt x="234" y="438"/>
                      <a:pt x="212" y="453"/>
                      <a:pt x="227" y="476"/>
                    </a:cubicBezTo>
                    <a:cubicBezTo>
                      <a:pt x="242" y="499"/>
                      <a:pt x="311" y="544"/>
                      <a:pt x="318" y="567"/>
                    </a:cubicBezTo>
                    <a:cubicBezTo>
                      <a:pt x="325" y="590"/>
                      <a:pt x="272" y="589"/>
                      <a:pt x="272" y="612"/>
                    </a:cubicBezTo>
                    <a:cubicBezTo>
                      <a:pt x="272" y="635"/>
                      <a:pt x="325" y="688"/>
                      <a:pt x="318" y="703"/>
                    </a:cubicBezTo>
                    <a:cubicBezTo>
                      <a:pt x="311" y="718"/>
                      <a:pt x="250" y="696"/>
                      <a:pt x="227" y="703"/>
                    </a:cubicBezTo>
                    <a:cubicBezTo>
                      <a:pt x="204" y="710"/>
                      <a:pt x="189" y="733"/>
                      <a:pt x="182" y="748"/>
                    </a:cubicBezTo>
                    <a:cubicBezTo>
                      <a:pt x="175" y="763"/>
                      <a:pt x="175" y="771"/>
                      <a:pt x="182" y="794"/>
                    </a:cubicBezTo>
                    <a:cubicBezTo>
                      <a:pt x="189" y="817"/>
                      <a:pt x="212" y="862"/>
                      <a:pt x="227" y="885"/>
                    </a:cubicBezTo>
                    <a:cubicBezTo>
                      <a:pt x="242" y="908"/>
                      <a:pt x="242" y="930"/>
                      <a:pt x="272" y="930"/>
                    </a:cubicBezTo>
                    <a:cubicBezTo>
                      <a:pt x="302" y="930"/>
                      <a:pt x="363" y="870"/>
                      <a:pt x="408" y="885"/>
                    </a:cubicBezTo>
                    <a:cubicBezTo>
                      <a:pt x="453" y="900"/>
                      <a:pt x="560" y="983"/>
                      <a:pt x="545" y="1021"/>
                    </a:cubicBezTo>
                    <a:cubicBezTo>
                      <a:pt x="530" y="1059"/>
                      <a:pt x="364" y="1088"/>
                      <a:pt x="318" y="1111"/>
                    </a:cubicBezTo>
                    <a:cubicBezTo>
                      <a:pt x="272" y="1134"/>
                      <a:pt x="287" y="1149"/>
                      <a:pt x="272" y="1157"/>
                    </a:cubicBezTo>
                    <a:cubicBezTo>
                      <a:pt x="257" y="1165"/>
                      <a:pt x="242" y="1150"/>
                      <a:pt x="227" y="1157"/>
                    </a:cubicBezTo>
                    <a:cubicBezTo>
                      <a:pt x="212" y="1164"/>
                      <a:pt x="220" y="1202"/>
                      <a:pt x="182" y="1202"/>
                    </a:cubicBezTo>
                    <a:cubicBezTo>
                      <a:pt x="144" y="1202"/>
                      <a:pt x="30" y="1164"/>
                      <a:pt x="0" y="1157"/>
                    </a:cubicBezTo>
                  </a:path>
                </a:pathLst>
              </a:custGeom>
              <a:noFill/>
              <a:ln w="38100" cmpd="sng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27335" name="Freeform 1031"/>
              <p:cNvSpPr>
                <a:spLocks/>
              </p:cNvSpPr>
              <p:nvPr/>
            </p:nvSpPr>
            <p:spPr bwMode="auto">
              <a:xfrm>
                <a:off x="1542" y="2251"/>
                <a:ext cx="612" cy="907"/>
              </a:xfrm>
              <a:custGeom>
                <a:avLst/>
                <a:gdLst/>
                <a:ahLst/>
                <a:cxnLst>
                  <a:cxn ang="0">
                    <a:pos x="612" y="0"/>
                  </a:cxn>
                  <a:cxn ang="0">
                    <a:pos x="567" y="45"/>
                  </a:cxn>
                  <a:cxn ang="0">
                    <a:pos x="567" y="90"/>
                  </a:cxn>
                  <a:cxn ang="0">
                    <a:pos x="567" y="181"/>
                  </a:cxn>
                  <a:cxn ang="0">
                    <a:pos x="567" y="227"/>
                  </a:cxn>
                  <a:cxn ang="0">
                    <a:pos x="522" y="272"/>
                  </a:cxn>
                  <a:cxn ang="0">
                    <a:pos x="522" y="317"/>
                  </a:cxn>
                  <a:cxn ang="0">
                    <a:pos x="476" y="317"/>
                  </a:cxn>
                  <a:cxn ang="0">
                    <a:pos x="340" y="408"/>
                  </a:cxn>
                  <a:cxn ang="0">
                    <a:pos x="295" y="408"/>
                  </a:cxn>
                  <a:cxn ang="0">
                    <a:pos x="204" y="453"/>
                  </a:cxn>
                  <a:cxn ang="0">
                    <a:pos x="159" y="499"/>
                  </a:cxn>
                  <a:cxn ang="0">
                    <a:pos x="23" y="635"/>
                  </a:cxn>
                  <a:cxn ang="0">
                    <a:pos x="23" y="680"/>
                  </a:cxn>
                  <a:cxn ang="0">
                    <a:pos x="68" y="725"/>
                  </a:cxn>
                  <a:cxn ang="0">
                    <a:pos x="113" y="771"/>
                  </a:cxn>
                  <a:cxn ang="0">
                    <a:pos x="113" y="816"/>
                  </a:cxn>
                  <a:cxn ang="0">
                    <a:pos x="204" y="907"/>
                  </a:cxn>
                </a:cxnLst>
                <a:rect l="0" t="0" r="r" b="b"/>
                <a:pathLst>
                  <a:path w="612" h="907">
                    <a:moveTo>
                      <a:pt x="612" y="0"/>
                    </a:moveTo>
                    <a:cubicBezTo>
                      <a:pt x="593" y="15"/>
                      <a:pt x="574" y="30"/>
                      <a:pt x="567" y="45"/>
                    </a:cubicBezTo>
                    <a:cubicBezTo>
                      <a:pt x="560" y="60"/>
                      <a:pt x="567" y="67"/>
                      <a:pt x="567" y="90"/>
                    </a:cubicBezTo>
                    <a:cubicBezTo>
                      <a:pt x="567" y="113"/>
                      <a:pt x="567" y="158"/>
                      <a:pt x="567" y="181"/>
                    </a:cubicBezTo>
                    <a:cubicBezTo>
                      <a:pt x="567" y="204"/>
                      <a:pt x="574" y="212"/>
                      <a:pt x="567" y="227"/>
                    </a:cubicBezTo>
                    <a:cubicBezTo>
                      <a:pt x="560" y="242"/>
                      <a:pt x="529" y="257"/>
                      <a:pt x="522" y="272"/>
                    </a:cubicBezTo>
                    <a:cubicBezTo>
                      <a:pt x="515" y="287"/>
                      <a:pt x="530" y="310"/>
                      <a:pt x="522" y="317"/>
                    </a:cubicBezTo>
                    <a:cubicBezTo>
                      <a:pt x="514" y="324"/>
                      <a:pt x="506" y="302"/>
                      <a:pt x="476" y="317"/>
                    </a:cubicBezTo>
                    <a:cubicBezTo>
                      <a:pt x="446" y="332"/>
                      <a:pt x="370" y="393"/>
                      <a:pt x="340" y="408"/>
                    </a:cubicBezTo>
                    <a:cubicBezTo>
                      <a:pt x="310" y="423"/>
                      <a:pt x="318" y="401"/>
                      <a:pt x="295" y="408"/>
                    </a:cubicBezTo>
                    <a:cubicBezTo>
                      <a:pt x="272" y="415"/>
                      <a:pt x="227" y="438"/>
                      <a:pt x="204" y="453"/>
                    </a:cubicBezTo>
                    <a:cubicBezTo>
                      <a:pt x="181" y="468"/>
                      <a:pt x="189" y="469"/>
                      <a:pt x="159" y="499"/>
                    </a:cubicBezTo>
                    <a:cubicBezTo>
                      <a:pt x="129" y="529"/>
                      <a:pt x="46" y="605"/>
                      <a:pt x="23" y="635"/>
                    </a:cubicBezTo>
                    <a:cubicBezTo>
                      <a:pt x="0" y="665"/>
                      <a:pt x="16" y="665"/>
                      <a:pt x="23" y="680"/>
                    </a:cubicBezTo>
                    <a:cubicBezTo>
                      <a:pt x="30" y="695"/>
                      <a:pt x="53" y="710"/>
                      <a:pt x="68" y="725"/>
                    </a:cubicBezTo>
                    <a:cubicBezTo>
                      <a:pt x="83" y="740"/>
                      <a:pt x="106" y="756"/>
                      <a:pt x="113" y="771"/>
                    </a:cubicBezTo>
                    <a:cubicBezTo>
                      <a:pt x="120" y="786"/>
                      <a:pt x="98" y="793"/>
                      <a:pt x="113" y="816"/>
                    </a:cubicBezTo>
                    <a:cubicBezTo>
                      <a:pt x="128" y="839"/>
                      <a:pt x="166" y="873"/>
                      <a:pt x="204" y="907"/>
                    </a:cubicBezTo>
                  </a:path>
                </a:pathLst>
              </a:custGeom>
              <a:noFill/>
              <a:ln w="38100" cmpd="sng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27338" name="Freeform 1034"/>
              <p:cNvSpPr>
                <a:spLocks/>
              </p:cNvSpPr>
              <p:nvPr/>
            </p:nvSpPr>
            <p:spPr bwMode="auto">
              <a:xfrm>
                <a:off x="1565" y="3128"/>
                <a:ext cx="181" cy="241"/>
              </a:xfrm>
              <a:custGeom>
                <a:avLst/>
                <a:gdLst/>
                <a:ahLst/>
                <a:cxnLst>
                  <a:cxn ang="0">
                    <a:pos x="0" y="211"/>
                  </a:cxn>
                  <a:cxn ang="0">
                    <a:pos x="45" y="211"/>
                  </a:cxn>
                  <a:cxn ang="0">
                    <a:pos x="136" y="211"/>
                  </a:cxn>
                  <a:cxn ang="0">
                    <a:pos x="136" y="30"/>
                  </a:cxn>
                  <a:cxn ang="0">
                    <a:pos x="181" y="30"/>
                  </a:cxn>
                </a:cxnLst>
                <a:rect l="0" t="0" r="r" b="b"/>
                <a:pathLst>
                  <a:path w="181" h="241">
                    <a:moveTo>
                      <a:pt x="0" y="211"/>
                    </a:moveTo>
                    <a:cubicBezTo>
                      <a:pt x="11" y="211"/>
                      <a:pt x="22" y="211"/>
                      <a:pt x="45" y="211"/>
                    </a:cubicBezTo>
                    <a:cubicBezTo>
                      <a:pt x="68" y="211"/>
                      <a:pt x="121" y="241"/>
                      <a:pt x="136" y="211"/>
                    </a:cubicBezTo>
                    <a:cubicBezTo>
                      <a:pt x="151" y="181"/>
                      <a:pt x="129" y="60"/>
                      <a:pt x="136" y="30"/>
                    </a:cubicBezTo>
                    <a:cubicBezTo>
                      <a:pt x="143" y="0"/>
                      <a:pt x="162" y="15"/>
                      <a:pt x="181" y="30"/>
                    </a:cubicBezTo>
                  </a:path>
                </a:pathLst>
              </a:custGeom>
              <a:noFill/>
              <a:ln w="38100" cmpd="sng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227344" name="Group 1040"/>
            <p:cNvGrpSpPr>
              <a:grpSpLocks/>
            </p:cNvGrpSpPr>
            <p:nvPr/>
          </p:nvGrpSpPr>
          <p:grpSpPr bwMode="auto">
            <a:xfrm>
              <a:off x="793" y="482"/>
              <a:ext cx="817" cy="2857"/>
              <a:chOff x="793" y="482"/>
              <a:chExt cx="817" cy="2857"/>
            </a:xfrm>
          </p:grpSpPr>
          <p:sp>
            <p:nvSpPr>
              <p:cNvPr id="227341" name="Line 1037"/>
              <p:cNvSpPr>
                <a:spLocks noChangeShapeType="1"/>
              </p:cNvSpPr>
              <p:nvPr/>
            </p:nvSpPr>
            <p:spPr bwMode="auto">
              <a:xfrm flipH="1">
                <a:off x="884" y="482"/>
                <a:ext cx="726" cy="907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27342" name="Freeform 1038"/>
              <p:cNvSpPr>
                <a:spLocks/>
              </p:cNvSpPr>
              <p:nvPr/>
            </p:nvSpPr>
            <p:spPr bwMode="auto">
              <a:xfrm>
                <a:off x="884" y="1797"/>
                <a:ext cx="46" cy="136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0" y="136"/>
                  </a:cxn>
                </a:cxnLst>
                <a:rect l="0" t="0" r="r" b="b"/>
                <a:pathLst>
                  <a:path w="46" h="136">
                    <a:moveTo>
                      <a:pt x="46" y="0"/>
                    </a:moveTo>
                    <a:cubicBezTo>
                      <a:pt x="27" y="56"/>
                      <a:pt x="8" y="113"/>
                      <a:pt x="0" y="136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27343" name="Freeform 1039"/>
              <p:cNvSpPr>
                <a:spLocks/>
              </p:cNvSpPr>
              <p:nvPr/>
            </p:nvSpPr>
            <p:spPr bwMode="auto">
              <a:xfrm>
                <a:off x="793" y="2387"/>
                <a:ext cx="772" cy="952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91" y="45"/>
                  </a:cxn>
                  <a:cxn ang="0">
                    <a:pos x="0" y="91"/>
                  </a:cxn>
                  <a:cxn ang="0">
                    <a:pos x="91" y="272"/>
                  </a:cxn>
                  <a:cxn ang="0">
                    <a:pos x="46" y="408"/>
                  </a:cxn>
                  <a:cxn ang="0">
                    <a:pos x="137" y="499"/>
                  </a:cxn>
                  <a:cxn ang="0">
                    <a:pos x="182" y="589"/>
                  </a:cxn>
                  <a:cxn ang="0">
                    <a:pos x="182" y="726"/>
                  </a:cxn>
                  <a:cxn ang="0">
                    <a:pos x="273" y="771"/>
                  </a:cxn>
                  <a:cxn ang="0">
                    <a:pos x="363" y="816"/>
                  </a:cxn>
                  <a:cxn ang="0">
                    <a:pos x="409" y="816"/>
                  </a:cxn>
                  <a:cxn ang="0">
                    <a:pos x="499" y="907"/>
                  </a:cxn>
                  <a:cxn ang="0">
                    <a:pos x="681" y="862"/>
                  </a:cxn>
                  <a:cxn ang="0">
                    <a:pos x="772" y="952"/>
                  </a:cxn>
                </a:cxnLst>
                <a:rect l="0" t="0" r="r" b="b"/>
                <a:pathLst>
                  <a:path w="772" h="952">
                    <a:moveTo>
                      <a:pt x="91" y="0"/>
                    </a:moveTo>
                    <a:cubicBezTo>
                      <a:pt x="98" y="15"/>
                      <a:pt x="106" y="30"/>
                      <a:pt x="91" y="45"/>
                    </a:cubicBezTo>
                    <a:cubicBezTo>
                      <a:pt x="76" y="60"/>
                      <a:pt x="0" y="53"/>
                      <a:pt x="0" y="91"/>
                    </a:cubicBezTo>
                    <a:cubicBezTo>
                      <a:pt x="0" y="129"/>
                      <a:pt x="83" y="219"/>
                      <a:pt x="91" y="272"/>
                    </a:cubicBezTo>
                    <a:cubicBezTo>
                      <a:pt x="99" y="325"/>
                      <a:pt x="38" y="370"/>
                      <a:pt x="46" y="408"/>
                    </a:cubicBezTo>
                    <a:cubicBezTo>
                      <a:pt x="54" y="446"/>
                      <a:pt x="114" y="469"/>
                      <a:pt x="137" y="499"/>
                    </a:cubicBezTo>
                    <a:cubicBezTo>
                      <a:pt x="160" y="529"/>
                      <a:pt x="175" y="551"/>
                      <a:pt x="182" y="589"/>
                    </a:cubicBezTo>
                    <a:cubicBezTo>
                      <a:pt x="189" y="627"/>
                      <a:pt x="167" y="696"/>
                      <a:pt x="182" y="726"/>
                    </a:cubicBezTo>
                    <a:cubicBezTo>
                      <a:pt x="197" y="756"/>
                      <a:pt x="243" y="756"/>
                      <a:pt x="273" y="771"/>
                    </a:cubicBezTo>
                    <a:cubicBezTo>
                      <a:pt x="303" y="786"/>
                      <a:pt x="340" y="809"/>
                      <a:pt x="363" y="816"/>
                    </a:cubicBezTo>
                    <a:cubicBezTo>
                      <a:pt x="386" y="823"/>
                      <a:pt x="386" y="801"/>
                      <a:pt x="409" y="816"/>
                    </a:cubicBezTo>
                    <a:cubicBezTo>
                      <a:pt x="432" y="831"/>
                      <a:pt x="454" y="899"/>
                      <a:pt x="499" y="907"/>
                    </a:cubicBezTo>
                    <a:cubicBezTo>
                      <a:pt x="544" y="915"/>
                      <a:pt x="636" y="855"/>
                      <a:pt x="681" y="862"/>
                    </a:cubicBezTo>
                    <a:cubicBezTo>
                      <a:pt x="726" y="869"/>
                      <a:pt x="749" y="910"/>
                      <a:pt x="772" y="952"/>
                    </a:cubicBezTo>
                  </a:path>
                </a:pathLst>
              </a:custGeom>
              <a:noFill/>
              <a:ln w="76200" cap="flat" cmpd="sng">
                <a:solidFill>
                  <a:srgbClr val="FF0066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3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3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План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I</a:t>
            </a:r>
            <a:r>
              <a:rPr lang="ru-RU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 урок</a:t>
            </a:r>
            <a:r>
              <a:rPr lang="en-US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.</a:t>
            </a:r>
            <a:r>
              <a:rPr lang="ru-RU" sz="3000" dirty="0">
                <a:hlinkClick r:id="rId2" action="ppaction://hlinksldjump"/>
              </a:rPr>
              <a:t>  </a:t>
            </a:r>
            <a:r>
              <a:rPr lang="ru-RU" sz="3000" dirty="0"/>
              <a:t>Экономико-географическое положение, состав, природные условия и трудовые ресурсы</a:t>
            </a:r>
            <a:r>
              <a:rPr lang="ru-RU" sz="30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3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II</a:t>
            </a:r>
            <a:r>
              <a:rPr lang="ru-RU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 урок</a:t>
            </a:r>
            <a:r>
              <a:rPr lang="en-US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.</a:t>
            </a:r>
            <a:r>
              <a:rPr lang="ru-RU" sz="3000" dirty="0">
                <a:hlinkClick r:id="rId3" action="ppaction://hlinksldjump"/>
              </a:rPr>
              <a:t> </a:t>
            </a:r>
            <a:r>
              <a:rPr lang="ru-RU" sz="3000" dirty="0"/>
              <a:t>Экономика Северо-Западного района и ее территориальная структура</a:t>
            </a:r>
            <a:r>
              <a:rPr lang="ru-RU" sz="30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3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III</a:t>
            </a:r>
            <a:r>
              <a:rPr lang="ru-RU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 урок</a:t>
            </a:r>
            <a:r>
              <a:rPr lang="en-US" sz="3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.</a:t>
            </a:r>
            <a:r>
              <a:rPr lang="ru-RU" sz="3000" dirty="0">
                <a:hlinkClick r:id="rId4" action="ppaction://hlinksldjump"/>
              </a:rPr>
              <a:t> </a:t>
            </a:r>
            <a:r>
              <a:rPr lang="ru-RU" sz="3000" dirty="0"/>
              <a:t>Города Северо-Западного района. Санкт-Петербургский узловой регион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Природные ресурсы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1341438"/>
            <a:ext cx="8229600" cy="4530725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endParaRPr lang="ru-RU" sz="2800">
              <a:solidFill>
                <a:srgbClr val="603E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800"/>
              <a:t>Минеральные ресурсы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800"/>
              <a:t>Водные ресурсы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800"/>
              <a:t>Гидроэнергоресурсы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800"/>
              <a:t>Лесные ресурсы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800"/>
              <a:t>Сельскохозяйственные угодья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sz="2800"/>
              <a:t>Рекреационные  ресурсы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4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39825"/>
          </a:xfrm>
        </p:spPr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Минеральные ресурсы</a:t>
            </a:r>
          </a:p>
        </p:txBody>
      </p:sp>
      <p:grpSp>
        <p:nvGrpSpPr>
          <p:cNvPr id="151620" name="Group 68"/>
          <p:cNvGrpSpPr>
            <a:grpSpLocks/>
          </p:cNvGrpSpPr>
          <p:nvPr/>
        </p:nvGrpSpPr>
        <p:grpSpPr bwMode="auto">
          <a:xfrm>
            <a:off x="4859338" y="2133600"/>
            <a:ext cx="4033837" cy="3157538"/>
            <a:chOff x="1650" y="2034"/>
            <a:chExt cx="7569" cy="4971"/>
          </a:xfrm>
        </p:grpSpPr>
        <p:grpSp>
          <p:nvGrpSpPr>
            <p:cNvPr id="151621" name="Group 69"/>
            <p:cNvGrpSpPr>
              <a:grpSpLocks/>
            </p:cNvGrpSpPr>
            <p:nvPr/>
          </p:nvGrpSpPr>
          <p:grpSpPr bwMode="auto">
            <a:xfrm>
              <a:off x="5583" y="2046"/>
              <a:ext cx="719" cy="720"/>
              <a:chOff x="5583" y="2844"/>
              <a:chExt cx="719" cy="720"/>
            </a:xfrm>
          </p:grpSpPr>
          <p:sp>
            <p:nvSpPr>
              <p:cNvPr id="151622" name="Oval 70"/>
              <p:cNvSpPr>
                <a:spLocks noChangeArrowheads="1"/>
              </p:cNvSpPr>
              <p:nvPr/>
            </p:nvSpPr>
            <p:spPr bwMode="auto">
              <a:xfrm>
                <a:off x="5583" y="2844"/>
                <a:ext cx="719" cy="72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23" name="WordArt 71"/>
              <p:cNvSpPr>
                <a:spLocks noChangeArrowheads="1" noChangeShapeType="1" noTextEdit="1"/>
              </p:cNvSpPr>
              <p:nvPr/>
            </p:nvSpPr>
            <p:spPr bwMode="auto">
              <a:xfrm>
                <a:off x="5811" y="3108"/>
                <a:ext cx="228" cy="17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/>
                    <a:cs typeface="Arial"/>
                  </a:rPr>
                  <a:t>Пс</a:t>
                </a:r>
              </a:p>
            </p:txBody>
          </p:sp>
        </p:grpSp>
        <p:grpSp>
          <p:nvGrpSpPr>
            <p:cNvPr id="151624" name="Group 72"/>
            <p:cNvGrpSpPr>
              <a:grpSpLocks/>
            </p:cNvGrpSpPr>
            <p:nvPr/>
          </p:nvGrpSpPr>
          <p:grpSpPr bwMode="auto">
            <a:xfrm>
              <a:off x="5583" y="2844"/>
              <a:ext cx="719" cy="720"/>
              <a:chOff x="5583" y="3642"/>
              <a:chExt cx="719" cy="720"/>
            </a:xfrm>
          </p:grpSpPr>
          <p:sp>
            <p:nvSpPr>
              <p:cNvPr id="151625" name="Oval 73"/>
              <p:cNvSpPr>
                <a:spLocks noChangeArrowheads="1"/>
              </p:cNvSpPr>
              <p:nvPr/>
            </p:nvSpPr>
            <p:spPr bwMode="auto">
              <a:xfrm>
                <a:off x="5583" y="3642"/>
                <a:ext cx="719" cy="72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26" name="WordArt 74"/>
              <p:cNvSpPr>
                <a:spLocks noChangeArrowheads="1" noChangeShapeType="1" noTextEdit="1"/>
              </p:cNvSpPr>
              <p:nvPr/>
            </p:nvSpPr>
            <p:spPr bwMode="auto">
              <a:xfrm>
                <a:off x="5811" y="3906"/>
                <a:ext cx="228" cy="17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/>
                    <a:cs typeface="Arial"/>
                  </a:rPr>
                  <a:t>Сс</a:t>
                </a:r>
              </a:p>
            </p:txBody>
          </p:sp>
        </p:grpSp>
        <p:grpSp>
          <p:nvGrpSpPr>
            <p:cNvPr id="151627" name="Group 75"/>
            <p:cNvGrpSpPr>
              <a:grpSpLocks/>
            </p:cNvGrpSpPr>
            <p:nvPr/>
          </p:nvGrpSpPr>
          <p:grpSpPr bwMode="auto">
            <a:xfrm>
              <a:off x="5604" y="3699"/>
              <a:ext cx="719" cy="720"/>
              <a:chOff x="5604" y="4518"/>
              <a:chExt cx="719" cy="720"/>
            </a:xfrm>
          </p:grpSpPr>
          <p:sp>
            <p:nvSpPr>
              <p:cNvPr id="151628" name="Oval 76"/>
              <p:cNvSpPr>
                <a:spLocks noChangeArrowheads="1"/>
              </p:cNvSpPr>
              <p:nvPr/>
            </p:nvSpPr>
            <p:spPr bwMode="auto">
              <a:xfrm>
                <a:off x="5604" y="4518"/>
                <a:ext cx="719" cy="72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29" name="WordArt 77"/>
              <p:cNvSpPr>
                <a:spLocks noChangeArrowheads="1" noChangeShapeType="1" noTextEdit="1"/>
              </p:cNvSpPr>
              <p:nvPr/>
            </p:nvSpPr>
            <p:spPr bwMode="auto">
              <a:xfrm>
                <a:off x="5832" y="4782"/>
                <a:ext cx="228" cy="17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8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/>
                    <a:cs typeface="Arial"/>
                  </a:rPr>
                  <a:t>Ог</a:t>
                </a:r>
              </a:p>
            </p:txBody>
          </p:sp>
        </p:grpSp>
        <p:grpSp>
          <p:nvGrpSpPr>
            <p:cNvPr id="151630" name="Group 78"/>
            <p:cNvGrpSpPr>
              <a:grpSpLocks/>
            </p:cNvGrpSpPr>
            <p:nvPr/>
          </p:nvGrpSpPr>
          <p:grpSpPr bwMode="auto">
            <a:xfrm>
              <a:off x="1650" y="2034"/>
              <a:ext cx="4673" cy="4971"/>
              <a:chOff x="1650" y="2034"/>
              <a:chExt cx="4673" cy="4971"/>
            </a:xfrm>
          </p:grpSpPr>
          <p:grpSp>
            <p:nvGrpSpPr>
              <p:cNvPr id="151631" name="Group 79"/>
              <p:cNvGrpSpPr>
                <a:grpSpLocks/>
              </p:cNvGrpSpPr>
              <p:nvPr/>
            </p:nvGrpSpPr>
            <p:grpSpPr bwMode="auto">
              <a:xfrm>
                <a:off x="1650" y="2034"/>
                <a:ext cx="719" cy="4971"/>
                <a:chOff x="2277" y="2034"/>
                <a:chExt cx="719" cy="4971"/>
              </a:xfrm>
            </p:grpSpPr>
            <p:grpSp>
              <p:nvGrpSpPr>
                <p:cNvPr id="151632" name="Group 80"/>
                <p:cNvGrpSpPr>
                  <a:grpSpLocks/>
                </p:cNvGrpSpPr>
                <p:nvPr/>
              </p:nvGrpSpPr>
              <p:grpSpPr bwMode="auto">
                <a:xfrm>
                  <a:off x="2277" y="2034"/>
                  <a:ext cx="719" cy="720"/>
                  <a:chOff x="2427" y="2034"/>
                  <a:chExt cx="719" cy="720"/>
                </a:xfrm>
              </p:grpSpPr>
              <p:sp>
                <p:nvSpPr>
                  <p:cNvPr id="151633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2034"/>
                    <a:ext cx="719" cy="72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1634" name="WordArt 82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2667" y="2266"/>
                    <a:ext cx="180" cy="179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8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Al</a:t>
                    </a:r>
                    <a:endParaRPr lang="ru-RU" sz="8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151635" name="Group 83"/>
                <p:cNvGrpSpPr>
                  <a:grpSpLocks/>
                </p:cNvGrpSpPr>
                <p:nvPr/>
              </p:nvGrpSpPr>
              <p:grpSpPr bwMode="auto">
                <a:xfrm>
                  <a:off x="2277" y="2865"/>
                  <a:ext cx="719" cy="720"/>
                  <a:chOff x="2277" y="2865"/>
                  <a:chExt cx="719" cy="720"/>
                </a:xfrm>
              </p:grpSpPr>
              <p:sp>
                <p:nvSpPr>
                  <p:cNvPr id="151636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277" y="2865"/>
                    <a:ext cx="719" cy="72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1637" name="WordArt 85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2562" y="3072"/>
                    <a:ext cx="180" cy="210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ru-RU" sz="8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Гр</a:t>
                    </a:r>
                  </a:p>
                </p:txBody>
              </p:sp>
            </p:grpSp>
            <p:grpSp>
              <p:nvGrpSpPr>
                <p:cNvPr id="151638" name="Group 86"/>
                <p:cNvGrpSpPr>
                  <a:grpSpLocks/>
                </p:cNvGrpSpPr>
                <p:nvPr/>
              </p:nvGrpSpPr>
              <p:grpSpPr bwMode="auto">
                <a:xfrm>
                  <a:off x="2277" y="3699"/>
                  <a:ext cx="719" cy="720"/>
                  <a:chOff x="2277" y="3699"/>
                  <a:chExt cx="719" cy="720"/>
                </a:xfrm>
              </p:grpSpPr>
              <p:sp>
                <p:nvSpPr>
                  <p:cNvPr id="15163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277" y="3699"/>
                    <a:ext cx="719" cy="72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1640" name="WordArt 88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2505" y="3906"/>
                    <a:ext cx="228" cy="249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ru-RU" sz="8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Вм</a:t>
                    </a:r>
                  </a:p>
                </p:txBody>
              </p:sp>
            </p:grpSp>
            <p:grpSp>
              <p:nvGrpSpPr>
                <p:cNvPr id="151641" name="Group 89"/>
                <p:cNvGrpSpPr>
                  <a:grpSpLocks/>
                </p:cNvGrpSpPr>
                <p:nvPr/>
              </p:nvGrpSpPr>
              <p:grpSpPr bwMode="auto">
                <a:xfrm>
                  <a:off x="2277" y="4554"/>
                  <a:ext cx="719" cy="720"/>
                  <a:chOff x="2277" y="4554"/>
                  <a:chExt cx="719" cy="720"/>
                </a:xfrm>
              </p:grpSpPr>
              <p:sp>
                <p:nvSpPr>
                  <p:cNvPr id="15164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2277" y="4554"/>
                    <a:ext cx="719" cy="72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1643" name="WordArt 91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2505" y="4761"/>
                    <a:ext cx="228" cy="249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ru-RU" sz="8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Из</a:t>
                    </a:r>
                  </a:p>
                </p:txBody>
              </p:sp>
            </p:grpSp>
            <p:grpSp>
              <p:nvGrpSpPr>
                <p:cNvPr id="151644" name="Group 92"/>
                <p:cNvGrpSpPr>
                  <a:grpSpLocks/>
                </p:cNvGrpSpPr>
                <p:nvPr/>
              </p:nvGrpSpPr>
              <p:grpSpPr bwMode="auto">
                <a:xfrm>
                  <a:off x="2277" y="5409"/>
                  <a:ext cx="719" cy="720"/>
                  <a:chOff x="2277" y="5409"/>
                  <a:chExt cx="719" cy="720"/>
                </a:xfrm>
              </p:grpSpPr>
              <p:sp>
                <p:nvSpPr>
                  <p:cNvPr id="15164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277" y="5409"/>
                    <a:ext cx="719" cy="72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1646" name="WordArt 94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2505" y="5673"/>
                    <a:ext cx="228" cy="192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ru-RU" sz="8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Дл</a:t>
                    </a:r>
                  </a:p>
                </p:txBody>
              </p:sp>
            </p:grpSp>
            <p:grpSp>
              <p:nvGrpSpPr>
                <p:cNvPr id="151647" name="Group 95"/>
                <p:cNvGrpSpPr>
                  <a:grpSpLocks/>
                </p:cNvGrpSpPr>
                <p:nvPr/>
              </p:nvGrpSpPr>
              <p:grpSpPr bwMode="auto">
                <a:xfrm>
                  <a:off x="2277" y="6285"/>
                  <a:ext cx="719" cy="720"/>
                  <a:chOff x="5583" y="2010"/>
                  <a:chExt cx="719" cy="720"/>
                </a:xfrm>
              </p:grpSpPr>
              <p:sp>
                <p:nvSpPr>
                  <p:cNvPr id="15164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5583" y="2010"/>
                    <a:ext cx="719" cy="72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1649" name="WordArt 97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5811" y="2274"/>
                    <a:ext cx="228" cy="171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ru-RU" sz="8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FFFF"/>
                        </a:solidFill>
                        <a:latin typeface="Arial"/>
                        <a:cs typeface="Arial"/>
                      </a:rPr>
                      <a:t>Фс</a:t>
                    </a:r>
                  </a:p>
                </p:txBody>
              </p:sp>
            </p:grpSp>
          </p:grpSp>
          <p:grpSp>
            <p:nvGrpSpPr>
              <p:cNvPr id="151650" name="Group 98"/>
              <p:cNvGrpSpPr>
                <a:grpSpLocks/>
              </p:cNvGrpSpPr>
              <p:nvPr/>
            </p:nvGrpSpPr>
            <p:grpSpPr bwMode="auto">
              <a:xfrm>
                <a:off x="5583" y="4554"/>
                <a:ext cx="740" cy="1596"/>
                <a:chOff x="5583" y="4554"/>
                <a:chExt cx="740" cy="1596"/>
              </a:xfrm>
            </p:grpSpPr>
            <p:sp>
              <p:nvSpPr>
                <p:cNvPr id="151651" name="Oval 99"/>
                <p:cNvSpPr>
                  <a:spLocks noChangeArrowheads="1"/>
                </p:cNvSpPr>
                <p:nvPr/>
              </p:nvSpPr>
              <p:spPr bwMode="auto">
                <a:xfrm>
                  <a:off x="5583" y="4554"/>
                  <a:ext cx="719" cy="720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1652" name="WordArt 10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11" y="4761"/>
                  <a:ext cx="228" cy="17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8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latin typeface="Arial"/>
                      <a:cs typeface="Arial"/>
                    </a:rPr>
                    <a:t>Тф</a:t>
                  </a:r>
                </a:p>
              </p:txBody>
            </p:sp>
            <p:sp>
              <p:nvSpPr>
                <p:cNvPr id="151653" name="Oval 101"/>
                <p:cNvSpPr>
                  <a:spLocks noChangeArrowheads="1"/>
                </p:cNvSpPr>
                <p:nvPr/>
              </p:nvSpPr>
              <p:spPr bwMode="auto">
                <a:xfrm>
                  <a:off x="5604" y="5430"/>
                  <a:ext cx="719" cy="720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1654" name="WordArt 10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32" y="5637"/>
                  <a:ext cx="228" cy="17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8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latin typeface="Arial"/>
                      <a:cs typeface="Arial"/>
                    </a:rPr>
                    <a:t>Гс</a:t>
                  </a:r>
                </a:p>
              </p:txBody>
            </p:sp>
          </p:grpSp>
        </p:grpSp>
        <p:sp>
          <p:nvSpPr>
            <p:cNvPr id="151655" name="WordArt 103"/>
            <p:cNvSpPr>
              <a:spLocks noChangeArrowheads="1" noChangeShapeType="1" noTextEdit="1"/>
            </p:cNvSpPr>
            <p:nvPr/>
          </p:nvSpPr>
          <p:spPr bwMode="auto">
            <a:xfrm>
              <a:off x="2505" y="2274"/>
              <a:ext cx="264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Алюминиевые руды</a:t>
              </a:r>
            </a:p>
          </p:txBody>
        </p:sp>
        <p:sp>
          <p:nvSpPr>
            <p:cNvPr id="151656" name="WordArt 104"/>
            <p:cNvSpPr>
              <a:spLocks noChangeArrowheads="1" noChangeShapeType="1" noTextEdit="1"/>
            </p:cNvSpPr>
            <p:nvPr/>
          </p:nvSpPr>
          <p:spPr bwMode="auto">
            <a:xfrm>
              <a:off x="2505" y="3072"/>
              <a:ext cx="885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Гранит</a:t>
              </a:r>
            </a:p>
          </p:txBody>
        </p:sp>
        <p:sp>
          <p:nvSpPr>
            <p:cNvPr id="151657" name="WordArt 105"/>
            <p:cNvSpPr>
              <a:spLocks noChangeArrowheads="1" noChangeShapeType="1" noTextEdit="1"/>
            </p:cNvSpPr>
            <p:nvPr/>
          </p:nvSpPr>
          <p:spPr bwMode="auto">
            <a:xfrm>
              <a:off x="2460" y="3927"/>
              <a:ext cx="261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Минеральные воды</a:t>
              </a:r>
            </a:p>
          </p:txBody>
        </p:sp>
        <p:sp>
          <p:nvSpPr>
            <p:cNvPr id="151658" name="WordArt 106"/>
            <p:cNvSpPr>
              <a:spLocks noChangeArrowheads="1" noChangeShapeType="1" noTextEdit="1"/>
            </p:cNvSpPr>
            <p:nvPr/>
          </p:nvSpPr>
          <p:spPr bwMode="auto">
            <a:xfrm>
              <a:off x="2505" y="4725"/>
              <a:ext cx="150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Известняки</a:t>
              </a:r>
            </a:p>
          </p:txBody>
        </p:sp>
        <p:sp>
          <p:nvSpPr>
            <p:cNvPr id="151659" name="WordArt 107"/>
            <p:cNvSpPr>
              <a:spLocks noChangeArrowheads="1" noChangeShapeType="1" noTextEdit="1"/>
            </p:cNvSpPr>
            <p:nvPr/>
          </p:nvSpPr>
          <p:spPr bwMode="auto">
            <a:xfrm>
              <a:off x="2505" y="5580"/>
              <a:ext cx="135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Доломиты</a:t>
              </a:r>
            </a:p>
          </p:txBody>
        </p:sp>
        <p:sp>
          <p:nvSpPr>
            <p:cNvPr id="151660" name="WordArt 108"/>
            <p:cNvSpPr>
              <a:spLocks noChangeArrowheads="1" noChangeShapeType="1" noTextEdit="1"/>
            </p:cNvSpPr>
            <p:nvPr/>
          </p:nvSpPr>
          <p:spPr bwMode="auto">
            <a:xfrm>
              <a:off x="2562" y="6549"/>
              <a:ext cx="1575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Фосфориты</a:t>
              </a:r>
            </a:p>
          </p:txBody>
        </p:sp>
        <p:sp>
          <p:nvSpPr>
            <p:cNvPr id="151661" name="WordArt 109"/>
            <p:cNvSpPr>
              <a:spLocks noChangeArrowheads="1" noChangeShapeType="1" noTextEdit="1"/>
            </p:cNvSpPr>
            <p:nvPr/>
          </p:nvSpPr>
          <p:spPr bwMode="auto">
            <a:xfrm>
              <a:off x="6495" y="2217"/>
              <a:ext cx="2415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Стекольный песок</a:t>
              </a:r>
            </a:p>
          </p:txBody>
        </p:sp>
        <p:sp>
          <p:nvSpPr>
            <p:cNvPr id="151662" name="WordArt 110"/>
            <p:cNvSpPr>
              <a:spLocks noChangeArrowheads="1" noChangeShapeType="1" noTextEdit="1"/>
            </p:cNvSpPr>
            <p:nvPr/>
          </p:nvSpPr>
          <p:spPr bwMode="auto">
            <a:xfrm>
              <a:off x="6495" y="2958"/>
              <a:ext cx="2724" cy="45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Минеральное </a:t>
              </a:r>
            </a:p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строительное сырье </a:t>
              </a:r>
            </a:p>
          </p:txBody>
        </p:sp>
        <p:sp>
          <p:nvSpPr>
            <p:cNvPr id="151663" name="WordArt 111"/>
            <p:cNvSpPr>
              <a:spLocks noChangeArrowheads="1" noChangeShapeType="1" noTextEdit="1"/>
            </p:cNvSpPr>
            <p:nvPr/>
          </p:nvSpPr>
          <p:spPr bwMode="auto">
            <a:xfrm>
              <a:off x="6495" y="3870"/>
              <a:ext cx="261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Огнеупорные глины</a:t>
              </a:r>
            </a:p>
          </p:txBody>
        </p:sp>
        <p:sp>
          <p:nvSpPr>
            <p:cNvPr id="151664" name="WordArt 112"/>
            <p:cNvSpPr>
              <a:spLocks noChangeArrowheads="1" noChangeShapeType="1" noTextEdit="1"/>
            </p:cNvSpPr>
            <p:nvPr/>
          </p:nvSpPr>
          <p:spPr bwMode="auto">
            <a:xfrm>
              <a:off x="6495" y="4782"/>
              <a:ext cx="75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Торф</a:t>
              </a:r>
            </a:p>
          </p:txBody>
        </p:sp>
        <p:sp>
          <p:nvSpPr>
            <p:cNvPr id="151665" name="WordArt 113"/>
            <p:cNvSpPr>
              <a:spLocks noChangeArrowheads="1" noChangeShapeType="1" noTextEdit="1"/>
            </p:cNvSpPr>
            <p:nvPr/>
          </p:nvSpPr>
          <p:spPr bwMode="auto">
            <a:xfrm>
              <a:off x="6495" y="5637"/>
              <a:ext cx="2205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Горючие сланцы</a:t>
              </a:r>
            </a:p>
          </p:txBody>
        </p:sp>
      </p:grpSp>
      <p:pic>
        <p:nvPicPr>
          <p:cNvPr id="196608" name="Picture 0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908050"/>
            <a:ext cx="4775201" cy="595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686436" cy="1139825"/>
          </a:xfrm>
        </p:spPr>
        <p:txBody>
          <a:bodyPr/>
          <a:lstStyle/>
          <a:p>
            <a:r>
              <a:rPr lang="ru-RU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Водные ресурсы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Обладает </a:t>
            </a:r>
            <a:r>
              <a:rPr lang="ru-RU" sz="2400" dirty="0" smtClean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значительными</a:t>
            </a:r>
          </a:p>
          <a:p>
            <a:pPr>
              <a:lnSpc>
                <a:spcPct val="80000"/>
              </a:lnSpc>
              <a:buNone/>
            </a:pPr>
            <a:r>
              <a:rPr lang="ru-RU" sz="2400" dirty="0" smtClean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водными ресурсами</a:t>
            </a:r>
            <a:r>
              <a:rPr lang="ru-RU" sz="2400" dirty="0"/>
              <a:t> – </a:t>
            </a:r>
            <a:endParaRPr lang="ru-RU" sz="2400" dirty="0" smtClean="0"/>
          </a:p>
          <a:p>
            <a:pPr>
              <a:lnSpc>
                <a:spcPct val="80000"/>
              </a:lnSpc>
              <a:buNone/>
            </a:pPr>
            <a:r>
              <a:rPr lang="ru-RU" sz="2400" dirty="0" smtClean="0"/>
              <a:t>подземными </a:t>
            </a:r>
            <a:r>
              <a:rPr lang="ru-RU" sz="2400" dirty="0"/>
              <a:t>и поверхностными</a:t>
            </a:r>
            <a:endParaRPr lang="ru-RU" sz="2400" dirty="0">
              <a:solidFill>
                <a:srgbClr val="603E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>
              <a:solidFill>
                <a:srgbClr val="603E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Крупнейшие реки</a:t>
            </a:r>
            <a:r>
              <a:rPr lang="ru-RU" sz="2400" dirty="0"/>
              <a:t>: Нева, Нарва, Волхов, Свирь, </a:t>
            </a:r>
            <a:r>
              <a:rPr lang="ru-RU" sz="2400" dirty="0" err="1"/>
              <a:t>Ловать</a:t>
            </a:r>
            <a:r>
              <a:rPr lang="ru-RU" sz="2400" dirty="0"/>
              <a:t>, Мста.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Крупнейшие озера</a:t>
            </a:r>
            <a:r>
              <a:rPr lang="ru-RU" sz="2400" dirty="0"/>
              <a:t>: Ладожское, Псковское, Чудское, Ильмень.</a:t>
            </a:r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Вывод</a:t>
            </a:r>
            <a:r>
              <a:rPr lang="ru-RU" sz="2400" dirty="0"/>
              <a:t>: несмотря на обилие водных ресурсов, их неравномерное размещение по территории района ограничивает развитие в ряде городов водоемких производств.</a:t>
            </a:r>
          </a:p>
        </p:txBody>
      </p:sp>
      <p:pic>
        <p:nvPicPr>
          <p:cNvPr id="195584" name="Picture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1190" y="0"/>
            <a:ext cx="3452810" cy="258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87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8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8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/>
      <p:bldP spid="1587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Гидроэнергоресурсы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Гидроэнергетические ресурсы</a:t>
            </a:r>
            <a:r>
              <a:rPr lang="ru-RU"/>
              <a:t> составляют 11,5 млрд Квт*ч. </a:t>
            </a:r>
          </a:p>
          <a:p>
            <a:endParaRPr lang="ru-RU"/>
          </a:p>
          <a:p>
            <a:r>
              <a:rPr lang="ru-RU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Гидроэнергоресурсы</a:t>
            </a:r>
            <a:r>
              <a:rPr lang="ru-RU"/>
              <a:t>: Волхов, Свирь</a:t>
            </a:r>
          </a:p>
          <a:p>
            <a:pPr>
              <a:buFont typeface="Wingdings" pitchFamily="2" charset="2"/>
              <a:buNone/>
            </a:pPr>
            <a:endParaRPr lang="ru-RU"/>
          </a:p>
          <a:p>
            <a:pPr>
              <a:buFont typeface="Wingdings" pitchFamily="2" charset="2"/>
              <a:buNone/>
            </a:pPr>
            <a:r>
              <a:rPr lang="ru-RU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Вывод</a:t>
            </a:r>
            <a:r>
              <a:rPr lang="ru-RU"/>
              <a:t>: Вовлечение гидроэнергетических  ресурсов затруднено из-за равнинного и низменного характера рельефа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9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  <p:bldP spid="15974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Лесные ресурсы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Покрытость территории района лесом – 30%.</a:t>
            </a:r>
          </a:p>
          <a:p>
            <a:pPr>
              <a:lnSpc>
                <a:spcPct val="90000"/>
              </a:lnSpc>
            </a:pPr>
            <a:r>
              <a:rPr lang="ru-RU" sz="2800"/>
              <a:t>Леса многослойные, лесистость уменьшается с северо-востока на юго-запад. </a:t>
            </a:r>
          </a:p>
          <a:p>
            <a:pPr>
              <a:lnSpc>
                <a:spcPct val="90000"/>
              </a:lnSpc>
            </a:pPr>
            <a:r>
              <a:rPr lang="ru-RU" sz="2800"/>
              <a:t>Запасы древесины не превышают 200 млн. куб. м.</a:t>
            </a:r>
          </a:p>
          <a:p>
            <a:pPr>
              <a:lnSpc>
                <a:spcPct val="90000"/>
              </a:lnSpc>
            </a:pPr>
            <a:r>
              <a:rPr lang="ru-RU" sz="2800"/>
              <a:t>Большая часть лесных массивов района изъята из промышленного использования, так как находится в окрестностях крупных городов и имеет большое водоохранное и рекреационное значение.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Сельскохозяйственные угодья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800"/>
              <a:t>С/х угодья слабо распаханы и занимают всего лишь 18% территории района.</a:t>
            </a:r>
          </a:p>
          <a:p>
            <a:r>
              <a:rPr lang="ru-RU" sz="2800"/>
              <a:t>Возможность использования с/х угодий ограничивает высокая степень заболоченности.</a:t>
            </a:r>
          </a:p>
          <a:p>
            <a:r>
              <a:rPr lang="ru-RU" sz="2800"/>
              <a:t>Обширные площади сенокосов, пастбищ, высокопродуктивных лугов и других кормовых угодий имеют большое значение для развития животноводства в районе.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Рекреационные ресурсы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800"/>
              <a:t>Выдающиеся памятники истории и архитектуры (сеть дворцово-парковых ансамблей вокруг Санкт-Петербурга, Пушкинский заповедник, города-музеи Новгород и Псков)</a:t>
            </a:r>
          </a:p>
          <a:p>
            <a:r>
              <a:rPr lang="ru-RU" sz="2800"/>
              <a:t>Зоны отдыха и туризма (на Карельском перешейке, Валдайской возвышенности, на побережье Финского залива и Старорусский курорт имеют общероссийское значение).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27086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603EF2"/>
                </a:solidFill>
              </a:rPr>
              <a:t>Численность населения</a:t>
            </a:r>
            <a:br>
              <a:rPr lang="ru-RU" sz="3200" dirty="0" smtClean="0">
                <a:solidFill>
                  <a:srgbClr val="603EF2"/>
                </a:solidFill>
              </a:rPr>
            </a:br>
            <a:endParaRPr lang="ru-RU" sz="3200" dirty="0">
              <a:solidFill>
                <a:srgbClr val="FF0066"/>
              </a:solidFill>
            </a:endParaRPr>
          </a:p>
        </p:txBody>
      </p:sp>
      <p:graphicFrame>
        <p:nvGraphicFramePr>
          <p:cNvPr id="146434" name="Group 2"/>
          <p:cNvGraphicFramePr>
            <a:graphicFrameLocks noGrp="1"/>
          </p:cNvGraphicFramePr>
          <p:nvPr>
            <p:ph sz="half" idx="2"/>
          </p:nvPr>
        </p:nvGraphicFramePr>
        <p:xfrm>
          <a:off x="142844" y="1142984"/>
          <a:ext cx="8642351" cy="5429286"/>
        </p:xfrm>
        <a:graphic>
          <a:graphicData uri="http://schemas.openxmlformats.org/drawingml/2006/table">
            <a:tbl>
              <a:tblPr/>
              <a:tblGrid>
                <a:gridCol w="2820977"/>
                <a:gridCol w="882661"/>
                <a:gridCol w="831851"/>
                <a:gridCol w="1250989"/>
                <a:gridCol w="1357322"/>
                <a:gridCol w="1498551"/>
              </a:tblGrid>
              <a:tr h="538694"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Население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ородское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городского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648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0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Северо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ападный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8849</a:t>
                      </a:r>
                      <a:endParaRPr kumimoji="0" lang="en-US" sz="2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8490</a:t>
                      </a:r>
                      <a:endParaRPr kumimoji="0" lang="en-US" sz="2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85,96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7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Санкт-Петербург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4581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7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1676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1631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66,83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7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Новгородская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748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645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73,79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7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Псковская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832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60,34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0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Калининградская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78,01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Плотность населения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Средняя плотность: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44,27 чел/кв. км.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Максимальная плотность:</a:t>
            </a:r>
            <a:endParaRPr lang="ru-RU" sz="280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76,9  чел/кв. км.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/>
              <a:t>Ленинградская область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Минимальная плотность:</a:t>
            </a:r>
            <a:endParaRPr lang="ru-RU" sz="280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15,3 чел /кв. км.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/>
              <a:t> Псковская область </a:t>
            </a:r>
            <a:endParaRPr lang="ru-RU" sz="2800" b="1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13,6 чел/кв. км.</a:t>
            </a:r>
            <a:r>
              <a:rPr lang="ru-RU" sz="2800"/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/>
              <a:t>Новгородская область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Расселение населения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Доля городского населения:</a:t>
            </a:r>
            <a:r>
              <a:rPr lang="ru-RU" b="1"/>
              <a:t> 87 %</a:t>
            </a:r>
          </a:p>
          <a:p>
            <a:pPr>
              <a:lnSpc>
                <a:spcPct val="90000"/>
              </a:lnSpc>
            </a:pPr>
            <a:r>
              <a:rPr lang="ru-RU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Число городов</a:t>
            </a:r>
            <a:r>
              <a:rPr lang="ru-RU" b="1"/>
              <a:t>: 55</a:t>
            </a:r>
          </a:p>
          <a:p>
            <a:pPr>
              <a:lnSpc>
                <a:spcPct val="90000"/>
              </a:lnSpc>
            </a:pPr>
            <a:r>
              <a:rPr lang="ru-RU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Крупнейшие города (более 100 тыс. чел.):</a:t>
            </a:r>
            <a:r>
              <a:rPr lang="ru-RU" b="1"/>
              <a:t>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/>
              <a:t>Санкт-Петербург - 4661 тыс. чел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/>
              <a:t>Великий Новгород – 674,1 тыс. чел.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/>
              <a:t>Псков – 202, 7 тыс. чел.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/>
              <a:t>Великие Луки – 104,9 тыс.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00034" y="3143248"/>
            <a:ext cx="7993063" cy="3146425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Экономико-географическое положение, состав, природные условия и трудовые ресурсы.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4213" y="620713"/>
            <a:ext cx="7772400" cy="1295400"/>
          </a:xfrm>
        </p:spPr>
        <p:txBody>
          <a:bodyPr/>
          <a:lstStyle/>
          <a:p>
            <a:r>
              <a:rPr lang="ru-RU" sz="6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 1</a:t>
            </a:r>
          </a:p>
        </p:txBody>
      </p:sp>
      <p:pic>
        <p:nvPicPr>
          <p:cNvPr id="245760" name="Picture 1024" descr="j028603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350" y="6237288"/>
            <a:ext cx="431800" cy="41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143248"/>
            <a:ext cx="7777163" cy="2662240"/>
          </a:xfrm>
        </p:spPr>
        <p:txBody>
          <a:bodyPr>
            <a:normAutofit fontScale="92500"/>
          </a:bodyPr>
          <a:lstStyle/>
          <a:p>
            <a:r>
              <a:rPr lang="ru-RU" sz="48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Экономика Северо-Западного района и ее территориальная структура.</a:t>
            </a:r>
          </a:p>
          <a:p>
            <a:endParaRPr lang="ru-RU" dirty="0">
              <a:solidFill>
                <a:srgbClr val="603E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620713"/>
            <a:ext cx="7772400" cy="1008062"/>
          </a:xfrm>
        </p:spPr>
        <p:txBody>
          <a:bodyPr>
            <a:normAutofit fontScale="90000"/>
          </a:bodyPr>
          <a:lstStyle/>
          <a:p>
            <a:r>
              <a:rPr lang="ru-RU" sz="6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 2</a:t>
            </a:r>
          </a:p>
        </p:txBody>
      </p:sp>
      <p:pic>
        <p:nvPicPr>
          <p:cNvPr id="243715" name="Picture 1027" descr="j028603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350" y="6237288"/>
            <a:ext cx="431800" cy="41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План урока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63713" y="1844675"/>
            <a:ext cx="6059487" cy="2808288"/>
          </a:xfrm>
        </p:spPr>
        <p:txBody>
          <a:bodyPr>
            <a:normAutofit lnSpcReduction="10000"/>
          </a:bodyPr>
          <a:lstStyle/>
          <a:p>
            <a:r>
              <a:rPr lang="ru-RU" sz="4500"/>
              <a:t>Промышленность</a:t>
            </a:r>
          </a:p>
          <a:p>
            <a:r>
              <a:rPr lang="ru-RU" sz="4500"/>
              <a:t>Сельское хозяйство</a:t>
            </a:r>
          </a:p>
          <a:p>
            <a:r>
              <a:rPr lang="ru-RU" sz="4500"/>
              <a:t>Транспорт</a:t>
            </a:r>
          </a:p>
          <a:p>
            <a:r>
              <a:rPr lang="ru-RU" sz="4500"/>
              <a:t>Выводы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24412" cy="665147"/>
          </a:xfrm>
        </p:spPr>
        <p:txBody>
          <a:bodyPr>
            <a:normAutofit fontScale="90000"/>
          </a:bodyPr>
          <a:lstStyle/>
          <a:p>
            <a:r>
              <a:rPr lang="ru-RU" dirty="0"/>
              <a:t>Машиностроение 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468313" y="3484563"/>
            <a:ext cx="352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sz="2400"/>
          </a:p>
        </p:txBody>
      </p:sp>
      <p:pic>
        <p:nvPicPr>
          <p:cNvPr id="177153" name="Picture 1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3822694" cy="4479440"/>
          </a:xfrm>
          <a:prstGeom prst="rect">
            <a:avLst/>
          </a:prstGeom>
          <a:noFill/>
        </p:spPr>
      </p:pic>
      <p:pic>
        <p:nvPicPr>
          <p:cNvPr id="2" name="Picture 2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857760"/>
            <a:ext cx="3959225" cy="2057400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57620" y="785795"/>
            <a:ext cx="5072098" cy="5667394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а) </a:t>
            </a:r>
            <a:r>
              <a:rPr lang="en-US" b="1" u="sng" dirty="0" err="1">
                <a:effectLst/>
              </a:rPr>
              <a:t>Судостроение</a:t>
            </a:r>
            <a:r>
              <a:rPr lang="en-US" b="1" u="sng" dirty="0">
                <a:effectLst/>
              </a:rPr>
              <a:t> и </a:t>
            </a:r>
            <a:r>
              <a:rPr lang="en-US" b="1" u="sng" dirty="0" err="1">
                <a:effectLst/>
              </a:rPr>
              <a:t>судоремонт</a:t>
            </a:r>
            <a:r>
              <a:rPr lang="en-US" u="sng" dirty="0">
                <a:effectLst/>
              </a:rPr>
              <a:t> – </a:t>
            </a:r>
            <a:r>
              <a:rPr lang="en-US" dirty="0">
                <a:effectLst/>
              </a:rPr>
              <a:t>Санкт-Петербург (</a:t>
            </a:r>
            <a:r>
              <a:rPr lang="en-US" dirty="0" err="1">
                <a:effectLst/>
              </a:rPr>
              <a:t>Адмиралтейские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Выборгские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верфи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Балтийский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завод</a:t>
            </a:r>
            <a:r>
              <a:rPr lang="en-US" dirty="0">
                <a:effectLst/>
              </a:rPr>
              <a:t>), </a:t>
            </a:r>
            <a:r>
              <a:rPr lang="en-US" dirty="0" err="1">
                <a:effectLst/>
              </a:rPr>
              <a:t>Калининград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б) </a:t>
            </a:r>
            <a:r>
              <a:rPr lang="en-US" b="1" u="sng" dirty="0" err="1">
                <a:effectLst/>
              </a:rPr>
              <a:t>Станкостроение</a:t>
            </a:r>
            <a:r>
              <a:rPr lang="en-US" u="sng" dirty="0">
                <a:effectLst/>
              </a:rPr>
              <a:t> – </a:t>
            </a:r>
            <a:r>
              <a:rPr lang="en-US" sz="2900" u="sng" dirty="0">
                <a:effectLst/>
              </a:rPr>
              <a:t>Санкт-Петербург (ЛМЗ)</a:t>
            </a:r>
            <a:endParaRPr lang="en-US" sz="2900" dirty="0">
              <a:effectLst/>
            </a:endParaRPr>
          </a:p>
          <a:p>
            <a:r>
              <a:rPr lang="en-US" dirty="0">
                <a:effectLst/>
              </a:rPr>
              <a:t>в)</a:t>
            </a:r>
            <a:r>
              <a:rPr lang="en-US" u="sng" dirty="0">
                <a:effectLst/>
              </a:rPr>
              <a:t> </a:t>
            </a:r>
            <a:r>
              <a:rPr lang="en-US" b="1" u="sng" dirty="0" err="1">
                <a:effectLst/>
              </a:rPr>
              <a:t>Энергетическое</a:t>
            </a:r>
            <a:r>
              <a:rPr lang="en-US" u="sng" dirty="0">
                <a:effectLst/>
              </a:rPr>
              <a:t> </a:t>
            </a:r>
            <a:r>
              <a:rPr lang="en-US" dirty="0">
                <a:effectLst/>
              </a:rPr>
              <a:t>– Санкт-Петербург (</a:t>
            </a:r>
            <a:r>
              <a:rPr lang="en-US" dirty="0" err="1">
                <a:effectLst/>
              </a:rPr>
              <a:t>Электросила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г) </a:t>
            </a:r>
            <a:r>
              <a:rPr lang="ru-RU" b="1" u="sng" dirty="0">
                <a:effectLst/>
              </a:rPr>
              <a:t>О</a:t>
            </a:r>
            <a:r>
              <a:rPr lang="en-US" b="1" u="sng" dirty="0" err="1">
                <a:effectLst/>
              </a:rPr>
              <a:t>птическое</a:t>
            </a:r>
            <a:r>
              <a:rPr lang="en-US" b="1" u="sng" dirty="0">
                <a:effectLst/>
              </a:rPr>
              <a:t> и </a:t>
            </a:r>
            <a:r>
              <a:rPr lang="en-US" b="1" u="sng" dirty="0" err="1">
                <a:effectLst/>
              </a:rPr>
              <a:t>электронное</a:t>
            </a:r>
            <a:r>
              <a:rPr lang="en-US" dirty="0">
                <a:effectLst/>
              </a:rPr>
              <a:t> – Санкт-Петербург (ЛОМО, </a:t>
            </a:r>
            <a:r>
              <a:rPr lang="en-US" dirty="0" err="1">
                <a:effectLst/>
              </a:rPr>
              <a:t>Светлана</a:t>
            </a:r>
            <a:r>
              <a:rPr lang="en-US" dirty="0">
                <a:effectLst/>
              </a:rPr>
              <a:t>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8929718" cy="414337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Лесная и целлюлозно-бумажная промышленность</a:t>
            </a:r>
            <a:endParaRPr lang="ru-RU" sz="3800" dirty="0"/>
          </a:p>
        </p:txBody>
      </p:sp>
      <p:pic>
        <p:nvPicPr>
          <p:cNvPr id="230405" name="Picture 5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303224"/>
            <a:ext cx="3929090" cy="47689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0496" y="571480"/>
            <a:ext cx="492919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500" dirty="0" smtClean="0"/>
              <a:t>Производства лесного комплекса сосредоточены во всех областях района, но по большей части в Ленинградской области и Санкт-Петербурге.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Крупнейшие ЦБК - </a:t>
            </a:r>
            <a:r>
              <a:rPr lang="ru-RU" sz="2500" dirty="0" err="1" smtClean="0"/>
              <a:t>Светлогорский</a:t>
            </a:r>
            <a:r>
              <a:rPr lang="ru-RU" sz="2500" dirty="0" smtClean="0"/>
              <a:t>, Советский, </a:t>
            </a:r>
            <a:r>
              <a:rPr lang="ru-RU" sz="2500" dirty="0" err="1" smtClean="0"/>
              <a:t>Приозерский</a:t>
            </a:r>
            <a:r>
              <a:rPr lang="ru-RU" sz="2500" dirty="0" smtClean="0"/>
              <a:t>, расположенные на Карельском перешейке. 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Основное направление - глубокая переработка древесины, повышение качества ее продукции, восстановление лесных массивов.</a:t>
            </a:r>
          </a:p>
          <a:p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2"/>
            <a:ext cx="8229600" cy="579419"/>
          </a:xfrm>
        </p:spPr>
        <p:txBody>
          <a:bodyPr>
            <a:normAutofit fontScale="90000"/>
          </a:bodyPr>
          <a:lstStyle/>
          <a:p>
            <a:r>
              <a:rPr lang="ru-RU" sz="3800" dirty="0"/>
              <a:t>Легкая промышленность </a:t>
            </a:r>
          </a:p>
        </p:txBody>
      </p:sp>
      <p:pic>
        <p:nvPicPr>
          <p:cNvPr id="2" name="Picture 2" descr="Без имени-1копи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4427821" cy="55975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928670"/>
            <a:ext cx="42862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Развитию отрасли способствовало :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приморское положение,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большая потребность района в тканях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сосредоточение в Санкт-Петербурге высококвалифицированных кадров.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До 90-х годов - сырье из Средней Азии и Египта. 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 районе развито 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ткачество, 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отделка, 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швейная промышленность. 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льняная промышленность развита в Пскове (Великолукский завод),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 обувная промышленность в Санкт-Петербурге.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3050"/>
            <a:ext cx="7772400" cy="512744"/>
          </a:xfrm>
        </p:spPr>
        <p:txBody>
          <a:bodyPr>
            <a:normAutofit fontScale="90000"/>
          </a:bodyPr>
          <a:lstStyle/>
          <a:p>
            <a:r>
              <a:rPr lang="ru-RU" dirty="0"/>
              <a:t>Сельское хозяйство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42844" y="857232"/>
            <a:ext cx="2857520" cy="3500462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ru-RU" sz="2500" dirty="0" smtClean="0"/>
              <a:t>сельское хозяйство специализируется на молочном и молочно-мясном животноводстве, овощеводстве, картофелеводстве и льноводстве. </a:t>
            </a:r>
          </a:p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3000364" y="857232"/>
          <a:ext cx="588648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Текст 3"/>
          <p:cNvSpPr txBox="1">
            <a:spLocks/>
          </p:cNvSpPr>
          <p:nvPr/>
        </p:nvSpPr>
        <p:spPr>
          <a:xfrm>
            <a:off x="2571736" y="4214818"/>
            <a:ext cx="6215106" cy="2000264"/>
          </a:xfrm>
          <a:prstGeom prst="rect">
            <a:avLst/>
          </a:prstGeom>
          <a:solidFill>
            <a:srgbClr val="92D050"/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Производство мяса, молока, яиц, овощей осуществляется на промышленной основе (крупные животноводческие откормочные комплексы, птицефабрики).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5" name="Picture 7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82015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Транспорт 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41438"/>
            <a:ext cx="8229600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Санкт-Петербургский транспортный узел по размерам грузооборота и пассажирооборота уступает лишь Московскому. </a:t>
            </a:r>
          </a:p>
          <a:p>
            <a:pPr>
              <a:lnSpc>
                <a:spcPct val="90000"/>
              </a:lnSpc>
            </a:pPr>
            <a:r>
              <a:rPr lang="ru-RU" sz="2800"/>
              <a:t>Транспортные пути отходят от этого города лучами в разные стороны. Санкт-Петербург в настоящее время - один из крупнейших внешнеторговых морских портов России. </a:t>
            </a:r>
          </a:p>
          <a:p>
            <a:pPr>
              <a:lnSpc>
                <a:spcPct val="90000"/>
              </a:lnSpc>
            </a:pPr>
            <a:r>
              <a:rPr lang="ru-RU" sz="2800"/>
              <a:t>Волго-Балтийский водный путь обеспечивает связи с другими экономическими районами европейской части РФ. Беломоро-Балтийский канал открывает выход в Белое и Баренцево моря.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95288" y="47625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54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Викторина</a:t>
            </a:r>
            <a:br>
              <a:rPr lang="ru-RU" sz="54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урок</a:t>
            </a:r>
            <a:r>
              <a:rPr lang="ru-RU" sz="6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611188" y="2276475"/>
            <a:ext cx="82296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4800">
                <a:effectLst>
                  <a:outerShdw blurRad="38100" dist="38100" dir="2700000" algn="tl">
                    <a:srgbClr val="FFFFFF"/>
                  </a:outerShdw>
                </a:effectLst>
              </a:rPr>
              <a:t>Назовите ведущую отрасль промышленности Санкт-Петербурга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4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 Машиностроение, особенно судостроение.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  <p:bldP spid="8704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Цель урока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Продолжить формирование представлений и знаний об экономических районах России.</a:t>
            </a:r>
          </a:p>
          <a:p>
            <a:pPr>
              <a:lnSpc>
                <a:spcPct val="90000"/>
              </a:lnSpc>
            </a:pPr>
            <a:r>
              <a:rPr lang="ru-RU"/>
              <a:t>Рассказать о составе, размерах территории и ЭГП Северо-Запада, особенностями и характерными чертами населения и трудовых ресурсов района.</a:t>
            </a:r>
          </a:p>
          <a:p>
            <a:pPr>
              <a:lnSpc>
                <a:spcPct val="90000"/>
              </a:lnSpc>
            </a:pPr>
            <a:r>
              <a:rPr lang="ru-RU"/>
              <a:t>Разобрать природные условия и природные ресурсы региона.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642910" y="357166"/>
            <a:ext cx="77724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6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 3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00034" y="3143248"/>
            <a:ext cx="8358246" cy="273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48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Города Северо-Западного района.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48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Санкт-Петербургский узловой регион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4800" dirty="0">
              <a:solidFill>
                <a:srgbClr val="603E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3200" dirty="0">
              <a:solidFill>
                <a:srgbClr val="603E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4736" name="Picture 1024" descr="j028603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350" y="6237288"/>
            <a:ext cx="431800" cy="41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План урока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1412875"/>
            <a:ext cx="8229600" cy="4392613"/>
          </a:xfrm>
        </p:spPr>
        <p:txBody>
          <a:bodyPr/>
          <a:lstStyle/>
          <a:p>
            <a:r>
              <a:rPr lang="ru-RU"/>
              <a:t>Санкт-Петербург, его особая роль</a:t>
            </a:r>
          </a:p>
          <a:p>
            <a:r>
              <a:rPr lang="ru-RU"/>
              <a:t>Псков и Новгород – древние русские города</a:t>
            </a:r>
          </a:p>
          <a:p>
            <a:r>
              <a:rPr lang="ru-RU"/>
              <a:t>Проблемы Санкт-Петербурга</a:t>
            </a:r>
          </a:p>
          <a:p>
            <a:r>
              <a:rPr lang="ru-RU"/>
              <a:t>Практическая работа «Сравнение ЭПГ Москвы и Санкт-Петербурга»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447800"/>
            <a:ext cx="8543956" cy="498159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— город федерального значения Российской Федерации, субъект Российской Федерации, административный центр Северо-Западного федерального округа, место нахождения высших органов власти Ленинградской области. В XVIII—XX веках — столица Российской империи.</a:t>
            </a:r>
          </a:p>
          <a:p>
            <a:r>
              <a:rPr lang="ru-RU" dirty="0" smtClean="0"/>
              <a:t>Исторические названия:</a:t>
            </a:r>
          </a:p>
          <a:p>
            <a:pPr lvl="1"/>
            <a:r>
              <a:rPr lang="ru-RU" dirty="0" smtClean="0"/>
              <a:t>Санкт-Петербург, 16 (27) мая 1703 — 18 (31) августа 1914</a:t>
            </a:r>
          </a:p>
          <a:p>
            <a:pPr lvl="1"/>
            <a:r>
              <a:rPr lang="ru-RU" dirty="0" smtClean="0"/>
              <a:t>Петроград, 18 (31) августа 1914 — 26 января 1924</a:t>
            </a:r>
          </a:p>
          <a:p>
            <a:pPr lvl="1"/>
            <a:r>
              <a:rPr lang="ru-RU" dirty="0" smtClean="0"/>
              <a:t>Ленинград, 26 января 1924 — 6 сентября 1991</a:t>
            </a:r>
          </a:p>
          <a:p>
            <a:pPr lvl="1"/>
            <a:r>
              <a:rPr lang="ru-RU" dirty="0" smtClean="0"/>
              <a:t>Санкт-Петербург, с 6 сентября 1991</a:t>
            </a:r>
          </a:p>
          <a:p>
            <a:r>
              <a:rPr lang="ru-RU" dirty="0" smtClean="0"/>
              <a:t>Разговорные названия: Питер, Петербург, СПб.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14" y="214314"/>
            <a:ext cx="901838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1"/>
            <a:ext cx="8929718" cy="669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r>
              <a:rPr lang="ru-RU"/>
              <a:t>Новгород 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052513"/>
            <a:ext cx="8435975" cy="54721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Основан Рюриком в 1085 году.</a:t>
            </a:r>
          </a:p>
          <a:p>
            <a:pPr>
              <a:lnSpc>
                <a:spcPct val="80000"/>
              </a:lnSpc>
            </a:pPr>
            <a:r>
              <a:rPr lang="ru-RU" sz="2800"/>
              <a:t>Через Новгород пролегал знаменитый путь «из варяг в греки». Северную часть которого обслуживали новгородцы</a:t>
            </a:r>
          </a:p>
          <a:p>
            <a:pPr>
              <a:lnSpc>
                <a:spcPct val="80000"/>
              </a:lnSpc>
            </a:pPr>
            <a:r>
              <a:rPr lang="ru-RU" sz="2800"/>
              <a:t>В городе сложилось сообщество заморских купцов, которые сами выходили в море.</a:t>
            </a:r>
          </a:p>
          <a:p>
            <a:pPr>
              <a:lnSpc>
                <a:spcPct val="80000"/>
              </a:lnSpc>
            </a:pPr>
            <a:r>
              <a:rPr lang="ru-RU" sz="2800"/>
              <a:t>В годы княжения Владимира Святославовича Новгород принял христианство</a:t>
            </a:r>
          </a:p>
          <a:p>
            <a:pPr>
              <a:lnSpc>
                <a:spcPct val="80000"/>
              </a:lnSpc>
            </a:pPr>
            <a:r>
              <a:rPr lang="ru-RU" sz="2800"/>
              <a:t>В </a:t>
            </a:r>
            <a:r>
              <a:rPr lang="en-US" sz="2800"/>
              <a:t>XVI</a:t>
            </a:r>
            <a:r>
              <a:rPr lang="ru-RU" sz="2800"/>
              <a:t> веке Новгород продолжал оставаться одним из крупнейших русских городов, центром торговли и ремесла, в котором проживало около 32 тыс. чел.</a:t>
            </a:r>
          </a:p>
          <a:p>
            <a:pPr>
              <a:lnSpc>
                <a:spcPct val="80000"/>
              </a:lnSpc>
            </a:pPr>
            <a:r>
              <a:rPr lang="ru-RU" sz="2800"/>
              <a:t>Промышленный, научный, туристический центр России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2852"/>
            <a:ext cx="8953531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42851"/>
            <a:ext cx="5214974" cy="695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/>
      <p:bldP spid="23961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Псков 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/>
              <a:t>Основан славянами в 903 году</a:t>
            </a:r>
          </a:p>
          <a:p>
            <a:r>
              <a:rPr lang="ru-RU"/>
              <a:t>Крупнейший город Киевской Руси.</a:t>
            </a:r>
          </a:p>
          <a:p>
            <a:r>
              <a:rPr lang="ru-RU"/>
              <a:t>Псков - боевой форпост Руси, защищает ее с севера и запада.</a:t>
            </a:r>
          </a:p>
          <a:p>
            <a:r>
              <a:rPr lang="ru-RU"/>
              <a:t>Важный промышленный и туристический центр России</a:t>
            </a:r>
          </a:p>
          <a:p>
            <a:endParaRPr lang="ru-RU"/>
          </a:p>
        </p:txBody>
      </p:sp>
      <p:pic>
        <p:nvPicPr>
          <p:cNvPr id="240644" name="Picture 4" descr="IMG_20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-26988"/>
            <a:ext cx="9072563" cy="6802438"/>
          </a:xfrm>
          <a:prstGeom prst="rect">
            <a:avLst/>
          </a:prstGeom>
          <a:noFill/>
        </p:spPr>
      </p:pic>
      <p:pic>
        <p:nvPicPr>
          <p:cNvPr id="240645" name="Picture 5" descr="IMG_2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-26988"/>
            <a:ext cx="5130800" cy="6840538"/>
          </a:xfrm>
          <a:prstGeom prst="rect">
            <a:avLst/>
          </a:prstGeom>
          <a:noFill/>
        </p:spPr>
      </p:pic>
      <p:pic>
        <p:nvPicPr>
          <p:cNvPr id="240647" name="Picture 7" descr="IMG_2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-26988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  <p:bldP spid="24064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Проблемы Санкт-Петербурга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5720" y="1357298"/>
            <a:ext cx="8713788" cy="50053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/>
              <a:t>1. Одна из важных проблем города на Неве это наводнения, чаще случающие осенью из-за нагонных явлений. Для защиты от наводнения (точнее от волн из залива) была построена дамба высотой 6-7 м над уровнем моря. В ней имеются пропускные отверстия и ворота, которые будут закрываться.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/>
              <a:t>2. Для предприятий Санкт-Петербурга, которые выпускают большей частью, военную продукцию, остро стоит проблема конверсии. Город должен перестроить структуру своей промышленности.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/>
              <a:t>3. Необходимо улучшить экологическую ситуацию: уменьшить уровень сбросов промышленных вод в Финский залив, в Ладожское озеро.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/>
              <a:t>4. Санкт-Петербург имеет многочисленные памятники архитектуры, большинству из которых более 200 лет. Необходима реконструкция, восстановление уникальных зданий, дворцов города и его пригородов.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/>
              <a:t>5. В 20 веке население сел Северо-Западного района уезжало в Санкт-Петербург результатом оттока населения явилось </a:t>
            </a:r>
            <a:r>
              <a:rPr lang="ru-RU" sz="2200" dirty="0" err="1"/>
              <a:t>обезлюдение</a:t>
            </a:r>
            <a:r>
              <a:rPr lang="ru-RU" sz="2200" dirty="0"/>
              <a:t>, старение села. Исчезли многие села и деревни.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/>
      <p:bldP spid="23347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229600" cy="1139825"/>
          </a:xfrm>
        </p:spPr>
        <p:txBody>
          <a:bodyPr>
            <a:normAutofit fontScale="90000"/>
          </a:bodyPr>
          <a:lstStyle/>
          <a:p>
            <a:r>
              <a:rPr lang="ru-RU" sz="3800" dirty="0"/>
              <a:t>Практическая работа </a:t>
            </a:r>
            <a:br>
              <a:rPr lang="ru-RU" sz="3800" dirty="0"/>
            </a:br>
            <a:r>
              <a:rPr lang="ru-RU" sz="3800" dirty="0"/>
              <a:t>«Сравнение ЭГП Москвы и Санкт-Петербурга»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547813" y="2060575"/>
            <a:ext cx="6346825" cy="3817938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/>
              <a:t>1. Сравните ЭГП двух городов: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а) положение окраинное, центральное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б) положение приморское, сухопутное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в) транспортное положение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г)  положение на реке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ru-RU" sz="200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/>
              <a:t>2. Планировка города: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а) радиально-кольцевая, прямоугольная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б) явный центр города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в) год основания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г) другое</a:t>
            </a:r>
          </a:p>
          <a:p>
            <a:pPr marL="609600" indent="-609600">
              <a:lnSpc>
                <a:spcPct val="80000"/>
              </a:lnSpc>
            </a:pP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6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Викторина 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73100" y="18161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4800">
                <a:effectLst>
                  <a:outerShdw blurRad="38100" dist="38100" dir="2700000" algn="tl">
                    <a:srgbClr val="FFFFFF"/>
                  </a:outerShdw>
                </a:effectLst>
              </a:rPr>
              <a:t>Назовите достопримечательности Санкт-Петербурга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4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 Эрмитаж, Исаакиевский собор, Петропавловская крепость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6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6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Викторина 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73100" y="18161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4800">
                <a:effectLst>
                  <a:outerShdw blurRad="38100" dist="38100" dir="2700000" algn="tl">
                    <a:srgbClr val="FFFFFF"/>
                  </a:outerShdw>
                </a:effectLst>
              </a:rPr>
              <a:t>В чем особенности застройки Новгорода и Пскова?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4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 Это древние города, центром является Кремль, а отсюда радиально-кольцевая планировка.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  <p:bldP spid="8909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66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Викторина </a:t>
            </a: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673100" y="18161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ru-RU" sz="4800">
                <a:effectLst>
                  <a:outerShdw blurRad="38100" dist="38100" dir="2700000" algn="tl">
                    <a:srgbClr val="FFFFFF"/>
                  </a:outerShdw>
                </a:effectLst>
              </a:rPr>
              <a:t>В чем особенность застройки Санкт-Петербурга?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4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 В Санкт-Петербурге прямоугольная планировка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/>
      <p:bldP spid="901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План урока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200"/>
              <a:t>Состав региона </a:t>
            </a:r>
          </a:p>
          <a:p>
            <a:r>
              <a:rPr lang="ru-RU" sz="4200"/>
              <a:t>Экономико-географическое положение региона</a:t>
            </a:r>
          </a:p>
          <a:p>
            <a:r>
              <a:rPr lang="ru-RU" sz="4200"/>
              <a:t>Природные условия и ресурсы</a:t>
            </a:r>
          </a:p>
          <a:p>
            <a:r>
              <a:rPr lang="ru-RU" sz="4200"/>
              <a:t>Население и трудовые ресурсы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 региона</a:t>
            </a:r>
          </a:p>
        </p:txBody>
      </p:sp>
      <p:pic>
        <p:nvPicPr>
          <p:cNvPr id="109585" name="Picture 17" descr="lenob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5" y="2500306"/>
            <a:ext cx="4572033" cy="3289633"/>
          </a:xfrm>
          <a:noFill/>
          <a:ln/>
        </p:spPr>
      </p:pic>
      <p:sp>
        <p:nvSpPr>
          <p:cNvPr id="109584" name="Rectangle 16"/>
          <p:cNvSpPr>
            <a:spLocks noGrp="1" noChangeArrowheads="1"/>
          </p:cNvSpPr>
          <p:nvPr>
            <p:ph type="body" sz="half" idx="3"/>
          </p:nvPr>
        </p:nvSpPr>
        <p:spPr>
          <a:xfrm>
            <a:off x="539750" y="1412875"/>
            <a:ext cx="5184775" cy="72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36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Ленинградская область</a:t>
            </a:r>
          </a:p>
        </p:txBody>
      </p:sp>
      <p:pic>
        <p:nvPicPr>
          <p:cNvPr id="109587" name="Picture 19" descr="герб лен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341438"/>
            <a:ext cx="2379662" cy="3097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1" grpId="0"/>
      <p:bldP spid="10958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4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 региона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539750" y="1412875"/>
            <a:ext cx="51847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6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Новгородская область</a:t>
            </a:r>
          </a:p>
        </p:txBody>
      </p:sp>
      <p:pic>
        <p:nvPicPr>
          <p:cNvPr id="118792" name="Picture 8" descr="герб новг об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4888" y="1557338"/>
            <a:ext cx="2697162" cy="3168650"/>
          </a:xfrm>
          <a:noFill/>
          <a:ln/>
        </p:spPr>
      </p:pic>
      <p:pic>
        <p:nvPicPr>
          <p:cNvPr id="118797" name="Picture 13" descr="Карта Новгородской области и Великого Новгород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2133600"/>
            <a:ext cx="5903913" cy="42894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  <p:bldP spid="11878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4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 региона</a:t>
            </a:r>
          </a:p>
        </p:txBody>
      </p:sp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539750" y="1142984"/>
            <a:ext cx="51847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600" dirty="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Псковская  область</a:t>
            </a:r>
          </a:p>
        </p:txBody>
      </p:sp>
      <p:pic>
        <p:nvPicPr>
          <p:cNvPr id="115734" name="Picture 22" descr="гЕРБ пСКОВСКОЙ ОБ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773238"/>
            <a:ext cx="3028950" cy="3529012"/>
          </a:xfrm>
          <a:noFill/>
          <a:ln/>
        </p:spPr>
      </p:pic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857364"/>
            <a:ext cx="41243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3" grpId="0"/>
      <p:bldP spid="1157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ru-RU" sz="4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 региона</a:t>
            </a: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539750" y="1268413"/>
            <a:ext cx="57610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3600">
                <a:solidFill>
                  <a:srgbClr val="603E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Калининградская область</a:t>
            </a:r>
          </a:p>
        </p:txBody>
      </p:sp>
      <p:pic>
        <p:nvPicPr>
          <p:cNvPr id="126990" name="Picture 14" descr="Герб Калининградской области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1341438"/>
            <a:ext cx="2927350" cy="3600450"/>
          </a:xfrm>
          <a:noFill/>
          <a:ln/>
        </p:spPr>
      </p:pic>
      <p:pic>
        <p:nvPicPr>
          <p:cNvPr id="126986" name="Picture 10" descr="Калининградская область, карта Калининградской области и региона Калининград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420938"/>
            <a:ext cx="6264275" cy="32575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126981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1593</TotalTime>
  <Words>1509</Words>
  <Application>Microsoft Office PowerPoint</Application>
  <PresentationFormat>Экран (4:3)</PresentationFormat>
  <Paragraphs>304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Справедливость</vt:lpstr>
      <vt:lpstr>Северо-Западный регион</vt:lpstr>
      <vt:lpstr>План</vt:lpstr>
      <vt:lpstr>Урок 1</vt:lpstr>
      <vt:lpstr>Цель урока</vt:lpstr>
      <vt:lpstr>План урока</vt:lpstr>
      <vt:lpstr>Состав региона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– характеристика экономико-географического положения</vt:lpstr>
      <vt:lpstr>Политико-административная карта</vt:lpstr>
      <vt:lpstr>Презентация PowerPoint</vt:lpstr>
      <vt:lpstr>Экономико-географическое положение Северо-Западного региона</vt:lpstr>
      <vt:lpstr>Презентация PowerPoint</vt:lpstr>
      <vt:lpstr>Презентация PowerPoint</vt:lpstr>
      <vt:lpstr>Презентация PowerPoint</vt:lpstr>
      <vt:lpstr>ВЫВОД</vt:lpstr>
      <vt:lpstr>Природные условия</vt:lpstr>
      <vt:lpstr>Природные ресурсы</vt:lpstr>
      <vt:lpstr>Минеральные ресурсы</vt:lpstr>
      <vt:lpstr>Водные ресурсы</vt:lpstr>
      <vt:lpstr>Гидроэнергоресурсы</vt:lpstr>
      <vt:lpstr>Лесные ресурсы</vt:lpstr>
      <vt:lpstr>Сельскохозяйственные угодья</vt:lpstr>
      <vt:lpstr>Рекреационные ресурсы</vt:lpstr>
      <vt:lpstr>Численность населения </vt:lpstr>
      <vt:lpstr>Плотность населения</vt:lpstr>
      <vt:lpstr>Расселение населения</vt:lpstr>
      <vt:lpstr>Урок 2</vt:lpstr>
      <vt:lpstr>План урока</vt:lpstr>
      <vt:lpstr>Машиностроение </vt:lpstr>
      <vt:lpstr>Лесная и целлюлозно-бумажная промышленность</vt:lpstr>
      <vt:lpstr>Легкая промышленность </vt:lpstr>
      <vt:lpstr>Сельское хозяйство</vt:lpstr>
      <vt:lpstr>Презентация PowerPoint</vt:lpstr>
      <vt:lpstr>Транспорт </vt:lpstr>
      <vt:lpstr>Презентация PowerPoint</vt:lpstr>
      <vt:lpstr>Презентация PowerPoint</vt:lpstr>
      <vt:lpstr>Презентация PowerPoint</vt:lpstr>
      <vt:lpstr>План урока</vt:lpstr>
      <vt:lpstr>Санкт-Петербург</vt:lpstr>
      <vt:lpstr>Новгород </vt:lpstr>
      <vt:lpstr>Псков </vt:lpstr>
      <vt:lpstr>Проблемы Санкт-Петербурга</vt:lpstr>
      <vt:lpstr>Практическая работа  «Сравнение ЭГП Москвы и Санкт-Петербурга»</vt:lpstr>
      <vt:lpstr>Презентация PowerPoint</vt:lpstr>
      <vt:lpstr>Презентация PowerPoint</vt:lpstr>
      <vt:lpstr>Презентация PowerPoint</vt:lpstr>
    </vt:vector>
  </TitlesOfParts>
  <Company>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Центральная Россия</dc:title>
  <dc:creator>User</dc:creator>
  <cp:lastModifiedBy>Ирина</cp:lastModifiedBy>
  <cp:revision>45</cp:revision>
  <cp:lastPrinted>1601-01-01T00:00:00Z</cp:lastPrinted>
  <dcterms:created xsi:type="dcterms:W3CDTF">2004-08-01T10:08:51Z</dcterms:created>
  <dcterms:modified xsi:type="dcterms:W3CDTF">2012-12-03T13:26:20Z</dcterms:modified>
</cp:coreProperties>
</file>