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FDBB43C5-8A03-460D-A1B4-C511F933F330}"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561BD1E4-4AEE-495A-AC35-61C908EED6C2}"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1358659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A2574BD4-CDA5-4047-83C9-7D45811FADB0}"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6E59DF39-B334-4C51-ADB7-2269F5E8E59D}"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9032937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5F7E89FF-7B2F-42C3-BD77-DC3373B69448}"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88D8EAFC-97CF-4DA4-9A5D-9B119ED2E3B4}"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1753708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FDBB43C5-8A03-460D-A1B4-C511F933F330}"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561BD1E4-4AEE-495A-AC35-61C908EED6C2}"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42256820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900CAAB-9E16-4679-8915-A78614D81645}"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BD1370A5-D57E-4C94-8F48-9FF227EF9036}"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12049358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51B716E2-AABC-4F9F-9CB1-FEBDD9A94CCF}"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1AF55035-1D77-41BF-B5F0-B132B14637F6}"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4229866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2928879-E8A7-4BB6-B89C-E10C7EA5D923}"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61C09547-7E8D-454C-AF98-89D0E2ED62C5}"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37597618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306264EA-386C-4D2B-9BEE-59A34206C5AA}"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C52C52D9-A14E-4FB0-923E-1AE32E47C93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2769995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746F0732-9BD6-4B27-AF3A-032FD77C9F9B}"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94E78676-0C91-4C10-A4FD-F7E49ED1AE27}"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394606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9AFA25E-D30D-4D97-98D3-9D5AB9D5B822}"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24EB7BE8-4452-478F-95E9-8407105A49F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9546620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139215-A149-4830-9635-BA3B76CCBCA1}"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CC0B2912-56FC-45F3-A754-FF4B81E8BD8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4360856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900CAAB-9E16-4679-8915-A78614D81645}"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BD1370A5-D57E-4C94-8F48-9FF227EF9036}"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8152947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BC5D6CCE-3CEC-46CA-B6B2-7AD150CB76AF}"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BA6300F5-4B1E-4AFD-8C8E-F73A2B721D24}"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17271931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A2574BD4-CDA5-4047-83C9-7D45811FADB0}"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6E59DF39-B334-4C51-ADB7-2269F5E8E59D}"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6221901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5F7E89FF-7B2F-42C3-BD77-DC3373B69448}"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88D8EAFC-97CF-4DA4-9A5D-9B119ED2E3B4}"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3871296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51B716E2-AABC-4F9F-9CB1-FEBDD9A94CCF}"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1AF55035-1D77-41BF-B5F0-B132B14637F6}"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808138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2928879-E8A7-4BB6-B89C-E10C7EA5D923}"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61C09547-7E8D-454C-AF98-89D0E2ED62C5}"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15654472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306264EA-386C-4D2B-9BEE-59A34206C5AA}"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C52C52D9-A14E-4FB0-923E-1AE32E47C93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4978079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746F0732-9BD6-4B27-AF3A-032FD77C9F9B}"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94E78676-0C91-4C10-A4FD-F7E49ED1AE27}"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5249306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9AFA25E-D30D-4D97-98D3-9D5AB9D5B822}"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24EB7BE8-4452-478F-95E9-8407105A49F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3053986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139215-A149-4830-9635-BA3B76CCBCA1}"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CC0B2912-56FC-45F3-A754-FF4B81E8BD8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010838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BC5D6CCE-3CEC-46CA-B6B2-7AD150CB76AF}" type="datetimeFigureOut">
              <a:rPr lang="ru-RU" smtClean="0">
                <a:solidFill>
                  <a:prstClr val="black">
                    <a:lumMod val="50000"/>
                    <a:lumOff val="50000"/>
                  </a:prstClr>
                </a:solidFill>
              </a:rPr>
              <a:pPr>
                <a:defRPr/>
              </a:pPr>
              <a:t>07.02.2017</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BA6300F5-4B1E-4AFD-8C8E-F73A2B721D24}"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38381313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base">
              <a:spcBef>
                <a:spcPct val="0"/>
              </a:spcBef>
              <a:spcAft>
                <a:spcPct val="0"/>
              </a:spcAft>
              <a:defRPr/>
            </a:pPr>
            <a:fld id="{2D73F449-A260-4315-AA63-F43992AB05AD}" type="datetimeFigureOut">
              <a:rPr lang="ru-RU" smtClean="0">
                <a:solidFill>
                  <a:prstClr val="black">
                    <a:lumMod val="50000"/>
                    <a:lumOff val="50000"/>
                  </a:prstClr>
                </a:solidFill>
                <a:latin typeface="Arial" charset="0"/>
                <a:cs typeface="Arial" charset="0"/>
              </a:rPr>
              <a:pPr fontAlgn="base">
                <a:spcBef>
                  <a:spcPct val="0"/>
                </a:spcBef>
                <a:spcAft>
                  <a:spcPct val="0"/>
                </a:spcAft>
                <a:defRPr/>
              </a:pPr>
              <a:t>07.02.2017</a:t>
            </a:fld>
            <a:endParaRPr lang="ru-RU">
              <a:solidFill>
                <a:prstClr val="black">
                  <a:lumMod val="50000"/>
                  <a:lumOff val="50000"/>
                </a:prstClr>
              </a:solidFill>
              <a:latin typeface="Arial" charset="0"/>
              <a:cs typeface="Arial" charset="0"/>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base">
              <a:spcBef>
                <a:spcPct val="0"/>
              </a:spcBef>
              <a:spcAft>
                <a:spcPct val="0"/>
              </a:spcAft>
              <a:defRPr/>
            </a:pPr>
            <a:endParaRPr lang="ru-RU">
              <a:solidFill>
                <a:prstClr val="black">
                  <a:lumMod val="50000"/>
                  <a:lumOff val="50000"/>
                </a:prstClr>
              </a:solidFill>
              <a:latin typeface="Arial" charset="0"/>
              <a:cs typeface="Arial" charset="0"/>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base">
              <a:spcBef>
                <a:spcPct val="0"/>
              </a:spcBef>
              <a:spcAft>
                <a:spcPct val="0"/>
              </a:spcAft>
              <a:defRPr/>
            </a:pPr>
            <a:fld id="{9B99FAF5-C2BC-49E8-B140-E161B8F2548B}" type="slidenum">
              <a:rPr lang="ru-RU" smtClean="0">
                <a:solidFill>
                  <a:prstClr val="black">
                    <a:lumMod val="50000"/>
                    <a:lumOff val="50000"/>
                  </a:prstClr>
                </a:solidFill>
                <a:latin typeface="Arial" charset="0"/>
                <a:cs typeface="Arial" charset="0"/>
              </a:rPr>
              <a:pPr fontAlgn="base">
                <a:spcBef>
                  <a:spcPct val="0"/>
                </a:spcBef>
                <a:spcAft>
                  <a:spcPct val="0"/>
                </a:spcAft>
                <a:defRPr/>
              </a:pPr>
              <a:t>‹#›</a:t>
            </a:fld>
            <a:endParaRPr lang="ru-RU">
              <a:solidFill>
                <a:prstClr val="black">
                  <a:lumMod val="50000"/>
                  <a:lumOff val="50000"/>
                </a:prstClr>
              </a:solidFill>
              <a:latin typeface="Arial" charset="0"/>
              <a:cs typeface="Arial" charset="0"/>
            </a:endParaRPr>
          </a:p>
        </p:txBody>
      </p:sp>
    </p:spTree>
    <p:extLst>
      <p:ext uri="{BB962C8B-B14F-4D97-AF65-F5344CB8AC3E}">
        <p14:creationId xmlns:p14="http://schemas.microsoft.com/office/powerpoint/2010/main" xmlns="" val="3187091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base">
              <a:spcBef>
                <a:spcPct val="0"/>
              </a:spcBef>
              <a:spcAft>
                <a:spcPct val="0"/>
              </a:spcAft>
              <a:defRPr/>
            </a:pPr>
            <a:fld id="{2D73F449-A260-4315-AA63-F43992AB05AD}" type="datetimeFigureOut">
              <a:rPr lang="ru-RU" smtClean="0">
                <a:solidFill>
                  <a:prstClr val="black">
                    <a:lumMod val="50000"/>
                    <a:lumOff val="50000"/>
                  </a:prstClr>
                </a:solidFill>
                <a:latin typeface="Arial" charset="0"/>
                <a:cs typeface="Arial" charset="0"/>
              </a:rPr>
              <a:pPr fontAlgn="base">
                <a:spcBef>
                  <a:spcPct val="0"/>
                </a:spcBef>
                <a:spcAft>
                  <a:spcPct val="0"/>
                </a:spcAft>
                <a:defRPr/>
              </a:pPr>
              <a:t>07.02.2017</a:t>
            </a:fld>
            <a:endParaRPr lang="ru-RU">
              <a:solidFill>
                <a:prstClr val="black">
                  <a:lumMod val="50000"/>
                  <a:lumOff val="50000"/>
                </a:prstClr>
              </a:solidFill>
              <a:latin typeface="Arial" charset="0"/>
              <a:cs typeface="Arial" charset="0"/>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base">
              <a:spcBef>
                <a:spcPct val="0"/>
              </a:spcBef>
              <a:spcAft>
                <a:spcPct val="0"/>
              </a:spcAft>
              <a:defRPr/>
            </a:pPr>
            <a:endParaRPr lang="ru-RU">
              <a:solidFill>
                <a:prstClr val="black">
                  <a:lumMod val="50000"/>
                  <a:lumOff val="50000"/>
                </a:prstClr>
              </a:solidFill>
              <a:latin typeface="Arial" charset="0"/>
              <a:cs typeface="Arial" charset="0"/>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base">
              <a:spcBef>
                <a:spcPct val="0"/>
              </a:spcBef>
              <a:spcAft>
                <a:spcPct val="0"/>
              </a:spcAft>
              <a:defRPr/>
            </a:pPr>
            <a:fld id="{9B99FAF5-C2BC-49E8-B140-E161B8F2548B}" type="slidenum">
              <a:rPr lang="ru-RU" smtClean="0">
                <a:solidFill>
                  <a:prstClr val="black">
                    <a:lumMod val="50000"/>
                    <a:lumOff val="50000"/>
                  </a:prstClr>
                </a:solidFill>
                <a:latin typeface="Arial" charset="0"/>
                <a:cs typeface="Arial" charset="0"/>
              </a:rPr>
              <a:pPr fontAlgn="base">
                <a:spcBef>
                  <a:spcPct val="0"/>
                </a:spcBef>
                <a:spcAft>
                  <a:spcPct val="0"/>
                </a:spcAft>
                <a:defRPr/>
              </a:pPr>
              <a:t>‹#›</a:t>
            </a:fld>
            <a:endParaRPr lang="ru-RU">
              <a:solidFill>
                <a:prstClr val="black">
                  <a:lumMod val="50000"/>
                  <a:lumOff val="50000"/>
                </a:prstClr>
              </a:solidFill>
              <a:latin typeface="Arial" charset="0"/>
              <a:cs typeface="Arial" charset="0"/>
            </a:endParaRPr>
          </a:p>
        </p:txBody>
      </p:sp>
    </p:spTree>
    <p:extLst>
      <p:ext uri="{BB962C8B-B14F-4D97-AF65-F5344CB8AC3E}">
        <p14:creationId xmlns:p14="http://schemas.microsoft.com/office/powerpoint/2010/main" xmlns="" val="646681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rodoswet.ru/simvolnoe-znachenie-obrazov-bukv-azbuki/"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Подзаголовок 2"/>
          <p:cNvSpPr>
            <a:spLocks noGrp="1"/>
          </p:cNvSpPr>
          <p:nvPr>
            <p:ph type="subTitle" idx="1"/>
          </p:nvPr>
        </p:nvSpPr>
        <p:spPr/>
        <p:txBody>
          <a:bodyPr>
            <a:normAutofit fontScale="92500" lnSpcReduction="20000"/>
          </a:bodyPr>
          <a:lstStyle/>
          <a:p>
            <a:pPr marR="0"/>
            <a:r>
              <a:rPr lang="ru-RU" sz="1600" b="1" dirty="0" smtClean="0">
                <a:latin typeface="Times New Roman" pitchFamily="18" charset="0"/>
                <a:cs typeface="Times New Roman" pitchFamily="18" charset="0"/>
              </a:rPr>
              <a:t>Жукова Марина Александровна,</a:t>
            </a:r>
          </a:p>
          <a:p>
            <a:pPr marR="0"/>
            <a:r>
              <a:rPr lang="ru-RU" sz="1600" b="1" dirty="0" smtClean="0">
                <a:latin typeface="Times New Roman" pitchFamily="18" charset="0"/>
                <a:cs typeface="Times New Roman" pitchFamily="18" charset="0"/>
              </a:rPr>
              <a:t>учитель русского языка и литературы,</a:t>
            </a:r>
          </a:p>
          <a:p>
            <a:pPr marR="0"/>
            <a:r>
              <a:rPr lang="ru-RU" sz="1600" b="1" dirty="0" smtClean="0">
                <a:latin typeface="Times New Roman" pitchFamily="18" charset="0"/>
                <a:cs typeface="Times New Roman" pitchFamily="18" charset="0"/>
              </a:rPr>
              <a:t>МБОУ СШ </a:t>
            </a:r>
            <a:r>
              <a:rPr lang="ru-RU" sz="1600" b="1" dirty="0" smtClean="0">
                <a:latin typeface="Times New Roman" pitchFamily="18" charset="0"/>
                <a:cs typeface="Times New Roman" pitchFamily="18" charset="0"/>
              </a:rPr>
              <a:t>№</a:t>
            </a:r>
            <a:r>
              <a:rPr lang="en-US" sz="1600" b="1" smtClean="0">
                <a:latin typeface="Times New Roman" pitchFamily="18" charset="0"/>
                <a:cs typeface="Times New Roman" pitchFamily="18" charset="0"/>
              </a:rPr>
              <a:t>2</a:t>
            </a:r>
            <a:r>
              <a:rPr lang="ru-RU" sz="1600" b="1"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г. Краснодар</a:t>
            </a:r>
          </a:p>
          <a:p>
            <a:pPr marR="0"/>
            <a:endParaRPr lang="ru-RU" dirty="0" smtClean="0"/>
          </a:p>
        </p:txBody>
      </p:sp>
      <p:sp>
        <p:nvSpPr>
          <p:cNvPr id="2" name="Заголовок 1"/>
          <p:cNvSpPr>
            <a:spLocks noGrp="1"/>
          </p:cNvSpPr>
          <p:nvPr>
            <p:ph type="ctrTitle"/>
          </p:nvPr>
        </p:nvSpPr>
        <p:spPr>
          <a:xfrm>
            <a:off x="179512" y="2276873"/>
            <a:ext cx="8784975" cy="2376264"/>
          </a:xfrm>
        </p:spPr>
        <p:txBody>
          <a:bodyPr/>
          <a:lstStyle/>
          <a:p>
            <a:pPr algn="ctr" fontAlgn="auto">
              <a:spcAft>
                <a:spcPts val="0"/>
              </a:spcAft>
              <a:defRPr/>
            </a:pPr>
            <a:r>
              <a:rPr lang="ru-RU" sz="3200" dirty="0" smtClean="0">
                <a:latin typeface="Times New Roman" pitchFamily="18" charset="0"/>
                <a:cs typeface="Times New Roman" pitchFamily="18" charset="0"/>
              </a:rPr>
              <a:t>Символьное значение образов букв в славянской азбуке</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«В </a:t>
            </a:r>
            <a:r>
              <a:rPr lang="ru-RU" sz="2400" i="1" dirty="0">
                <a:latin typeface="Times New Roman" pitchFamily="18" charset="0"/>
                <a:cs typeface="Times New Roman" pitchFamily="18" charset="0"/>
              </a:rPr>
              <a:t>этой азбуке, и только в ней, есть </a:t>
            </a:r>
            <a:r>
              <a:rPr lang="ru-RU" sz="2400" i="1" dirty="0" smtClean="0">
                <a:latin typeface="Times New Roman" pitchFamily="18" charset="0"/>
                <a:cs typeface="Times New Roman" pitchFamily="18" charset="0"/>
              </a:rPr>
              <a:t>содержание»</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(Часть 2)</a:t>
            </a:r>
            <a:endParaRPr lang="ru-RU" sz="2400" i="1" dirty="0">
              <a:latin typeface="Times New Roman" pitchFamily="18" charset="0"/>
              <a:cs typeface="Times New Roman" pitchFamily="18" charset="0"/>
            </a:endParaRPr>
          </a:p>
        </p:txBody>
      </p:sp>
      <p:sp>
        <p:nvSpPr>
          <p:cNvPr id="3" name="Прямоугольник 2"/>
          <p:cNvSpPr/>
          <p:nvPr/>
        </p:nvSpPr>
        <p:spPr>
          <a:xfrm>
            <a:off x="2304256" y="404664"/>
            <a:ext cx="4572000" cy="1754326"/>
          </a:xfrm>
          <a:prstGeom prst="rect">
            <a:avLst/>
          </a:prstGeom>
        </p:spPr>
        <p:txBody>
          <a:bodyPr>
            <a:spAutoFit/>
          </a:bodyPr>
          <a:lstStyle/>
          <a:p>
            <a:pPr fontAlgn="base">
              <a:spcBef>
                <a:spcPct val="0"/>
              </a:spcBef>
              <a:spcAft>
                <a:spcPct val="0"/>
              </a:spcAft>
            </a:pPr>
            <a:r>
              <a:rPr lang="ru-RU" b="1" i="1" dirty="0">
                <a:solidFill>
                  <a:prstClr val="black"/>
                </a:solidFill>
                <a:latin typeface="Arial" charset="0"/>
                <a:cs typeface="Arial" charset="0"/>
              </a:rPr>
              <a:t>"Мы живём на отцовской земле!</a:t>
            </a:r>
            <a:br>
              <a:rPr lang="ru-RU" b="1" i="1" dirty="0">
                <a:solidFill>
                  <a:prstClr val="black"/>
                </a:solidFill>
                <a:latin typeface="Arial" charset="0"/>
                <a:cs typeface="Arial" charset="0"/>
              </a:rPr>
            </a:br>
            <a:r>
              <a:rPr lang="ru-RU" b="1" i="1" dirty="0">
                <a:solidFill>
                  <a:prstClr val="black"/>
                </a:solidFill>
                <a:latin typeface="Arial" charset="0"/>
                <a:cs typeface="Arial" charset="0"/>
              </a:rPr>
              <a:t>Наши дети - Славянские дети!</a:t>
            </a:r>
            <a:br>
              <a:rPr lang="ru-RU" b="1" i="1" dirty="0">
                <a:solidFill>
                  <a:prstClr val="black"/>
                </a:solidFill>
                <a:latin typeface="Arial" charset="0"/>
                <a:cs typeface="Arial" charset="0"/>
              </a:rPr>
            </a:br>
            <a:r>
              <a:rPr lang="ru-RU" b="1" i="1" dirty="0">
                <a:solidFill>
                  <a:prstClr val="black"/>
                </a:solidFill>
                <a:latin typeface="Arial" charset="0"/>
                <a:cs typeface="Arial" charset="0"/>
              </a:rPr>
              <a:t>И летит на крылатом коне</a:t>
            </a:r>
            <a:br>
              <a:rPr lang="ru-RU" b="1" i="1" dirty="0">
                <a:solidFill>
                  <a:prstClr val="black"/>
                </a:solidFill>
                <a:latin typeface="Arial" charset="0"/>
                <a:cs typeface="Arial" charset="0"/>
              </a:rPr>
            </a:br>
            <a:r>
              <a:rPr lang="ru-RU" b="1" i="1" dirty="0">
                <a:solidFill>
                  <a:prstClr val="black"/>
                </a:solidFill>
                <a:latin typeface="Arial" charset="0"/>
                <a:cs typeface="Arial" charset="0"/>
              </a:rPr>
              <a:t>Русь в далёкие тысячелетия!"</a:t>
            </a:r>
            <a:endParaRPr lang="ru-RU" b="1" dirty="0">
              <a:solidFill>
                <a:prstClr val="black"/>
              </a:solidFill>
              <a:latin typeface="Arial" charset="0"/>
              <a:cs typeface="Arial" charset="0"/>
            </a:endParaRPr>
          </a:p>
          <a:p>
            <a:pPr fontAlgn="base">
              <a:spcBef>
                <a:spcPct val="0"/>
              </a:spcBef>
              <a:spcAft>
                <a:spcPct val="0"/>
              </a:spcAft>
            </a:pPr>
            <a:r>
              <a:rPr lang="ru-RU" dirty="0">
                <a:solidFill>
                  <a:prstClr val="black"/>
                </a:solidFill>
                <a:latin typeface="Arial" charset="0"/>
                <a:cs typeface="Arial" charset="0"/>
              </a:rPr>
              <a:t> </a:t>
            </a:r>
          </a:p>
          <a:p>
            <a:pPr algn="r" fontAlgn="base">
              <a:spcBef>
                <a:spcPct val="0"/>
              </a:spcBef>
              <a:spcAft>
                <a:spcPct val="0"/>
              </a:spcAft>
            </a:pPr>
            <a:r>
              <a:rPr lang="ru-RU" sz="1400" i="1" dirty="0">
                <a:solidFill>
                  <a:prstClr val="black"/>
                </a:solidFill>
                <a:latin typeface="Arial" charset="0"/>
                <a:cs typeface="Arial" charset="0"/>
              </a:rPr>
              <a:t>Николай </a:t>
            </a:r>
            <a:r>
              <a:rPr lang="ru-RU" sz="1400" i="1" dirty="0" err="1">
                <a:solidFill>
                  <a:prstClr val="black"/>
                </a:solidFill>
                <a:latin typeface="Arial" charset="0"/>
                <a:cs typeface="Arial" charset="0"/>
              </a:rPr>
              <a:t>Емелин</a:t>
            </a:r>
            <a:r>
              <a:rPr lang="ru-RU" sz="1400" i="1" dirty="0">
                <a:solidFill>
                  <a:prstClr val="black"/>
                </a:solidFill>
                <a:latin typeface="Arial" charset="0"/>
                <a:cs typeface="Arial" charset="0"/>
              </a:rPr>
              <a:t>, песня "Русь"</a:t>
            </a:r>
          </a:p>
        </p:txBody>
      </p:sp>
    </p:spTree>
    <p:extLst>
      <p:ext uri="{BB962C8B-B14F-4D97-AF65-F5344CB8AC3E}">
        <p14:creationId xmlns:p14="http://schemas.microsoft.com/office/powerpoint/2010/main" xmlns="" val="74835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ntiloh.info/mediafiles/slavianskaya_bukovica_4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332656"/>
            <a:ext cx="5472608" cy="4032448"/>
          </a:xfrm>
          <a:prstGeom prst="rect">
            <a:avLst/>
          </a:prstGeom>
          <a:noFill/>
          <a:ln>
            <a:noFill/>
          </a:ln>
        </p:spPr>
      </p:pic>
      <p:sp>
        <p:nvSpPr>
          <p:cNvPr id="3" name="TextBox 2"/>
          <p:cNvSpPr txBox="1"/>
          <p:nvPr/>
        </p:nvSpPr>
        <p:spPr>
          <a:xfrm>
            <a:off x="395536" y="4365104"/>
            <a:ext cx="8424936" cy="2031325"/>
          </a:xfrm>
          <a:prstGeom prst="rect">
            <a:avLst/>
          </a:prstGeom>
          <a:noFill/>
        </p:spPr>
        <p:txBody>
          <a:bodyPr wrap="square" rtlCol="0">
            <a:spAutoFit/>
          </a:bodyPr>
          <a:lstStyle/>
          <a:p>
            <a:pPr lvl="0"/>
            <a:r>
              <a:rPr lang="ru-RU" b="1" dirty="0">
                <a:latin typeface="Times New Roman" pitchFamily="18" charset="0"/>
                <a:cs typeface="Times New Roman" pitchFamily="18" charset="0"/>
              </a:rPr>
              <a:t>Ё</a:t>
            </a:r>
            <a:r>
              <a:rPr lang="ru-RU" dirty="0">
                <a:latin typeface="Times New Roman" pitchFamily="18" charset="0"/>
                <a:cs typeface="Times New Roman" pitchFamily="18" charset="0"/>
              </a:rPr>
              <a:t> — предложено в 1783 году княгиней Е. Р. Дашковой, употребляется с 1795 года, популярно с 1797 года с подачи Н. М. Карамзина (надо отметить, что он использовал букву </a:t>
            </a:r>
            <a:r>
              <a:rPr lang="ru-RU" b="1" dirty="0">
                <a:latin typeface="Times New Roman" pitchFamily="18" charset="0"/>
                <a:cs typeface="Times New Roman" pitchFamily="18" charset="0"/>
              </a:rPr>
              <a:t>Ё</a:t>
            </a:r>
            <a:r>
              <a:rPr lang="ru-RU" dirty="0">
                <a:latin typeface="Times New Roman" pitchFamily="18" charset="0"/>
                <a:cs typeface="Times New Roman" pitchFamily="18" charset="0"/>
              </a:rPr>
              <a:t> только в художественных произведениях, а в «Истории государства Российского» обошёлся традиционными написаниями через </a:t>
            </a:r>
            <a:r>
              <a:rPr lang="ru-RU" b="1" dirty="0">
                <a:latin typeface="Times New Roman" pitchFamily="18" charset="0"/>
                <a:cs typeface="Times New Roman" pitchFamily="18" charset="0"/>
              </a:rPr>
              <a:t>Е</a:t>
            </a:r>
            <a:r>
              <a:rPr lang="ru-RU" dirty="0">
                <a:latin typeface="Times New Roman" pitchFamily="18" charset="0"/>
                <a:cs typeface="Times New Roman" pitchFamily="18" charset="0"/>
              </a:rPr>
              <a:t>). Ранее (с 1758 года) вместо буквы </a:t>
            </a:r>
            <a:r>
              <a:rPr lang="ru-RU" b="1" dirty="0">
                <a:latin typeface="Times New Roman" pitchFamily="18" charset="0"/>
                <a:cs typeface="Times New Roman" pitchFamily="18" charset="0"/>
              </a:rPr>
              <a:t>Ё</a:t>
            </a:r>
            <a:r>
              <a:rPr lang="ru-RU" dirty="0">
                <a:latin typeface="Times New Roman" pitchFamily="18" charset="0"/>
                <a:cs typeface="Times New Roman" pitchFamily="18" charset="0"/>
              </a:rPr>
              <a:t> иногда использовалось начертание в виде букв </a:t>
            </a:r>
            <a:r>
              <a:rPr lang="ru-RU" b="1" dirty="0">
                <a:latin typeface="Times New Roman" pitchFamily="18" charset="0"/>
                <a:cs typeface="Times New Roman" pitchFamily="18" charset="0"/>
              </a:rPr>
              <a:t>IO</a:t>
            </a:r>
            <a:r>
              <a:rPr lang="ru-RU" dirty="0">
                <a:latin typeface="Times New Roman" pitchFamily="18" charset="0"/>
                <a:cs typeface="Times New Roman" pitchFamily="18" charset="0"/>
              </a:rPr>
              <a:t>, иногда под общей крышечкой. Отдельной буквой азбуки знак </a:t>
            </a:r>
            <a:r>
              <a:rPr lang="ru-RU" b="1" dirty="0">
                <a:latin typeface="Times New Roman" pitchFamily="18" charset="0"/>
                <a:cs typeface="Times New Roman" pitchFamily="18" charset="0"/>
              </a:rPr>
              <a:t>Ё</a:t>
            </a:r>
            <a:r>
              <a:rPr lang="ru-RU" dirty="0">
                <a:latin typeface="Times New Roman" pitchFamily="18" charset="0"/>
                <a:cs typeface="Times New Roman" pitchFamily="18" charset="0"/>
              </a:rPr>
              <a:t> официально стал в середине XX века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287348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ntiloh.info/mediafiles/slavianskaya_bukovica_4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188640"/>
            <a:ext cx="5328592" cy="4032448"/>
          </a:xfrm>
          <a:prstGeom prst="rect">
            <a:avLst/>
          </a:prstGeom>
          <a:noFill/>
          <a:ln>
            <a:noFill/>
          </a:ln>
        </p:spPr>
      </p:pic>
    </p:spTree>
    <p:extLst>
      <p:ext uri="{BB962C8B-B14F-4D97-AF65-F5344CB8AC3E}">
        <p14:creationId xmlns:p14="http://schemas.microsoft.com/office/powerpoint/2010/main" xmlns="" val="200721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ntiloh.info/mediafiles/slavianskaya_bukovica_47.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88640"/>
            <a:ext cx="5472608" cy="4392488"/>
          </a:xfrm>
          <a:prstGeom prst="rect">
            <a:avLst/>
          </a:prstGeom>
          <a:noFill/>
          <a:ln>
            <a:noFill/>
          </a:ln>
        </p:spPr>
      </p:pic>
      <p:sp>
        <p:nvSpPr>
          <p:cNvPr id="3" name="TextBox 2"/>
          <p:cNvSpPr txBox="1"/>
          <p:nvPr/>
        </p:nvSpPr>
        <p:spPr>
          <a:xfrm>
            <a:off x="611560" y="4941168"/>
            <a:ext cx="8064896" cy="1200329"/>
          </a:xfrm>
          <a:prstGeom prst="rect">
            <a:avLst/>
          </a:prstGeom>
          <a:noFill/>
        </p:spPr>
        <p:txBody>
          <a:bodyPr wrap="square" rtlCol="0">
            <a:spAutoFit/>
          </a:bodyPr>
          <a:lstStyle/>
          <a:p>
            <a:pPr lvl="0"/>
            <a:r>
              <a:rPr lang="ru-RU" sz="2400" dirty="0">
                <a:latin typeface="Times New Roman" pitchFamily="18" charset="0"/>
                <a:cs typeface="Times New Roman" pitchFamily="18" charset="0"/>
              </a:rPr>
              <a:t>Кси (Ѯ) — отменено Петром I (заменено сочетанием </a:t>
            </a:r>
            <a:r>
              <a:rPr lang="ru-RU" sz="2400" b="1" dirty="0">
                <a:latin typeface="Times New Roman" pitchFamily="18" charset="0"/>
                <a:cs typeface="Times New Roman" pitchFamily="18" charset="0"/>
              </a:rPr>
              <a:t>КС</a:t>
            </a:r>
            <a:r>
              <a:rPr lang="ru-RU" sz="2400" dirty="0">
                <a:latin typeface="Times New Roman" pitchFamily="18" charset="0"/>
                <a:cs typeface="Times New Roman" pitchFamily="18" charset="0"/>
              </a:rPr>
              <a:t>), позже восстановлено, окончательно отменено в1735 году. В гражданском шрифте выглядело как ижица с хвостом</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4519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ntiloh.info/mediafiles/slavianskaya_bukovica_48.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260648"/>
            <a:ext cx="5472607" cy="4064337"/>
          </a:xfrm>
          <a:prstGeom prst="rect">
            <a:avLst/>
          </a:prstGeom>
          <a:noFill/>
          <a:ln>
            <a:noFill/>
          </a:ln>
        </p:spPr>
      </p:pic>
      <p:sp>
        <p:nvSpPr>
          <p:cNvPr id="3" name="TextBox 2"/>
          <p:cNvSpPr txBox="1"/>
          <p:nvPr/>
        </p:nvSpPr>
        <p:spPr>
          <a:xfrm>
            <a:off x="611560" y="4725144"/>
            <a:ext cx="8136904" cy="830997"/>
          </a:xfrm>
          <a:prstGeom prst="rect">
            <a:avLst/>
          </a:prstGeom>
          <a:noFill/>
        </p:spPr>
        <p:txBody>
          <a:bodyPr wrap="square" rtlCol="0">
            <a:spAutoFit/>
          </a:bodyPr>
          <a:lstStyle/>
          <a:p>
            <a:pPr lvl="0"/>
            <a:r>
              <a:rPr lang="ru-RU" sz="2400" dirty="0">
                <a:latin typeface="Times New Roman" pitchFamily="18" charset="0"/>
                <a:cs typeface="Times New Roman" pitchFamily="18" charset="0"/>
              </a:rPr>
              <a:t>Пси (Ѱ) — отменено Петром I (заменено сочетанием </a:t>
            </a:r>
            <a:r>
              <a:rPr lang="ru-RU" sz="2400" b="1" dirty="0">
                <a:latin typeface="Times New Roman" pitchFamily="18" charset="0"/>
                <a:cs typeface="Times New Roman" pitchFamily="18" charset="0"/>
              </a:rPr>
              <a:t>ПС</a:t>
            </a:r>
            <a:r>
              <a:rPr lang="ru-RU" sz="2400" dirty="0">
                <a:latin typeface="Times New Roman" pitchFamily="18" charset="0"/>
                <a:cs typeface="Times New Roman" pitchFamily="18" charset="0"/>
              </a:rPr>
              <a:t>), не восстанавливалось</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09894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ntiloh.info/mediafiles/slavianskaya_bukovica_49.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260648"/>
            <a:ext cx="5400600" cy="3898096"/>
          </a:xfrm>
          <a:prstGeom prst="rect">
            <a:avLst/>
          </a:prstGeom>
          <a:noFill/>
          <a:ln>
            <a:noFill/>
          </a:ln>
        </p:spPr>
      </p:pic>
      <p:sp>
        <p:nvSpPr>
          <p:cNvPr id="3" name="TextBox 2"/>
          <p:cNvSpPr txBox="1"/>
          <p:nvPr/>
        </p:nvSpPr>
        <p:spPr>
          <a:xfrm>
            <a:off x="539552" y="4509120"/>
            <a:ext cx="8136904" cy="1569660"/>
          </a:xfrm>
          <a:prstGeom prst="rect">
            <a:avLst/>
          </a:prstGeom>
          <a:noFill/>
        </p:spPr>
        <p:txBody>
          <a:bodyPr wrap="square" rtlCol="0">
            <a:spAutoFit/>
          </a:bodyPr>
          <a:lstStyle/>
          <a:p>
            <a:pPr lvl="0"/>
            <a:r>
              <a:rPr lang="ru-RU" sz="2400" dirty="0">
                <a:latin typeface="Times New Roman" pitchFamily="18" charset="0"/>
                <a:cs typeface="Times New Roman" pitchFamily="18" charset="0"/>
              </a:rPr>
              <a:t>Ферт (Ф) и фита (Ѳ) — Пётр I в 1707—1708 годах отменил было ферт </a:t>
            </a:r>
            <a:r>
              <a:rPr lang="ru-RU" sz="2400" b="1" dirty="0">
                <a:latin typeface="Times New Roman" pitchFamily="18" charset="0"/>
                <a:cs typeface="Times New Roman" pitchFamily="18" charset="0"/>
              </a:rPr>
              <a:t>Ф</a:t>
            </a:r>
            <a:r>
              <a:rPr lang="ru-RU" sz="2400" dirty="0">
                <a:latin typeface="Times New Roman" pitchFamily="18" charset="0"/>
                <a:cs typeface="Times New Roman" pitchFamily="18" charset="0"/>
              </a:rPr>
              <a:t> (оставив фиту </a:t>
            </a:r>
            <a:r>
              <a:rPr lang="ru-RU" sz="2400" b="1" dirty="0">
                <a:latin typeface="Times New Roman" pitchFamily="18" charset="0"/>
                <a:cs typeface="Times New Roman" pitchFamily="18" charset="0"/>
              </a:rPr>
              <a:t>Ѳ</a:t>
            </a:r>
            <a:r>
              <a:rPr lang="ru-RU" sz="2400" dirty="0">
                <a:latin typeface="Times New Roman" pitchFamily="18" charset="0"/>
                <a:cs typeface="Times New Roman" pitchFamily="18" charset="0"/>
              </a:rPr>
              <a:t>), но вернул в1710 году, восстановив церковнославянские правила употребления этих букв; фита отменена реформой 1917—1918 годов</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133358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ntiloh.info/mediafiles/slavianskaya_bukovica_5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175086"/>
            <a:ext cx="5328592" cy="4145235"/>
          </a:xfrm>
          <a:prstGeom prst="rect">
            <a:avLst/>
          </a:prstGeom>
          <a:noFill/>
          <a:ln>
            <a:noFill/>
          </a:ln>
        </p:spPr>
      </p:pic>
      <p:sp>
        <p:nvSpPr>
          <p:cNvPr id="3" name="TextBox 2"/>
          <p:cNvSpPr txBox="1"/>
          <p:nvPr/>
        </p:nvSpPr>
        <p:spPr>
          <a:xfrm>
            <a:off x="395536" y="4365104"/>
            <a:ext cx="8352928" cy="2031325"/>
          </a:xfrm>
          <a:prstGeom prst="rect">
            <a:avLst/>
          </a:prstGeom>
          <a:noFill/>
        </p:spPr>
        <p:txBody>
          <a:bodyPr wrap="square" rtlCol="0">
            <a:spAutoFit/>
          </a:bodyPr>
          <a:lstStyle/>
          <a:p>
            <a:pPr lvl="0"/>
            <a:r>
              <a:rPr lang="ru-RU" dirty="0">
                <a:latin typeface="Times New Roman" pitchFamily="18" charset="0"/>
                <a:cs typeface="Times New Roman" pitchFamily="18" charset="0"/>
              </a:rPr>
              <a:t>Ижица (Ѵ) — отменена Петром I [заменена на </a:t>
            </a:r>
            <a:r>
              <a:rPr lang="ru-RU" b="1" dirty="0">
                <a:latin typeface="Times New Roman" pitchFamily="18" charset="0"/>
                <a:cs typeface="Times New Roman" pitchFamily="18" charset="0"/>
              </a:rPr>
              <a:t>I</a:t>
            </a:r>
            <a:r>
              <a:rPr lang="ru-RU" dirty="0">
                <a:latin typeface="Times New Roman" pitchFamily="18" charset="0"/>
                <a:cs typeface="Times New Roman" pitchFamily="18" charset="0"/>
              </a:rPr>
              <a:t> (затем также на </a:t>
            </a:r>
            <a:r>
              <a:rPr lang="ru-RU" b="1" dirty="0">
                <a:latin typeface="Times New Roman" pitchFamily="18" charset="0"/>
                <a:cs typeface="Times New Roman" pitchFamily="18" charset="0"/>
              </a:rPr>
              <a:t>И</a:t>
            </a:r>
            <a:r>
              <a:rPr lang="ru-RU" dirty="0">
                <a:latin typeface="Times New Roman" pitchFamily="18" charset="0"/>
                <a:cs typeface="Times New Roman" pitchFamily="18" charset="0"/>
              </a:rPr>
              <a:t>) или </a:t>
            </a:r>
            <a:r>
              <a:rPr lang="ru-RU" b="1" dirty="0">
                <a:latin typeface="Times New Roman" pitchFamily="18" charset="0"/>
                <a:cs typeface="Times New Roman" pitchFamily="18" charset="0"/>
              </a:rPr>
              <a:t>В</a:t>
            </a:r>
            <a:r>
              <a:rPr lang="ru-RU" dirty="0">
                <a:latin typeface="Times New Roman" pitchFamily="18" charset="0"/>
                <a:cs typeface="Times New Roman" pitchFamily="18" charset="0"/>
              </a:rPr>
              <a:t>, в зависимости от произношения], позже восстановлена, опять отменена в 1735 году, опять восстановлена в 1758 году. Употреблялась всё реже и реже, и с 1870-х обычно считалась упразднённой и более не входящей в русский алфавит, хотя до 1917—1918 гг. в отдельных словах порой употреблялась (обычно в </a:t>
            </a:r>
            <a:r>
              <a:rPr lang="ru-RU" i="1" dirty="0" err="1">
                <a:latin typeface="Times New Roman" pitchFamily="18" charset="0"/>
                <a:cs typeface="Times New Roman" pitchFamily="18" charset="0"/>
              </a:rPr>
              <a:t>мѵро</a:t>
            </a:r>
            <a:r>
              <a:rPr lang="ru-RU" dirty="0">
                <a:latin typeface="Times New Roman" pitchFamily="18" charset="0"/>
                <a:cs typeface="Times New Roman" pitchFamily="18" charset="0"/>
              </a:rPr>
              <a:t> с производными, реже — в </a:t>
            </a:r>
            <a:r>
              <a:rPr lang="ru-RU" i="1" dirty="0" err="1">
                <a:latin typeface="Times New Roman" pitchFamily="18" charset="0"/>
                <a:cs typeface="Times New Roman" pitchFamily="18" charset="0"/>
              </a:rPr>
              <a:t>сѵнодъ</a:t>
            </a:r>
            <a:r>
              <a:rPr lang="ru-RU" dirty="0">
                <a:latin typeface="Times New Roman" pitchFamily="18" charset="0"/>
                <a:cs typeface="Times New Roman" pitchFamily="18" charset="0"/>
              </a:rPr>
              <a:t> с производными, ещё реже — в </a:t>
            </a:r>
            <a:r>
              <a:rPr lang="ru-RU" i="1" dirty="0" err="1">
                <a:latin typeface="Times New Roman" pitchFamily="18" charset="0"/>
                <a:cs typeface="Times New Roman" pitchFamily="18" charset="0"/>
              </a:rPr>
              <a:t>ѵпостась</a:t>
            </a:r>
            <a:r>
              <a:rPr lang="ru-RU" dirty="0">
                <a:latin typeface="Times New Roman" pitchFamily="18" charset="0"/>
                <a:cs typeface="Times New Roman" pitchFamily="18" charset="0"/>
              </a:rPr>
              <a:t> и т. п.). В документах орфографической реформы 1917—1918 гг. не упомянута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147395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ntiloh.info/mediafiles/slavianskaya_bukovica_5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16632"/>
            <a:ext cx="5688632" cy="4392488"/>
          </a:xfrm>
          <a:prstGeom prst="rect">
            <a:avLst/>
          </a:prstGeom>
          <a:noFill/>
          <a:ln>
            <a:noFill/>
          </a:ln>
        </p:spPr>
      </p:pic>
      <p:sp>
        <p:nvSpPr>
          <p:cNvPr id="3" name="TextBox 2"/>
          <p:cNvSpPr txBox="1"/>
          <p:nvPr/>
        </p:nvSpPr>
        <p:spPr>
          <a:xfrm>
            <a:off x="339008" y="4725144"/>
            <a:ext cx="8481463" cy="1938992"/>
          </a:xfrm>
          <a:prstGeom prst="rect">
            <a:avLst/>
          </a:prstGeom>
          <a:noFill/>
        </p:spPr>
        <p:txBody>
          <a:bodyPr wrap="square" rtlCol="0">
            <a:spAutoFit/>
          </a:bodyPr>
          <a:lstStyle/>
          <a:p>
            <a:pPr lvl="0"/>
            <a:r>
              <a:rPr lang="ru-RU" sz="2000" dirty="0">
                <a:latin typeface="Times New Roman" pitchFamily="18" charset="0"/>
                <a:cs typeface="Times New Roman" pitchFamily="18" charset="0"/>
              </a:rPr>
              <a:t>В церковнославянском языке последовательное и обязательно разграничение употребления начертаний </a:t>
            </a:r>
            <a:r>
              <a:rPr lang="ru-RU" sz="2000" b="1" dirty="0">
                <a:latin typeface="Times New Roman" pitchFamily="18" charset="0"/>
                <a:cs typeface="Times New Roman" pitchFamily="18" charset="0"/>
              </a:rPr>
              <a:t>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Й</a:t>
            </a:r>
            <a:r>
              <a:rPr lang="ru-RU" sz="2000" dirty="0">
                <a:latin typeface="Times New Roman" pitchFamily="18" charset="0"/>
                <a:cs typeface="Times New Roman" pitchFamily="18" charset="0"/>
              </a:rPr>
              <a:t> узаконено с середины XVII века; перевод русского письма </a:t>
            </a:r>
            <a:r>
              <a:rPr lang="ru-RU" sz="2000" dirty="0" err="1">
                <a:latin typeface="Times New Roman" pitchFamily="18" charset="0"/>
                <a:cs typeface="Times New Roman" pitchFamily="18" charset="0"/>
              </a:rPr>
              <a:t>награжданский</a:t>
            </a:r>
            <a:r>
              <a:rPr lang="ru-RU" sz="2000" dirty="0">
                <a:latin typeface="Times New Roman" pitchFamily="18" charset="0"/>
                <a:cs typeface="Times New Roman" pitchFamily="18" charset="0"/>
              </a:rPr>
              <a:t> шрифт в 1708—1711 гг. упразднил было надстрочные знаки и вновь объединил </a:t>
            </a:r>
            <a:r>
              <a:rPr lang="ru-RU" sz="2000" b="1" dirty="0">
                <a:latin typeface="Times New Roman" pitchFamily="18" charset="0"/>
                <a:cs typeface="Times New Roman" pitchFamily="18" charset="0"/>
              </a:rPr>
              <a:t>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Й</a:t>
            </a:r>
            <a:r>
              <a:rPr lang="ru-RU" sz="2000" dirty="0">
                <a:latin typeface="Times New Roman" pitchFamily="18" charset="0"/>
                <a:cs typeface="Times New Roman" pitchFamily="18" charset="0"/>
              </a:rPr>
              <a:t>; восстановлено же </a:t>
            </a:r>
            <a:r>
              <a:rPr lang="ru-RU" sz="2000" b="1" dirty="0">
                <a:latin typeface="Times New Roman" pitchFamily="18" charset="0"/>
                <a:cs typeface="Times New Roman" pitchFamily="18" charset="0"/>
              </a:rPr>
              <a:t>Й</a:t>
            </a:r>
            <a:r>
              <a:rPr lang="ru-RU" sz="2000" dirty="0">
                <a:latin typeface="Times New Roman" pitchFamily="18" charset="0"/>
                <a:cs typeface="Times New Roman" pitchFamily="18" charset="0"/>
              </a:rPr>
              <a:t> было в 1735 году (хотя отдельной буквой азбуки до XX века не считалось</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53330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08912" cy="1200329"/>
          </a:xfrm>
          <a:prstGeom prst="rect">
            <a:avLst/>
          </a:prstGeom>
          <a:noFill/>
        </p:spPr>
        <p:txBody>
          <a:bodyPr wrap="square" rtlCol="0">
            <a:spAutoFit/>
          </a:bodyPr>
          <a:lstStyle/>
          <a:p>
            <a:pPr lvl="0"/>
            <a:r>
              <a:rPr lang="ru-RU" sz="2400" b="1" dirty="0">
                <a:latin typeface="Times New Roman" pitchFamily="18" charset="0"/>
                <a:cs typeface="Times New Roman" pitchFamily="18" charset="0"/>
              </a:rPr>
              <a:t>Э</a:t>
            </a:r>
            <a:r>
              <a:rPr lang="ru-RU" sz="2400" dirty="0">
                <a:latin typeface="Times New Roman" pitchFamily="18" charset="0"/>
                <a:cs typeface="Times New Roman" pitchFamily="18" charset="0"/>
              </a:rPr>
              <a:t> — употреблялось с середины XVII века (считается заимствованным из </a:t>
            </a:r>
            <a:r>
              <a:rPr lang="ru-RU" sz="2400" u="sng" dirty="0">
                <a:latin typeface="Times New Roman" pitchFamily="18" charset="0"/>
                <a:cs typeface="Times New Roman" pitchFamily="18" charset="0"/>
              </a:rPr>
              <a:t>глаголицы</a:t>
            </a:r>
            <a:r>
              <a:rPr lang="ru-RU" sz="2400" dirty="0">
                <a:latin typeface="Times New Roman" pitchFamily="18" charset="0"/>
                <a:cs typeface="Times New Roman" pitchFamily="18" charset="0"/>
              </a:rPr>
              <a:t>), официально введено в азбуку в 1708 году</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TextBox 2"/>
          <p:cNvSpPr txBox="1"/>
          <p:nvPr/>
        </p:nvSpPr>
        <p:spPr>
          <a:xfrm>
            <a:off x="1763688" y="2204864"/>
            <a:ext cx="5760640" cy="3416320"/>
          </a:xfrm>
          <a:prstGeom prst="rect">
            <a:avLst/>
          </a:prstGeom>
          <a:noFill/>
        </p:spPr>
        <p:txBody>
          <a:bodyPr wrap="square" rtlCol="0">
            <a:spAutoFit/>
          </a:bodyPr>
          <a:lstStyle/>
          <a:p>
            <a:r>
              <a:rPr lang="ru-RU" sz="2400" b="1" i="1" dirty="0" smtClean="0">
                <a:solidFill>
                  <a:srgbClr val="FF0000"/>
                </a:solidFill>
                <a:latin typeface="Times New Roman" pitchFamily="18" charset="0"/>
                <a:cs typeface="Times New Roman" pitchFamily="18" charset="0"/>
              </a:rPr>
              <a:t>Наполняя Рода память,</a:t>
            </a:r>
          </a:p>
          <a:p>
            <a:r>
              <a:rPr lang="ru-RU" sz="2400" b="1" i="1" dirty="0" smtClean="0">
                <a:solidFill>
                  <a:srgbClr val="FF0000"/>
                </a:solidFill>
                <a:latin typeface="Times New Roman" pitchFamily="18" charset="0"/>
                <a:cs typeface="Times New Roman" pitchFamily="18" charset="0"/>
              </a:rPr>
              <a:t>Наша трудится Душа.</a:t>
            </a:r>
          </a:p>
          <a:p>
            <a:r>
              <a:rPr lang="ru-RU" sz="2400" b="1" i="1" dirty="0" smtClean="0">
                <a:solidFill>
                  <a:srgbClr val="FF0000"/>
                </a:solidFill>
                <a:latin typeface="Times New Roman" pitchFamily="18" charset="0"/>
                <a:cs typeface="Times New Roman" pitchFamily="18" charset="0"/>
              </a:rPr>
              <a:t>Деда Мудрость по наследству</a:t>
            </a:r>
          </a:p>
          <a:p>
            <a:r>
              <a:rPr lang="ru-RU" sz="2400" b="1" i="1" dirty="0" smtClean="0">
                <a:solidFill>
                  <a:srgbClr val="FF0000"/>
                </a:solidFill>
                <a:latin typeface="Times New Roman" pitchFamily="18" charset="0"/>
                <a:cs typeface="Times New Roman" pitchFamily="18" charset="0"/>
              </a:rPr>
              <a:t>Передай из уст в уста.</a:t>
            </a:r>
          </a:p>
          <a:p>
            <a:endParaRPr lang="ru-RU" sz="2400" b="1" i="1" dirty="0">
              <a:solidFill>
                <a:srgbClr val="FF0000"/>
              </a:solidFill>
              <a:latin typeface="Times New Roman" pitchFamily="18" charset="0"/>
              <a:cs typeface="Times New Roman" pitchFamily="18" charset="0"/>
            </a:endParaRPr>
          </a:p>
          <a:p>
            <a:r>
              <a:rPr lang="ru-RU" sz="2400" b="1" i="1" dirty="0" smtClean="0">
                <a:solidFill>
                  <a:srgbClr val="FF0000"/>
                </a:solidFill>
                <a:latin typeface="Times New Roman" pitchFamily="18" charset="0"/>
                <a:cs typeface="Times New Roman" pitchFamily="18" charset="0"/>
              </a:rPr>
              <a:t>То ли одаль, то ли рядом</a:t>
            </a:r>
          </a:p>
          <a:p>
            <a:r>
              <a:rPr lang="ru-RU" sz="2400" b="1" i="1" dirty="0" smtClean="0">
                <a:solidFill>
                  <a:srgbClr val="FF0000"/>
                </a:solidFill>
                <a:latin typeface="Times New Roman" pitchFamily="18" charset="0"/>
                <a:cs typeface="Times New Roman" pitchFamily="18" charset="0"/>
              </a:rPr>
              <a:t>Память </a:t>
            </a:r>
            <a:r>
              <a:rPr lang="ru-RU" sz="2400" b="1" i="1" dirty="0" err="1" smtClean="0">
                <a:solidFill>
                  <a:srgbClr val="FF0000"/>
                </a:solidFill>
                <a:latin typeface="Times New Roman" pitchFamily="18" charset="0"/>
                <a:cs typeface="Times New Roman" pitchFamily="18" charset="0"/>
              </a:rPr>
              <a:t>Родова</a:t>
            </a:r>
            <a:r>
              <a:rPr lang="ru-RU" sz="2400" b="1" i="1" dirty="0" smtClean="0">
                <a:solidFill>
                  <a:srgbClr val="FF0000"/>
                </a:solidFill>
                <a:latin typeface="Times New Roman" pitchFamily="18" charset="0"/>
                <a:cs typeface="Times New Roman" pitchFamily="18" charset="0"/>
              </a:rPr>
              <a:t> живет,</a:t>
            </a:r>
          </a:p>
          <a:p>
            <a:r>
              <a:rPr lang="ru-RU" sz="2400" b="1" i="1" dirty="0" smtClean="0">
                <a:solidFill>
                  <a:srgbClr val="FF0000"/>
                </a:solidFill>
                <a:latin typeface="Times New Roman" pitchFamily="18" charset="0"/>
                <a:cs typeface="Times New Roman" pitchFamily="18" charset="0"/>
              </a:rPr>
              <a:t>Но она нам все расскажет,</a:t>
            </a:r>
          </a:p>
          <a:p>
            <a:r>
              <a:rPr lang="ru-RU" sz="2400" b="1" i="1" dirty="0" smtClean="0">
                <a:solidFill>
                  <a:srgbClr val="FF0000"/>
                </a:solidFill>
                <a:latin typeface="Times New Roman" pitchFamily="18" charset="0"/>
                <a:cs typeface="Times New Roman" pitchFamily="18" charset="0"/>
              </a:rPr>
              <a:t>Из «</a:t>
            </a:r>
            <a:r>
              <a:rPr lang="ru-RU" sz="2400" b="1" i="1" dirty="0" err="1" smtClean="0">
                <a:solidFill>
                  <a:srgbClr val="FF0000"/>
                </a:solidFill>
                <a:latin typeface="Times New Roman" pitchFamily="18" charset="0"/>
                <a:cs typeface="Times New Roman" pitchFamily="18" charset="0"/>
              </a:rPr>
              <a:t>кладовочки</a:t>
            </a:r>
            <a:r>
              <a:rPr lang="ru-RU" sz="2400" b="1" i="1" dirty="0" smtClean="0">
                <a:solidFill>
                  <a:srgbClr val="FF0000"/>
                </a:solidFill>
                <a:latin typeface="Times New Roman" pitchFamily="18" charset="0"/>
                <a:cs typeface="Times New Roman" pitchFamily="18" charset="0"/>
              </a:rPr>
              <a:t>» возьмет.</a:t>
            </a:r>
            <a:endParaRPr lang="ru-RU" sz="24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2902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7632848" cy="2308324"/>
          </a:xfrm>
          <a:prstGeom prst="rect">
            <a:avLst/>
          </a:prstGeom>
          <a:noFill/>
        </p:spPr>
        <p:txBody>
          <a:bodyPr wrap="square" rtlCol="0">
            <a:spAutoFit/>
          </a:bodyPr>
          <a:lstStyle/>
          <a:p>
            <a:pPr fontAlgn="base">
              <a:spcBef>
                <a:spcPct val="0"/>
              </a:spcBef>
              <a:spcAft>
                <a:spcPct val="0"/>
              </a:spcAft>
            </a:pPr>
            <a:r>
              <a:rPr lang="ru-RU" dirty="0">
                <a:solidFill>
                  <a:prstClr val="black"/>
                </a:solidFill>
                <a:latin typeface="Arial" charset="0"/>
                <a:cs typeface="Arial" charset="0"/>
              </a:rPr>
              <a:t>Источники:</a:t>
            </a:r>
          </a:p>
          <a:p>
            <a:pPr marL="285750" indent="-285750" fontAlgn="base">
              <a:spcBef>
                <a:spcPct val="0"/>
              </a:spcBef>
              <a:spcAft>
                <a:spcPct val="0"/>
              </a:spcAft>
              <a:buFont typeface="Arial" pitchFamily="34" charset="0"/>
              <a:buChar char="•"/>
            </a:pPr>
            <a:r>
              <a:rPr lang="ru-RU" dirty="0">
                <a:solidFill>
                  <a:prstClr val="black"/>
                </a:solidFill>
                <a:latin typeface="Arial" charset="0"/>
                <a:cs typeface="Arial" charset="0"/>
              </a:rPr>
              <a:t>Андрей Алпатов - "Я - Бог, живущий на Земле".</a:t>
            </a:r>
          </a:p>
          <a:p>
            <a:pPr marL="285750" indent="-285750" fontAlgn="base">
              <a:spcBef>
                <a:spcPct val="0"/>
              </a:spcBef>
              <a:spcAft>
                <a:spcPct val="0"/>
              </a:spcAft>
              <a:buFont typeface="Arial" pitchFamily="34" charset="0"/>
              <a:buChar char="•"/>
            </a:pPr>
            <a:r>
              <a:rPr lang="ru-RU" dirty="0">
                <a:solidFill>
                  <a:prstClr val="black"/>
                </a:solidFill>
                <a:latin typeface="Arial" charset="0"/>
                <a:cs typeface="Arial" charset="0"/>
              </a:rPr>
              <a:t>Азбука для детей и родителей </a:t>
            </a:r>
            <a:r>
              <a:rPr lang="ru-RU" dirty="0" err="1">
                <a:solidFill>
                  <a:prstClr val="black"/>
                </a:solidFill>
                <a:latin typeface="Arial" charset="0"/>
                <a:cs typeface="Arial" charset="0"/>
              </a:rPr>
              <a:t>Л.В.Климашевский</a:t>
            </a:r>
            <a:r>
              <a:rPr lang="ru-RU" dirty="0">
                <a:solidFill>
                  <a:prstClr val="black"/>
                </a:solidFill>
                <a:latin typeface="Arial" charset="0"/>
                <a:cs typeface="Arial" charset="0"/>
              </a:rPr>
              <a:t>, </a:t>
            </a:r>
            <a:r>
              <a:rPr lang="ru-RU" dirty="0" err="1">
                <a:solidFill>
                  <a:prstClr val="black"/>
                </a:solidFill>
                <a:latin typeface="Arial" charset="0"/>
                <a:cs typeface="Arial" charset="0"/>
              </a:rPr>
              <a:t>О.А.Молчанова</a:t>
            </a:r>
            <a:r>
              <a:rPr lang="ru-RU" dirty="0">
                <a:solidFill>
                  <a:prstClr val="black"/>
                </a:solidFill>
                <a:latin typeface="Arial" charset="0"/>
                <a:cs typeface="Arial" charset="0"/>
              </a:rPr>
              <a:t>, 2013</a:t>
            </a:r>
          </a:p>
          <a:p>
            <a:pPr marL="285750" indent="-285750" fontAlgn="base">
              <a:spcBef>
                <a:spcPct val="0"/>
              </a:spcBef>
              <a:spcAft>
                <a:spcPct val="0"/>
              </a:spcAft>
              <a:buFont typeface="Arial" pitchFamily="34" charset="0"/>
              <a:buChar char="•"/>
            </a:pPr>
            <a:r>
              <a:rPr lang="ru-RU" u="sng" dirty="0">
                <a:solidFill>
                  <a:prstClr val="black"/>
                </a:solidFill>
                <a:latin typeface="Arial" charset="0"/>
                <a:cs typeface="Arial" charset="0"/>
                <a:hlinkClick r:id="rId2"/>
              </a:rPr>
              <a:t>http://rodoswet.ru/simvolnoe-znachenie-obrazov-bukv-azbuki</a:t>
            </a:r>
            <a:r>
              <a:rPr lang="ru-RU" u="sng" dirty="0" smtClean="0">
                <a:solidFill>
                  <a:prstClr val="black"/>
                </a:solidFill>
                <a:latin typeface="Arial" charset="0"/>
                <a:cs typeface="Arial" charset="0"/>
                <a:hlinkClick r:id="rId2"/>
              </a:rPr>
              <a:t>/</a:t>
            </a:r>
            <a:endParaRPr lang="ru-RU" u="sng" dirty="0" smtClean="0">
              <a:solidFill>
                <a:prstClr val="black"/>
              </a:solidFill>
              <a:latin typeface="Arial" charset="0"/>
              <a:cs typeface="Arial" charset="0"/>
            </a:endParaRPr>
          </a:p>
          <a:p>
            <a:pPr marL="285750" indent="-285750" fontAlgn="base">
              <a:spcBef>
                <a:spcPct val="0"/>
              </a:spcBef>
              <a:spcAft>
                <a:spcPct val="0"/>
              </a:spcAft>
              <a:buFont typeface="Arial" pitchFamily="34" charset="0"/>
              <a:buChar char="•"/>
            </a:pPr>
            <a:r>
              <a:rPr lang="ru-RU" i="1" dirty="0"/>
              <a:t>Булич С. К.,.</a:t>
            </a:r>
            <a:r>
              <a:rPr lang="ru-RU" dirty="0"/>
              <a:t> И, буква русского алфавита // Энциклопедический словарь Брокгауза и </a:t>
            </a:r>
            <a:r>
              <a:rPr lang="ru-RU" dirty="0" err="1"/>
              <a:t>Ефрона</a:t>
            </a:r>
            <a:r>
              <a:rPr lang="ru-RU" dirty="0"/>
              <a:t> : в 86 т. (82 т. и 4 доп.). — СПб., 1890—1907</a:t>
            </a:r>
            <a:r>
              <a:rPr lang="ru-RU" dirty="0" smtClean="0"/>
              <a:t>.</a:t>
            </a:r>
            <a:endParaRPr lang="ru-RU" dirty="0"/>
          </a:p>
        </p:txBody>
      </p:sp>
    </p:spTree>
    <p:extLst>
      <p:ext uri="{BB962C8B-B14F-4D97-AF65-F5344CB8AC3E}">
        <p14:creationId xmlns:p14="http://schemas.microsoft.com/office/powerpoint/2010/main" xmlns="" val="936966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g-fotki.yandex.ru/get/9820/108287837.9a/0_94946_69bb368d_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7375" y="285750"/>
            <a:ext cx="5857875" cy="414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95536" y="4653136"/>
            <a:ext cx="8496944" cy="1631216"/>
          </a:xfrm>
          <a:prstGeom prst="rect">
            <a:avLst/>
          </a:prstGeom>
          <a:noFill/>
        </p:spPr>
        <p:txBody>
          <a:bodyPr wrap="square" rtlCol="0">
            <a:spAutoFit/>
          </a:bodyPr>
          <a:lstStyle/>
          <a:p>
            <a:r>
              <a:rPr lang="ru-RU" sz="2000" dirty="0">
                <a:latin typeface="Times New Roman" pitchFamily="18" charset="0"/>
                <a:cs typeface="Times New Roman" pitchFamily="18" charset="0"/>
              </a:rPr>
              <a:t>В таком виде русская азбука пребывала до реформ Петра I 1708—1711 годов (а церковнославянская такова и поныне), когда были ликвидированы надстрочные знаки (что между делом «отменило» букву Й) и упразднены многие дублетные буквы, использовавшиеся для записи чисел (что стало неактуальным после перехода на арабские цифры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337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77072"/>
            <a:ext cx="8280920" cy="2585323"/>
          </a:xfrm>
          <a:prstGeom prst="rect">
            <a:avLst/>
          </a:prstGeom>
          <a:noFill/>
        </p:spPr>
        <p:txBody>
          <a:bodyPr wrap="square" rtlCol="0">
            <a:spAutoFit/>
          </a:bodyPr>
          <a:lstStyle/>
          <a:p>
            <a:r>
              <a:rPr lang="ru-RU" i="1" dirty="0" smtClean="0">
                <a:latin typeface="Times New Roman" pitchFamily="18" charset="0"/>
                <a:cs typeface="Times New Roman" pitchFamily="18" charset="0"/>
              </a:rPr>
              <a:t>Впоследствии </a:t>
            </a:r>
            <a:r>
              <a:rPr lang="ru-RU" i="1" dirty="0">
                <a:latin typeface="Times New Roman" pitchFamily="18" charset="0"/>
                <a:cs typeface="Times New Roman" pitchFamily="18" charset="0"/>
              </a:rPr>
              <a:t>некоторые упразднённые буквы восстанавливались и отменялись вновь. К 1917 году алфавит пришёл в 35-буквенном (официально; фактически букв было 37) составе: А, Б, В, Г, Д, Е, (Ё отдельной буквой не считалось), Ж, З, И, (Й отдельной буквой не считалось), І, К, Л, М, Н, О, П, Р, С, Т, У, Ф, Х, Ц, Ч, Ш, Щ, Ъ, Ы, Ь, Ѣ, Э, Ю, Я, Ѳ,</a:t>
            </a:r>
            <a:r>
              <a:rPr lang="ru-RU" dirty="0">
                <a:latin typeface="Times New Roman" pitchFamily="18" charset="0"/>
                <a:cs typeface="Times New Roman" pitchFamily="18" charset="0"/>
              </a:rPr>
              <a:t> Ѵ. (Последняя буква формально числилась в русском алфавите, но де-факто её употребление сошло почти на нет, и она встречалась всего в нескольких словах).</a:t>
            </a:r>
          </a:p>
          <a:p>
            <a:r>
              <a:rPr lang="ru-RU" dirty="0">
                <a:latin typeface="Times New Roman" pitchFamily="18" charset="0"/>
                <a:cs typeface="Times New Roman" pitchFamily="18" charset="0"/>
              </a:rPr>
              <a:t>Последняя крупная реформа письменности была проведена в 1917—1918 годах — в результате неё появился нынешний русский алфавит, состоящий из 33 букв</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3" name="Рисунок 2" descr="http://img-fotki.yandex.ru/get/9820/108287837.9a/0_94946_69bb368d_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7375" y="116633"/>
            <a:ext cx="5599243" cy="3960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42158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6632"/>
            <a:ext cx="8424936" cy="523220"/>
          </a:xfrm>
          <a:prstGeom prst="rect">
            <a:avLst/>
          </a:prstGeom>
        </p:spPr>
        <p:txBody>
          <a:bodyPr wrap="square">
            <a:spAutoFit/>
          </a:bodyPr>
          <a:lstStyle/>
          <a:p>
            <a:r>
              <a:rPr lang="ru-RU" sz="2800" b="1" dirty="0">
                <a:latin typeface="Times New Roman" pitchFamily="18" charset="0"/>
                <a:cs typeface="Times New Roman" pitchFamily="18" charset="0"/>
              </a:rPr>
              <a:t>Судьба отдельных букв в XVIII—XX веках</a:t>
            </a:r>
            <a:endParaRPr lang="ru-RU" sz="2800" dirty="0">
              <a:latin typeface="Times New Roman" pitchFamily="18" charset="0"/>
              <a:cs typeface="Times New Roman" pitchFamily="18" charset="0"/>
            </a:endParaRPr>
          </a:p>
        </p:txBody>
      </p:sp>
      <p:pic>
        <p:nvPicPr>
          <p:cNvPr id="3" name="Рисунок 2" descr="http://antiloh.info/mediafiles/slavianskaya_bukovica_27.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637282"/>
            <a:ext cx="5616624" cy="4087862"/>
          </a:xfrm>
          <a:prstGeom prst="rect">
            <a:avLst/>
          </a:prstGeom>
          <a:noFill/>
          <a:ln>
            <a:noFill/>
          </a:ln>
        </p:spPr>
      </p:pic>
      <p:sp>
        <p:nvSpPr>
          <p:cNvPr id="4" name="TextBox 3"/>
          <p:cNvSpPr txBox="1"/>
          <p:nvPr/>
        </p:nvSpPr>
        <p:spPr>
          <a:xfrm>
            <a:off x="395536" y="5373216"/>
            <a:ext cx="8424936" cy="461665"/>
          </a:xfrm>
          <a:prstGeom prst="rect">
            <a:avLst/>
          </a:prstGeom>
          <a:noFill/>
        </p:spPr>
        <p:txBody>
          <a:bodyPr wrap="square" rtlCol="0">
            <a:spAutoFit/>
          </a:bodyPr>
          <a:lstStyle/>
          <a:p>
            <a:r>
              <a:rPr lang="ru-RU" sz="2400" dirty="0">
                <a:latin typeface="Times New Roman" pitchFamily="18" charset="0"/>
                <a:cs typeface="Times New Roman" pitchFamily="18" charset="0"/>
              </a:rPr>
              <a:t>заменены Петром I начертанием в виде нынешней буквы </a:t>
            </a:r>
            <a:r>
              <a:rPr lang="ru-RU" sz="2400" b="1" u="sng" dirty="0">
                <a:latin typeface="Times New Roman" pitchFamily="18" charset="0"/>
                <a:cs typeface="Times New Roman" pitchFamily="18" charset="0"/>
              </a:rPr>
              <a:t>У</a:t>
            </a:r>
            <a:endParaRPr lang="ru-RU" sz="2400" dirty="0">
              <a:latin typeface="Times New Roman" pitchFamily="18" charset="0"/>
              <a:cs typeface="Times New Roman" pitchFamily="18" charset="0"/>
            </a:endParaRPr>
          </a:p>
        </p:txBody>
      </p:sp>
      <p:pic>
        <p:nvPicPr>
          <p:cNvPr id="5" name="Рисунок 4" descr="Early Cyrillic letter Ouk.png"/>
          <p:cNvPicPr/>
          <p:nvPr/>
        </p:nvPicPr>
        <p:blipFill>
          <a:blip r:embed="rId3">
            <a:extLst>
              <a:ext uri="{28A0092B-C50C-407E-A947-70E740481C1C}">
                <a14:useLocalDpi xmlns:a14="http://schemas.microsoft.com/office/drawing/2010/main" xmlns="" val="0"/>
              </a:ext>
            </a:extLst>
          </a:blip>
          <a:srcRect/>
          <a:stretch>
            <a:fillRect/>
          </a:stretch>
        </p:blipFill>
        <p:spPr bwMode="auto">
          <a:xfrm>
            <a:off x="3347864" y="4869160"/>
            <a:ext cx="1872208" cy="504056"/>
          </a:xfrm>
          <a:prstGeom prst="rect">
            <a:avLst/>
          </a:prstGeom>
          <a:noFill/>
          <a:ln>
            <a:noFill/>
          </a:ln>
        </p:spPr>
      </p:pic>
    </p:spTree>
    <p:extLst>
      <p:ext uri="{BB962C8B-B14F-4D97-AF65-F5344CB8AC3E}">
        <p14:creationId xmlns:p14="http://schemas.microsoft.com/office/powerpoint/2010/main" xmlns="" val="2335919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ntiloh.info/mediafiles/slavianskaya_bukovica_3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164386"/>
            <a:ext cx="5256584" cy="4416741"/>
          </a:xfrm>
          <a:prstGeom prst="rect">
            <a:avLst/>
          </a:prstGeom>
          <a:noFill/>
          <a:ln>
            <a:noFill/>
          </a:ln>
        </p:spPr>
      </p:pic>
      <p:sp>
        <p:nvSpPr>
          <p:cNvPr id="3" name="TextBox 2"/>
          <p:cNvSpPr txBox="1"/>
          <p:nvPr/>
        </p:nvSpPr>
        <p:spPr>
          <a:xfrm>
            <a:off x="395536" y="5373216"/>
            <a:ext cx="8424936" cy="461665"/>
          </a:xfrm>
          <a:prstGeom prst="rect">
            <a:avLst/>
          </a:prstGeom>
          <a:noFill/>
        </p:spPr>
        <p:txBody>
          <a:bodyPr wrap="square" rtlCol="0">
            <a:spAutoFit/>
          </a:bodyPr>
          <a:lstStyle/>
          <a:p>
            <a:r>
              <a:rPr lang="ru-RU" sz="2400" dirty="0">
                <a:latin typeface="Times New Roman" pitchFamily="18" charset="0"/>
                <a:cs typeface="Times New Roman" pitchFamily="18" charset="0"/>
              </a:rPr>
              <a:t>заменены Петром I начертанием в виде нынешней буквы </a:t>
            </a:r>
            <a:r>
              <a:rPr lang="ru-RU" sz="2400" b="1" u="sng" dirty="0">
                <a:latin typeface="Times New Roman" pitchFamily="18" charset="0"/>
                <a:cs typeface="Times New Roman" pitchFamily="18" charset="0"/>
              </a:rPr>
              <a:t>У</a:t>
            </a:r>
            <a:endParaRPr lang="ru-RU" sz="2400" dirty="0">
              <a:latin typeface="Times New Roman" pitchFamily="18" charset="0"/>
              <a:cs typeface="Times New Roman" pitchFamily="18" charset="0"/>
            </a:endParaRPr>
          </a:p>
        </p:txBody>
      </p:sp>
      <p:pic>
        <p:nvPicPr>
          <p:cNvPr id="4" name="Рисунок 3" descr="Early Cyrillic letter Ouk.png"/>
          <p:cNvPicPr/>
          <p:nvPr/>
        </p:nvPicPr>
        <p:blipFill>
          <a:blip r:embed="rId3">
            <a:extLst>
              <a:ext uri="{28A0092B-C50C-407E-A947-70E740481C1C}">
                <a14:useLocalDpi xmlns:a14="http://schemas.microsoft.com/office/drawing/2010/main" xmlns="" val="0"/>
              </a:ext>
            </a:extLst>
          </a:blip>
          <a:srcRect/>
          <a:stretch>
            <a:fillRect/>
          </a:stretch>
        </p:blipFill>
        <p:spPr bwMode="auto">
          <a:xfrm>
            <a:off x="3347864" y="4869160"/>
            <a:ext cx="1872208" cy="504056"/>
          </a:xfrm>
          <a:prstGeom prst="rect">
            <a:avLst/>
          </a:prstGeom>
          <a:noFill/>
          <a:ln>
            <a:noFill/>
          </a:ln>
        </p:spPr>
      </p:pic>
    </p:spTree>
    <p:extLst>
      <p:ext uri="{BB962C8B-B14F-4D97-AF65-F5344CB8AC3E}">
        <p14:creationId xmlns:p14="http://schemas.microsoft.com/office/powerpoint/2010/main" xmlns="" val="3463882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ntiloh.info/mediafiles/slavianskaya_bukovica_4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188640"/>
            <a:ext cx="5400600" cy="4248472"/>
          </a:xfrm>
          <a:prstGeom prst="rect">
            <a:avLst/>
          </a:prstGeom>
          <a:noFill/>
          <a:ln>
            <a:noFill/>
          </a:ln>
        </p:spPr>
      </p:pic>
      <p:sp>
        <p:nvSpPr>
          <p:cNvPr id="3" name="TextBox 2"/>
          <p:cNvSpPr txBox="1"/>
          <p:nvPr/>
        </p:nvSpPr>
        <p:spPr>
          <a:xfrm>
            <a:off x="251520" y="4509120"/>
            <a:ext cx="8640960" cy="1938992"/>
          </a:xfrm>
          <a:prstGeom prst="rect">
            <a:avLst/>
          </a:prstGeom>
          <a:noFill/>
        </p:spPr>
        <p:txBody>
          <a:bodyPr wrap="square" rtlCol="0">
            <a:spAutoFit/>
          </a:bodyPr>
          <a:lstStyle/>
          <a:p>
            <a:pPr lvl="0"/>
            <a:r>
              <a:rPr lang="ru-RU" sz="2400" dirty="0">
                <a:latin typeface="Times New Roman" pitchFamily="18" charset="0"/>
                <a:cs typeface="Times New Roman" pitchFamily="18" charset="0"/>
              </a:rPr>
              <a:t>Йотированное А (</a:t>
            </a:r>
            <a:r>
              <a:rPr lang="ru-RU" sz="2400" u="sng" dirty="0">
                <a:latin typeface="Times New Roman" pitchFamily="18" charset="0"/>
                <a:cs typeface="Times New Roman" pitchFamily="18" charset="0"/>
              </a:rPr>
              <a:t>Ꙗ</a:t>
            </a:r>
            <a:r>
              <a:rPr lang="ru-RU" sz="2400" dirty="0">
                <a:latin typeface="Times New Roman" pitchFamily="18" charset="0"/>
                <a:cs typeface="Times New Roman" pitchFamily="18" charset="0"/>
              </a:rPr>
              <a:t>) и малый юс (</a:t>
            </a:r>
            <a:r>
              <a:rPr lang="ru-RU" sz="2400" b="1" dirty="0">
                <a:latin typeface="Times New Roman" pitchFamily="18" charset="0"/>
                <a:cs typeface="Times New Roman" pitchFamily="18" charset="0"/>
              </a:rPr>
              <a:t>Ѧ</a:t>
            </a:r>
            <a:r>
              <a:rPr lang="ru-RU" sz="2400" dirty="0">
                <a:latin typeface="Times New Roman" pitchFamily="18" charset="0"/>
                <a:cs typeface="Times New Roman" pitchFamily="18" charset="0"/>
              </a:rPr>
              <a:t>) — заменены Петром I начертанием </a:t>
            </a:r>
            <a:r>
              <a:rPr lang="ru-RU" sz="2400" b="1" u="sng" dirty="0">
                <a:latin typeface="Times New Roman" pitchFamily="18" charset="0"/>
                <a:cs typeface="Times New Roman" pitchFamily="18" charset="0"/>
              </a:rPr>
              <a:t>Я</a:t>
            </a:r>
            <a:r>
              <a:rPr lang="ru-RU" sz="2400" dirty="0">
                <a:latin typeface="Times New Roman" pitchFamily="18" charset="0"/>
                <a:cs typeface="Times New Roman" pitchFamily="18" charset="0"/>
              </a:rPr>
              <a:t> (употреблявшимся и ранее и происходящим из скорописной формы малого юса). Однако вплоть до 1917—1918 годов начертание </a:t>
            </a:r>
            <a:r>
              <a:rPr lang="ru-RU" sz="2400" b="1" dirty="0">
                <a:latin typeface="Times New Roman" pitchFamily="18" charset="0"/>
                <a:cs typeface="Times New Roman" pitchFamily="18" charset="0"/>
              </a:rPr>
              <a:t>Я</a:t>
            </a:r>
            <a:r>
              <a:rPr lang="ru-RU" sz="2400" dirty="0">
                <a:latin typeface="Times New Roman" pitchFamily="18" charset="0"/>
                <a:cs typeface="Times New Roman" pitchFamily="18" charset="0"/>
              </a:rPr>
              <a:t> в виде малого юса </a:t>
            </a:r>
            <a:r>
              <a:rPr lang="ru-RU" sz="2400" b="1" dirty="0">
                <a:latin typeface="Times New Roman" pitchFamily="18" charset="0"/>
                <a:cs typeface="Times New Roman" pitchFamily="18" charset="0"/>
              </a:rPr>
              <a:t>Ѧ</a:t>
            </a:r>
            <a:r>
              <a:rPr lang="ru-RU" sz="2400" dirty="0">
                <a:latin typeface="Times New Roman" pitchFamily="18" charset="0"/>
                <a:cs typeface="Times New Roman" pitchFamily="18" charset="0"/>
              </a:rPr>
              <a:t> широко применялось в шрифтах вывесок, заголовков и т. п</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208325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ntiloh.info/mediafiles/slavianskaya_bukovica_4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88640"/>
            <a:ext cx="5328591" cy="4117295"/>
          </a:xfrm>
          <a:prstGeom prst="rect">
            <a:avLst/>
          </a:prstGeom>
          <a:noFill/>
          <a:ln>
            <a:noFill/>
          </a:ln>
        </p:spPr>
      </p:pic>
      <p:sp>
        <p:nvSpPr>
          <p:cNvPr id="3" name="TextBox 2"/>
          <p:cNvSpPr txBox="1"/>
          <p:nvPr/>
        </p:nvSpPr>
        <p:spPr>
          <a:xfrm>
            <a:off x="611560" y="4725144"/>
            <a:ext cx="8136904" cy="1200329"/>
          </a:xfrm>
          <a:prstGeom prst="rect">
            <a:avLst/>
          </a:prstGeom>
          <a:noFill/>
        </p:spPr>
        <p:txBody>
          <a:bodyPr wrap="square" rtlCol="0">
            <a:spAutoFit/>
          </a:bodyPr>
          <a:lstStyle/>
          <a:p>
            <a:pPr lvl="0"/>
            <a:r>
              <a:rPr lang="ru-RU" sz="2400" dirty="0">
                <a:latin typeface="Times New Roman" pitchFamily="18" charset="0"/>
                <a:cs typeface="Times New Roman" pitchFamily="18" charset="0"/>
              </a:rPr>
              <a:t>Омега (Ѡ) и </a:t>
            </a:r>
            <a:r>
              <a:rPr lang="ru-RU" sz="2400" i="1" dirty="0">
                <a:latin typeface="Times New Roman" pitchFamily="18" charset="0"/>
                <a:cs typeface="Times New Roman" pitchFamily="18" charset="0"/>
              </a:rPr>
              <a:t>от</a:t>
            </a:r>
            <a:r>
              <a:rPr lang="ru-RU" sz="2400" dirty="0">
                <a:latin typeface="Times New Roman" pitchFamily="18" charset="0"/>
                <a:cs typeface="Times New Roman" pitchFamily="18" charset="0"/>
              </a:rPr>
              <a:t> (Ѿ) — отменены Петром I (заменены на </a:t>
            </a:r>
            <a:r>
              <a:rPr lang="ru-RU" sz="2400" b="1" dirty="0">
                <a:latin typeface="Times New Roman" pitchFamily="18" charset="0"/>
                <a:cs typeface="Times New Roman" pitchFamily="18" charset="0"/>
              </a:rPr>
              <a:t>О</a:t>
            </a:r>
            <a:r>
              <a:rPr lang="ru-RU" sz="2400" dirty="0">
                <a:latin typeface="Times New Roman" pitchFamily="18" charset="0"/>
                <a:cs typeface="Times New Roman" pitchFamily="18" charset="0"/>
              </a:rPr>
              <a:t> и сочетание </a:t>
            </a:r>
            <a:r>
              <a:rPr lang="ru-RU" sz="2400" b="1" dirty="0">
                <a:latin typeface="Times New Roman" pitchFamily="18" charset="0"/>
                <a:cs typeface="Times New Roman" pitchFamily="18" charset="0"/>
              </a:rPr>
              <a:t>ОТ</a:t>
            </a:r>
            <a:r>
              <a:rPr lang="ru-RU" sz="2400" dirty="0">
                <a:latin typeface="Times New Roman" pitchFamily="18" charset="0"/>
                <a:cs typeface="Times New Roman" pitchFamily="18" charset="0"/>
              </a:rPr>
              <a:t> соответственно), не восстанавливались</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55194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ntiloh.info/mediafiles/slavianskaya_bukovica_38.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332656"/>
            <a:ext cx="5112568" cy="3649305"/>
          </a:xfrm>
          <a:prstGeom prst="rect">
            <a:avLst/>
          </a:prstGeom>
          <a:noFill/>
          <a:ln>
            <a:noFill/>
          </a:ln>
        </p:spPr>
      </p:pic>
      <p:sp>
        <p:nvSpPr>
          <p:cNvPr id="3" name="TextBox 2"/>
          <p:cNvSpPr txBox="1"/>
          <p:nvPr/>
        </p:nvSpPr>
        <p:spPr>
          <a:xfrm>
            <a:off x="395536" y="4437112"/>
            <a:ext cx="8280920" cy="461665"/>
          </a:xfrm>
          <a:prstGeom prst="rect">
            <a:avLst/>
          </a:prstGeom>
          <a:noFill/>
        </p:spPr>
        <p:txBody>
          <a:bodyPr wrap="square" rtlCol="0">
            <a:spAutoFit/>
          </a:bodyPr>
          <a:lstStyle/>
          <a:p>
            <a:pPr lvl="0" algn="ctr"/>
            <a:r>
              <a:rPr lang="ru-RU" sz="2400" dirty="0">
                <a:latin typeface="Times New Roman" pitchFamily="18" charset="0"/>
                <a:cs typeface="Times New Roman" pitchFamily="18" charset="0"/>
              </a:rPr>
              <a:t>Ять (Ѣ) — отменён реформой 1917—1918 гг</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85478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ntiloh.info/mediafiles/slavianskaya_bukovica_44.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188640"/>
            <a:ext cx="4865191" cy="3864758"/>
          </a:xfrm>
          <a:prstGeom prst="rect">
            <a:avLst/>
          </a:prstGeom>
          <a:noFill/>
          <a:ln>
            <a:noFill/>
          </a:ln>
        </p:spPr>
      </p:pic>
      <p:sp>
        <p:nvSpPr>
          <p:cNvPr id="3" name="TextBox 2"/>
          <p:cNvSpPr txBox="1"/>
          <p:nvPr/>
        </p:nvSpPr>
        <p:spPr>
          <a:xfrm>
            <a:off x="611560" y="4437112"/>
            <a:ext cx="7848872" cy="461665"/>
          </a:xfrm>
          <a:prstGeom prst="rect">
            <a:avLst/>
          </a:prstGeom>
          <a:noFill/>
        </p:spPr>
        <p:txBody>
          <a:bodyPr wrap="square" rtlCol="0">
            <a:spAutoFit/>
          </a:bodyPr>
          <a:lstStyle/>
          <a:p>
            <a:pPr algn="ctr"/>
            <a:r>
              <a:rPr lang="ru-RU" sz="2400" dirty="0">
                <a:latin typeface="Times New Roman" pitchFamily="18" charset="0"/>
                <a:cs typeface="Times New Roman" pitchFamily="18" charset="0"/>
              </a:rPr>
              <a:t>Итак, это буква </a:t>
            </a:r>
            <a:r>
              <a:rPr lang="ru-RU" sz="2400" dirty="0" err="1">
                <a:latin typeface="Times New Roman" pitchFamily="18" charset="0"/>
                <a:cs typeface="Times New Roman" pitchFamily="18" charset="0"/>
              </a:rPr>
              <a:t>Одь</a:t>
            </a:r>
            <a:r>
              <a:rPr lang="ru-RU" sz="2400" dirty="0">
                <a:latin typeface="Times New Roman" pitchFamily="18" charset="0"/>
                <a:cs typeface="Times New Roman" pitchFamily="18" charset="0"/>
              </a:rPr>
              <a:t>. Один. Единица. </a:t>
            </a:r>
            <a:r>
              <a:rPr lang="ru-RU" sz="2400" dirty="0" smtClean="0">
                <a:latin typeface="Times New Roman" pitchFamily="18" charset="0"/>
                <a:cs typeface="Times New Roman" pitchFamily="18" charset="0"/>
              </a:rPr>
              <a:t>Отменена.</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283830695"/>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192</Words>
  <Application>Microsoft Office PowerPoint</Application>
  <PresentationFormat>Экран (4:3)</PresentationFormat>
  <Paragraphs>38</Paragraphs>
  <Slides>18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18</vt:i4>
      </vt:variant>
    </vt:vector>
  </HeadingPairs>
  <TitlesOfParts>
    <vt:vector size="20" baseType="lpstr">
      <vt:lpstr>Воздушный поток</vt:lpstr>
      <vt:lpstr>1_Воздушный поток</vt:lpstr>
      <vt:lpstr>Символьное значение образов букв в славянской азбуке  «В этой азбуке, и только в ней, есть содержание» (Часть 2)</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Символьное значение образов букв в славянской азбуке  «В этой азбуке, и только в ней, есть содержание» (Часть 2)</dc:title>
  <dc:creator>Марина</dc:creator>
  <cp:lastModifiedBy>Радий Нигматуллин</cp:lastModifiedBy>
  <cp:revision>9</cp:revision>
  <dcterms:created xsi:type="dcterms:W3CDTF">2016-08-26T17:10:14Z</dcterms:created>
  <dcterms:modified xsi:type="dcterms:W3CDTF">2017-02-07T16:39:39Z</dcterms:modified>
</cp:coreProperties>
</file>