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5" r:id="rId5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Администратор" initials="А"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6600"/>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3-31T20:24:12.215"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CF791F-D1B3-4BFB-8AAE-D3041E0EB441}" type="datetimeFigureOut">
              <a:rPr lang="ru-RU" smtClean="0"/>
              <a:pPr/>
              <a:t>22.10.2012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694166-707A-40CF-9ADC-CC5119F33F34}"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D1DECE42-DEAF-46EE-B206-F7E33405D61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DECE42-DEAF-46EE-B206-F7E33405D61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DECE42-DEAF-46EE-B206-F7E33405D61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5A605BB-7AA4-42C9-AB87-7D367F854028}" type="datetimeFigureOut">
              <a:rPr lang="ru-RU" smtClean="0"/>
              <a:pPr/>
              <a:t>22.10.2012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D1DECE42-DEAF-46EE-B206-F7E33405D617}"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5A605BB-7AA4-42C9-AB87-7D367F854028}" type="datetimeFigureOut">
              <a:rPr lang="ru-RU" smtClean="0"/>
              <a:pPr/>
              <a:t>22.10.2012</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DECE42-DEAF-46EE-B206-F7E33405D617}"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3143248"/>
            <a:ext cx="7772400" cy="1785950"/>
          </a:xfrm>
        </p:spPr>
        <p:txBody>
          <a:bodyPr>
            <a:noAutofit/>
          </a:bodyPr>
          <a:lstStyle/>
          <a:p>
            <a:pPr algn="ctr"/>
            <a:r>
              <a:rPr lang="ru-RU" sz="6600" dirty="0" smtClean="0">
                <a:solidFill>
                  <a:srgbClr val="C00000"/>
                </a:solidFill>
              </a:rPr>
              <a:t/>
            </a:r>
            <a:br>
              <a:rPr lang="ru-RU" sz="6600" dirty="0" smtClean="0">
                <a:solidFill>
                  <a:srgbClr val="C00000"/>
                </a:solidFill>
              </a:rPr>
            </a:br>
            <a:r>
              <a:rPr lang="ru-RU" sz="6600" dirty="0" smtClean="0">
                <a:solidFill>
                  <a:srgbClr val="C00000"/>
                </a:solidFill>
              </a:rPr>
              <a:t/>
            </a:r>
            <a:br>
              <a:rPr lang="ru-RU" sz="6600" dirty="0" smtClean="0">
                <a:solidFill>
                  <a:srgbClr val="C00000"/>
                </a:solidFill>
              </a:rPr>
            </a:br>
            <a:r>
              <a:rPr lang="ru-RU" sz="6600" dirty="0" smtClean="0">
                <a:solidFill>
                  <a:srgbClr val="C00000"/>
                </a:solidFill>
              </a:rPr>
              <a:t/>
            </a:r>
            <a:br>
              <a:rPr lang="ru-RU" sz="6600" dirty="0" smtClean="0">
                <a:solidFill>
                  <a:srgbClr val="C00000"/>
                </a:solidFill>
              </a:rPr>
            </a:br>
            <a:r>
              <a:rPr lang="ru-RU" sz="6600" dirty="0" smtClean="0">
                <a:solidFill>
                  <a:srgbClr val="C00000"/>
                </a:solidFill>
              </a:rPr>
              <a:t/>
            </a:r>
            <a:br>
              <a:rPr lang="ru-RU" sz="6600" dirty="0" smtClean="0">
                <a:solidFill>
                  <a:srgbClr val="C00000"/>
                </a:solidFill>
              </a:rPr>
            </a:br>
            <a:r>
              <a:rPr lang="ru-RU" sz="6600" dirty="0" smtClean="0">
                <a:solidFill>
                  <a:srgbClr val="C00000"/>
                </a:solidFill>
              </a:rPr>
              <a:t/>
            </a:r>
            <a:br>
              <a:rPr lang="ru-RU" sz="6600" dirty="0" smtClean="0">
                <a:solidFill>
                  <a:srgbClr val="C00000"/>
                </a:solidFill>
              </a:rPr>
            </a:br>
            <a:r>
              <a:rPr lang="ru-RU" sz="6600" dirty="0" smtClean="0">
                <a:solidFill>
                  <a:srgbClr val="C00000"/>
                </a:solidFill>
              </a:rPr>
              <a:t/>
            </a:r>
            <a:br>
              <a:rPr lang="ru-RU" sz="6600" dirty="0" smtClean="0">
                <a:solidFill>
                  <a:srgbClr val="C00000"/>
                </a:solidFill>
              </a:rPr>
            </a:br>
            <a:r>
              <a:rPr lang="ru-RU" sz="4000" dirty="0" smtClean="0">
                <a:solidFill>
                  <a:srgbClr val="C00000"/>
                </a:solidFill>
              </a:rPr>
              <a:t>Синтаксис </a:t>
            </a:r>
            <a:r>
              <a:rPr lang="ru-RU" sz="4000" dirty="0" smtClean="0">
                <a:solidFill>
                  <a:srgbClr val="C00000"/>
                </a:solidFill>
              </a:rPr>
              <a:t/>
            </a:r>
            <a:br>
              <a:rPr lang="ru-RU" sz="4000" dirty="0" smtClean="0">
                <a:solidFill>
                  <a:srgbClr val="C00000"/>
                </a:solidFill>
              </a:rPr>
            </a:br>
            <a:r>
              <a:rPr lang="ru-RU" sz="4000" dirty="0" smtClean="0">
                <a:solidFill>
                  <a:srgbClr val="C00000"/>
                </a:solidFill>
              </a:rPr>
              <a:t>и </a:t>
            </a:r>
            <a:br>
              <a:rPr lang="ru-RU" sz="4000" dirty="0" smtClean="0">
                <a:solidFill>
                  <a:srgbClr val="C00000"/>
                </a:solidFill>
              </a:rPr>
            </a:br>
            <a:r>
              <a:rPr lang="ru-RU" sz="4000" dirty="0" smtClean="0">
                <a:solidFill>
                  <a:srgbClr val="C00000"/>
                </a:solidFill>
              </a:rPr>
              <a:t>пунктуация</a:t>
            </a:r>
            <a:r>
              <a:rPr lang="ru-RU" sz="6600" dirty="0" smtClean="0">
                <a:solidFill>
                  <a:srgbClr val="C00000"/>
                </a:solidFill>
              </a:rPr>
              <a:t/>
            </a:r>
            <a:br>
              <a:rPr lang="ru-RU" sz="6600" dirty="0" smtClean="0">
                <a:solidFill>
                  <a:srgbClr val="C00000"/>
                </a:solidFill>
              </a:rPr>
            </a:br>
            <a:r>
              <a:rPr lang="ru-RU" sz="6600" dirty="0" smtClean="0">
                <a:solidFill>
                  <a:srgbClr val="C00000"/>
                </a:solidFill>
              </a:rPr>
              <a:t>Сложные предложения</a:t>
            </a:r>
            <a:r>
              <a:rPr lang="ru-RU" sz="6600" dirty="0" smtClean="0">
                <a:solidFill>
                  <a:srgbClr val="C00000"/>
                </a:solidFill>
              </a:rPr>
              <a:t/>
            </a:r>
            <a:br>
              <a:rPr lang="ru-RU" sz="6600" dirty="0" smtClean="0">
                <a:solidFill>
                  <a:srgbClr val="C00000"/>
                </a:solidFill>
              </a:rPr>
            </a:br>
            <a:r>
              <a:rPr lang="ru-RU" sz="3200" dirty="0" smtClean="0">
                <a:solidFill>
                  <a:srgbClr val="C00000"/>
                </a:solidFill>
              </a:rPr>
              <a:t>9 класс</a:t>
            </a:r>
            <a:endParaRPr lang="ru-RU" sz="3200" dirty="0">
              <a:solidFill>
                <a:srgbClr val="C00000"/>
              </a:solidFill>
            </a:endParaRPr>
          </a:p>
        </p:txBody>
      </p:sp>
      <p:sp>
        <p:nvSpPr>
          <p:cNvPr id="3" name="Подзаголовок 2"/>
          <p:cNvSpPr>
            <a:spLocks noGrp="1"/>
          </p:cNvSpPr>
          <p:nvPr>
            <p:ph type="body" idx="1"/>
          </p:nvPr>
        </p:nvSpPr>
        <p:spPr>
          <a:xfrm>
            <a:off x="1071538" y="4643446"/>
            <a:ext cx="7772400" cy="1509712"/>
          </a:xfrm>
        </p:spPr>
        <p:txBody>
          <a:bodyPr>
            <a:noAutofit/>
          </a:bodyPr>
          <a:lstStyle/>
          <a:p>
            <a:pPr algn="ctr"/>
            <a:endParaRPr lang="ru-RU" sz="2800" b="1" dirty="0" smtClean="0">
              <a:solidFill>
                <a:srgbClr val="C00000"/>
              </a:solidFill>
            </a:endParaRPr>
          </a:p>
          <a:p>
            <a:pPr algn="ctr"/>
            <a:endParaRPr lang="ru-RU" sz="2800" b="1" dirty="0" smtClean="0">
              <a:solidFill>
                <a:srgbClr val="C00000"/>
              </a:solidFill>
            </a:endParaRPr>
          </a:p>
          <a:p>
            <a:pPr algn="ctr"/>
            <a:endParaRPr lang="ru-RU" sz="2800" b="1" dirty="0" smtClean="0">
              <a:solidFill>
                <a:srgbClr val="C00000"/>
              </a:solidFill>
            </a:endParaRPr>
          </a:p>
          <a:p>
            <a:pPr algn="ctr"/>
            <a:endParaRPr lang="ru-RU" sz="2800" b="1" dirty="0">
              <a:solidFill>
                <a:srgbClr val="7030A0"/>
              </a:solidFill>
            </a:endParaRPr>
          </a:p>
        </p:txBody>
      </p:sp>
      <p:sp>
        <p:nvSpPr>
          <p:cNvPr id="4" name="Прямоугольник 3"/>
          <p:cNvSpPr/>
          <p:nvPr/>
        </p:nvSpPr>
        <p:spPr>
          <a:xfrm>
            <a:off x="4071934" y="5000636"/>
            <a:ext cx="4572000" cy="923330"/>
          </a:xfrm>
          <a:prstGeom prst="rect">
            <a:avLst/>
          </a:prstGeom>
        </p:spPr>
        <p:txBody>
          <a:bodyPr>
            <a:spAutoFit/>
          </a:bodyPr>
          <a:lstStyle/>
          <a:p>
            <a:pPr marL="609600" indent="-609600"/>
            <a:r>
              <a:rPr lang="ru-RU" b="1" dirty="0" smtClean="0">
                <a:latin typeface="Monotype Corsiva" pitchFamily="66" charset="0"/>
              </a:rPr>
              <a:t>Учитель русского языка и литературы  МБОУ «СОШ п. Октябрьский» </a:t>
            </a:r>
            <a:r>
              <a:rPr lang="ru-RU" b="1" dirty="0" err="1" smtClean="0">
                <a:latin typeface="Monotype Corsiva" pitchFamily="66" charset="0"/>
              </a:rPr>
              <a:t>Мамадвалиева</a:t>
            </a:r>
            <a:r>
              <a:rPr lang="ru-RU" b="1" dirty="0" smtClean="0">
                <a:latin typeface="Monotype Corsiva" pitchFamily="66" charset="0"/>
              </a:rPr>
              <a:t> </a:t>
            </a:r>
            <a:r>
              <a:rPr lang="ru-RU" b="1" dirty="0" err="1" smtClean="0">
                <a:latin typeface="Monotype Corsiva" pitchFamily="66" charset="0"/>
              </a:rPr>
              <a:t>Давлятмо</a:t>
            </a:r>
            <a:r>
              <a:rPr lang="ru-RU" b="1" dirty="0" smtClean="0">
                <a:latin typeface="Monotype Corsiva" pitchFamily="66" charset="0"/>
              </a:rPr>
              <a:t> </a:t>
            </a:r>
            <a:r>
              <a:rPr lang="ru-RU" b="1" dirty="0" err="1" smtClean="0">
                <a:latin typeface="Monotype Corsiva" pitchFamily="66" charset="0"/>
              </a:rPr>
              <a:t>Якубовна</a:t>
            </a:r>
            <a:endParaRPr lang="ru-RU" b="1" dirty="0" smtClean="0">
              <a:latin typeface="Monotype Corsiva" pitchFamily="66"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smtClean="0">
                <a:solidFill>
                  <a:srgbClr val="000099"/>
                </a:solidFill>
              </a:rPr>
              <a:t>III</a:t>
            </a:r>
            <a:r>
              <a:rPr lang="ru-RU" dirty="0" smtClean="0">
                <a:solidFill>
                  <a:srgbClr val="000099"/>
                </a:solidFill>
              </a:rPr>
              <a:t>. Сложносочинённые предложения </a:t>
            </a:r>
            <a:r>
              <a:rPr lang="ru-RU" dirty="0" smtClean="0">
                <a:solidFill>
                  <a:schemeClr val="bg2">
                    <a:lumMod val="25000"/>
                  </a:schemeClr>
                </a:solidFill>
              </a:rPr>
              <a:t>с </a:t>
            </a:r>
            <a:r>
              <a:rPr lang="ru-RU" dirty="0" err="1" smtClean="0">
                <a:solidFill>
                  <a:schemeClr val="bg2">
                    <a:lumMod val="25000"/>
                  </a:schemeClr>
                </a:solidFill>
              </a:rPr>
              <a:t>противи-тельными</a:t>
            </a:r>
            <a:r>
              <a:rPr lang="ru-RU" dirty="0" smtClean="0">
                <a:solidFill>
                  <a:schemeClr val="bg2">
                    <a:lumMod val="25000"/>
                  </a:schemeClr>
                </a:solidFill>
              </a:rPr>
              <a:t> союзами </a:t>
            </a:r>
            <a:r>
              <a:rPr lang="ru-RU" dirty="0" smtClean="0">
                <a:solidFill>
                  <a:srgbClr val="C00000"/>
                </a:solidFill>
              </a:rPr>
              <a:t>а, но, да (</a:t>
            </a:r>
            <a:r>
              <a:rPr lang="ru-RU" dirty="0" smtClean="0">
                <a:solidFill>
                  <a:srgbClr val="000099"/>
                </a:solidFill>
              </a:rPr>
              <a:t>в значении </a:t>
            </a:r>
            <a:r>
              <a:rPr lang="ru-RU" dirty="0" smtClean="0">
                <a:solidFill>
                  <a:srgbClr val="C00000"/>
                </a:solidFill>
              </a:rPr>
              <a:t>но), </a:t>
            </a:r>
            <a:r>
              <a:rPr lang="ru-RU" dirty="0" err="1" smtClean="0">
                <a:solidFill>
                  <a:srgbClr val="C00000"/>
                </a:solidFill>
              </a:rPr>
              <a:t>одна-ко</a:t>
            </a:r>
            <a:r>
              <a:rPr lang="ru-RU" dirty="0" smtClean="0">
                <a:solidFill>
                  <a:srgbClr val="C00000"/>
                </a:solidFill>
              </a:rPr>
              <a:t>, зато, же. </a:t>
            </a:r>
            <a:r>
              <a:rPr lang="ru-RU" dirty="0" smtClean="0">
                <a:solidFill>
                  <a:srgbClr val="000099"/>
                </a:solidFill>
              </a:rPr>
              <a:t>В них одно явление </a:t>
            </a:r>
            <a:r>
              <a:rPr lang="ru-RU" dirty="0" err="1" smtClean="0">
                <a:solidFill>
                  <a:srgbClr val="000099"/>
                </a:solidFill>
              </a:rPr>
              <a:t>противопоставля</a:t>
            </a:r>
            <a:r>
              <a:rPr lang="ru-RU" dirty="0" smtClean="0">
                <a:solidFill>
                  <a:srgbClr val="000099"/>
                </a:solidFill>
              </a:rPr>
              <a:t>- </a:t>
            </a:r>
            <a:r>
              <a:rPr lang="ru-RU" dirty="0" err="1" smtClean="0">
                <a:solidFill>
                  <a:srgbClr val="000099"/>
                </a:solidFill>
              </a:rPr>
              <a:t>ется</a:t>
            </a:r>
            <a:r>
              <a:rPr lang="ru-RU" dirty="0" smtClean="0">
                <a:solidFill>
                  <a:srgbClr val="000099"/>
                </a:solidFill>
              </a:rPr>
              <a:t> другому, например: </a:t>
            </a:r>
            <a:r>
              <a:rPr lang="ru-RU" dirty="0" smtClean="0">
                <a:solidFill>
                  <a:srgbClr val="C00000"/>
                </a:solidFill>
              </a:rPr>
              <a:t>1) Дни поздней осени </a:t>
            </a:r>
            <a:r>
              <a:rPr lang="ru-RU" dirty="0" err="1" smtClean="0">
                <a:solidFill>
                  <a:srgbClr val="C00000"/>
                </a:solidFill>
              </a:rPr>
              <a:t>бра-нят</a:t>
            </a:r>
            <a:r>
              <a:rPr lang="ru-RU" dirty="0" smtClean="0">
                <a:solidFill>
                  <a:srgbClr val="C00000"/>
                </a:solidFill>
              </a:rPr>
              <a:t> обыкновенно, </a:t>
            </a:r>
            <a:r>
              <a:rPr lang="ru-RU" b="1" dirty="0" smtClean="0">
                <a:solidFill>
                  <a:srgbClr val="C00000"/>
                </a:solidFill>
              </a:rPr>
              <a:t>но</a:t>
            </a:r>
            <a:r>
              <a:rPr lang="ru-RU" dirty="0" smtClean="0">
                <a:solidFill>
                  <a:srgbClr val="C00000"/>
                </a:solidFill>
              </a:rPr>
              <a:t> мне она мила, читатель </a:t>
            </a:r>
            <a:r>
              <a:rPr lang="ru-RU" dirty="0" err="1" smtClean="0">
                <a:solidFill>
                  <a:srgbClr val="C00000"/>
                </a:solidFill>
              </a:rPr>
              <a:t>доро-гой</a:t>
            </a:r>
            <a:r>
              <a:rPr lang="ru-RU" dirty="0" smtClean="0">
                <a:solidFill>
                  <a:srgbClr val="C00000"/>
                </a:solidFill>
              </a:rPr>
              <a:t>. 2) Снег выпал только к Новому году, </a:t>
            </a:r>
            <a:r>
              <a:rPr lang="ru-RU" b="1" dirty="0" smtClean="0">
                <a:solidFill>
                  <a:srgbClr val="C00000"/>
                </a:solidFill>
              </a:rPr>
              <a:t>а</a:t>
            </a:r>
            <a:r>
              <a:rPr lang="ru-RU" dirty="0" smtClean="0">
                <a:solidFill>
                  <a:srgbClr val="C00000"/>
                </a:solidFill>
              </a:rPr>
              <a:t> до тех пор над полями лежал холодный туман. (</a:t>
            </a:r>
            <a:r>
              <a:rPr lang="ru-RU" dirty="0" err="1" smtClean="0">
                <a:solidFill>
                  <a:srgbClr val="C00000"/>
                </a:solidFill>
              </a:rPr>
              <a:t>Пауст</a:t>
            </a:r>
            <a:r>
              <a:rPr lang="ru-RU" dirty="0" smtClean="0">
                <a:solidFill>
                  <a:srgbClr val="C00000"/>
                </a:solidFill>
              </a:rPr>
              <a:t>.) </a:t>
            </a:r>
          </a:p>
          <a:p>
            <a:pPr>
              <a:buNone/>
            </a:pPr>
            <a:r>
              <a:rPr lang="ru-RU" dirty="0" smtClean="0">
                <a:solidFill>
                  <a:srgbClr val="C00000"/>
                </a:solidFill>
              </a:rPr>
              <a:t>   2) Я старался взглянуть в окно, </a:t>
            </a:r>
            <a:r>
              <a:rPr lang="ru-RU" b="1" dirty="0" smtClean="0">
                <a:solidFill>
                  <a:srgbClr val="C00000"/>
                </a:solidFill>
              </a:rPr>
              <a:t>да </a:t>
            </a:r>
            <a:r>
              <a:rPr lang="ru-RU" dirty="0" smtClean="0">
                <a:solidFill>
                  <a:srgbClr val="C00000"/>
                </a:solidFill>
              </a:rPr>
              <a:t> оно всё было бело от снега и льда.</a:t>
            </a:r>
            <a:endParaRPr lang="ru-RU"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935480"/>
            <a:ext cx="8401080" cy="4389120"/>
          </a:xfrm>
        </p:spPr>
        <p:txBody>
          <a:bodyPr/>
          <a:lstStyle/>
          <a:p>
            <a:r>
              <a:rPr lang="ru-RU" dirty="0" smtClean="0">
                <a:solidFill>
                  <a:srgbClr val="000099"/>
                </a:solidFill>
              </a:rPr>
              <a:t>Простые предложения, входящие в </a:t>
            </a:r>
            <a:r>
              <a:rPr lang="ru-RU" dirty="0" err="1" smtClean="0">
                <a:solidFill>
                  <a:srgbClr val="000099"/>
                </a:solidFill>
              </a:rPr>
              <a:t>сложносочинён-ное</a:t>
            </a:r>
            <a:r>
              <a:rPr lang="ru-RU" dirty="0" smtClean="0">
                <a:solidFill>
                  <a:srgbClr val="000099"/>
                </a:solidFill>
              </a:rPr>
              <a:t> предложение, отделяются друг от друга </a:t>
            </a:r>
            <a:r>
              <a:rPr lang="ru-RU" dirty="0" err="1" smtClean="0">
                <a:solidFill>
                  <a:srgbClr val="000099"/>
                </a:solidFill>
              </a:rPr>
              <a:t>запяты-ми</a:t>
            </a:r>
            <a:r>
              <a:rPr lang="ru-RU" dirty="0" smtClean="0">
                <a:solidFill>
                  <a:srgbClr val="000099"/>
                </a:solidFill>
              </a:rPr>
              <a:t>.</a:t>
            </a:r>
          </a:p>
          <a:p>
            <a:r>
              <a:rPr lang="ru-RU" sz="2000" dirty="0" smtClean="0">
                <a:solidFill>
                  <a:schemeClr val="bg2">
                    <a:lumMod val="25000"/>
                  </a:schemeClr>
                </a:solidFill>
              </a:rPr>
              <a:t>Примечание. Если в сложносочинённом предложении с одиночным соединительным или разделительным союзом имеется общий </a:t>
            </a:r>
            <a:r>
              <a:rPr lang="ru-RU" sz="2000" dirty="0" err="1" smtClean="0">
                <a:solidFill>
                  <a:schemeClr val="bg2">
                    <a:lumMod val="25000"/>
                  </a:schemeClr>
                </a:solidFill>
              </a:rPr>
              <a:t>вто-ростепенный</a:t>
            </a:r>
            <a:r>
              <a:rPr lang="ru-RU" sz="2000" dirty="0" smtClean="0">
                <a:solidFill>
                  <a:schemeClr val="bg2">
                    <a:lumMod val="25000"/>
                  </a:schemeClr>
                </a:solidFill>
              </a:rPr>
              <a:t> член, относящийся к обоим предложениям, то запятая между ними не ставится, например: </a:t>
            </a:r>
            <a:r>
              <a:rPr lang="ru-RU" sz="2000" b="1" dirty="0" smtClean="0">
                <a:solidFill>
                  <a:srgbClr val="C00000"/>
                </a:solidFill>
              </a:rPr>
              <a:t>В начале апреля </a:t>
            </a:r>
            <a:r>
              <a:rPr lang="ru-RU" sz="2000" dirty="0" smtClean="0">
                <a:solidFill>
                  <a:srgbClr val="C00000"/>
                </a:solidFill>
              </a:rPr>
              <a:t>уже шумели скворцы и летели в саду жёлтые бабочки.</a:t>
            </a:r>
            <a:endParaRPr lang="ru-RU" sz="20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000099"/>
                </a:solidFill>
              </a:rPr>
              <a:t>Сложноподчинённые предложения</a:t>
            </a:r>
            <a:endParaRPr lang="ru-RU" dirty="0">
              <a:solidFill>
                <a:srgbClr val="000099"/>
              </a:solidFill>
            </a:endParaRPr>
          </a:p>
        </p:txBody>
      </p:sp>
      <p:sp>
        <p:nvSpPr>
          <p:cNvPr id="3" name="Содержимое 2"/>
          <p:cNvSpPr>
            <a:spLocks noGrp="1"/>
          </p:cNvSpPr>
          <p:nvPr>
            <p:ph idx="1"/>
          </p:nvPr>
        </p:nvSpPr>
        <p:spPr/>
        <p:txBody>
          <a:bodyPr/>
          <a:lstStyle/>
          <a:p>
            <a:r>
              <a:rPr lang="ru-RU" dirty="0" smtClean="0">
                <a:solidFill>
                  <a:srgbClr val="000099"/>
                </a:solidFill>
              </a:rPr>
              <a:t>§ 9. Строение сложноподчинённого предложения. Знаки препинания в сложноподчинённом </a:t>
            </a:r>
            <a:r>
              <a:rPr lang="ru-RU" dirty="0" err="1" smtClean="0">
                <a:solidFill>
                  <a:srgbClr val="000099"/>
                </a:solidFill>
              </a:rPr>
              <a:t>предло-жении</a:t>
            </a:r>
            <a:r>
              <a:rPr lang="ru-RU" dirty="0" smtClean="0">
                <a:solidFill>
                  <a:srgbClr val="000099"/>
                </a:solidFill>
              </a:rPr>
              <a:t>.</a:t>
            </a:r>
          </a:p>
          <a:p>
            <a:r>
              <a:rPr lang="ru-RU" sz="1800" dirty="0" smtClean="0">
                <a:solidFill>
                  <a:schemeClr val="bg2">
                    <a:lumMod val="25000"/>
                  </a:schemeClr>
                </a:solidFill>
              </a:rPr>
              <a:t>I. В сложноподчинённом предложении простые предложения связаны между собой подчинительными союзами или союзными словами.</a:t>
            </a:r>
          </a:p>
          <a:p>
            <a:pPr>
              <a:buNone/>
            </a:pPr>
            <a:r>
              <a:rPr lang="ru-RU" sz="1800" dirty="0" smtClean="0">
                <a:solidFill>
                  <a:schemeClr val="bg2">
                    <a:lumMod val="25000"/>
                  </a:schemeClr>
                </a:solidFill>
              </a:rPr>
              <a:t>       Подчинительные союзы </a:t>
            </a:r>
            <a:r>
              <a:rPr lang="ru-RU" sz="1800" dirty="0" smtClean="0">
                <a:solidFill>
                  <a:srgbClr val="C00000"/>
                </a:solidFill>
              </a:rPr>
              <a:t>(что, чтобы, как, словно, если, ибо, так как, хотя и др.)</a:t>
            </a:r>
            <a:r>
              <a:rPr lang="ru-RU" sz="1800" dirty="0" smtClean="0">
                <a:solidFill>
                  <a:schemeClr val="bg2">
                    <a:lumMod val="25000"/>
                  </a:schemeClr>
                </a:solidFill>
              </a:rPr>
              <a:t> и союзные слова ( относительные местоимения и наречия </a:t>
            </a:r>
            <a:r>
              <a:rPr lang="ru-RU" sz="1800" dirty="0" smtClean="0">
                <a:solidFill>
                  <a:srgbClr val="C00000"/>
                </a:solidFill>
              </a:rPr>
              <a:t>который, чей, кто, что, где, куда, откуда, почему и др.</a:t>
            </a:r>
            <a:r>
              <a:rPr lang="ru-RU" sz="1800" dirty="0" smtClean="0">
                <a:solidFill>
                  <a:schemeClr val="bg2">
                    <a:lumMod val="25000"/>
                  </a:schemeClr>
                </a:solidFill>
              </a:rPr>
              <a:t>), находясь в придаточном предложении, связывают его с главным, например: </a:t>
            </a:r>
            <a:r>
              <a:rPr lang="ru-RU" sz="1800" dirty="0" smtClean="0">
                <a:solidFill>
                  <a:srgbClr val="C00000"/>
                </a:solidFill>
              </a:rPr>
              <a:t>1) Уже солнце </a:t>
            </a:r>
            <a:r>
              <a:rPr lang="ru-RU" sz="1800" dirty="0" err="1" smtClean="0">
                <a:solidFill>
                  <a:srgbClr val="C00000"/>
                </a:solidFill>
              </a:rPr>
              <a:t>начина-ло</a:t>
            </a:r>
            <a:r>
              <a:rPr lang="ru-RU" sz="1800" dirty="0" smtClean="0">
                <a:solidFill>
                  <a:srgbClr val="C00000"/>
                </a:solidFill>
              </a:rPr>
              <a:t> прятаться за снеговой хребет, </a:t>
            </a:r>
            <a:r>
              <a:rPr lang="ru-RU" sz="1800" b="1" dirty="0" smtClean="0">
                <a:solidFill>
                  <a:srgbClr val="C00000"/>
                </a:solidFill>
              </a:rPr>
              <a:t>когда</a:t>
            </a:r>
            <a:r>
              <a:rPr lang="ru-RU" sz="1800" dirty="0" smtClean="0">
                <a:solidFill>
                  <a:srgbClr val="C00000"/>
                </a:solidFill>
              </a:rPr>
              <a:t> (союз) я въехал в </a:t>
            </a:r>
            <a:r>
              <a:rPr lang="ru-RU" sz="1800" dirty="0" err="1" smtClean="0">
                <a:solidFill>
                  <a:srgbClr val="C00000"/>
                </a:solidFill>
              </a:rPr>
              <a:t>Койшаурскую</a:t>
            </a:r>
            <a:r>
              <a:rPr lang="ru-RU" sz="1800" dirty="0" smtClean="0">
                <a:solidFill>
                  <a:srgbClr val="C00000"/>
                </a:solidFill>
              </a:rPr>
              <a:t> долину. (Л.) В старой большой гостинице на просторной площади, </a:t>
            </a:r>
            <a:r>
              <a:rPr lang="ru-RU" sz="1800" b="1" dirty="0" smtClean="0">
                <a:solidFill>
                  <a:srgbClr val="C00000"/>
                </a:solidFill>
              </a:rPr>
              <a:t>где </a:t>
            </a:r>
            <a:r>
              <a:rPr lang="ru-RU" sz="1800" dirty="0" smtClean="0">
                <a:solidFill>
                  <a:srgbClr val="C00000"/>
                </a:solidFill>
              </a:rPr>
              <a:t>(союзное слово) было тихо и пусто, гостей не ждали. (Б).</a:t>
            </a:r>
          </a:p>
          <a:p>
            <a:endParaRPr lang="ru-RU" dirty="0">
              <a:solidFill>
                <a:schemeClr val="bg2">
                  <a:lumMod val="25000"/>
                </a:schemeClr>
              </a:solidFill>
            </a:endParaRPr>
          </a:p>
        </p:txBody>
      </p:sp>
    </p:spTree>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solidFill>
                  <a:srgbClr val="000099"/>
                </a:solidFill>
              </a:rPr>
              <a:t>Союзы не являются членами предложения, а </a:t>
            </a:r>
            <a:r>
              <a:rPr lang="ru-RU" dirty="0" err="1" smtClean="0">
                <a:solidFill>
                  <a:srgbClr val="000099"/>
                </a:solidFill>
              </a:rPr>
              <a:t>союз-ные</a:t>
            </a:r>
            <a:r>
              <a:rPr lang="ru-RU" dirty="0" smtClean="0">
                <a:solidFill>
                  <a:srgbClr val="000099"/>
                </a:solidFill>
              </a:rPr>
              <a:t> слова являются.</a:t>
            </a:r>
          </a:p>
          <a:p>
            <a:pPr>
              <a:buNone/>
            </a:pPr>
            <a:r>
              <a:rPr lang="ru-RU" dirty="0" smtClean="0">
                <a:solidFill>
                  <a:srgbClr val="000099"/>
                </a:solidFill>
              </a:rPr>
              <a:t>    Сравните: </a:t>
            </a:r>
            <a:r>
              <a:rPr lang="ru-RU" dirty="0" smtClean="0">
                <a:solidFill>
                  <a:srgbClr val="C00000"/>
                </a:solidFill>
              </a:rPr>
              <a:t>1)Движение катеров прекратится, </a:t>
            </a:r>
            <a:r>
              <a:rPr lang="ru-RU" b="1" dirty="0" smtClean="0">
                <a:solidFill>
                  <a:srgbClr val="C00000"/>
                </a:solidFill>
              </a:rPr>
              <a:t>если </a:t>
            </a:r>
            <a:r>
              <a:rPr lang="ru-RU" dirty="0" smtClean="0">
                <a:solidFill>
                  <a:srgbClr val="C00000"/>
                </a:solidFill>
              </a:rPr>
              <a:t> шторм усилится </a:t>
            </a:r>
            <a:r>
              <a:rPr lang="ru-RU" dirty="0" smtClean="0">
                <a:solidFill>
                  <a:schemeClr val="bg2">
                    <a:lumMod val="25000"/>
                  </a:schemeClr>
                </a:solidFill>
              </a:rPr>
              <a:t>(союз </a:t>
            </a:r>
            <a:r>
              <a:rPr lang="ru-RU" dirty="0" smtClean="0">
                <a:solidFill>
                  <a:srgbClr val="C00000"/>
                </a:solidFill>
              </a:rPr>
              <a:t>если </a:t>
            </a:r>
            <a:r>
              <a:rPr lang="ru-RU" dirty="0" smtClean="0">
                <a:solidFill>
                  <a:schemeClr val="bg2">
                    <a:lumMod val="25000"/>
                  </a:schemeClr>
                </a:solidFill>
              </a:rPr>
              <a:t> связывает </a:t>
            </a:r>
            <a:r>
              <a:rPr lang="ru-RU" dirty="0" err="1" smtClean="0">
                <a:solidFill>
                  <a:schemeClr val="bg2">
                    <a:lumMod val="25000"/>
                  </a:schemeClr>
                </a:solidFill>
              </a:rPr>
              <a:t>придаточ-ное</a:t>
            </a:r>
            <a:r>
              <a:rPr lang="ru-RU" dirty="0" smtClean="0">
                <a:solidFill>
                  <a:schemeClr val="bg2">
                    <a:lumMod val="25000"/>
                  </a:schemeClr>
                </a:solidFill>
              </a:rPr>
              <a:t> предложение с главным, сам не является </a:t>
            </a:r>
            <a:r>
              <a:rPr lang="ru-RU" dirty="0" err="1" smtClean="0">
                <a:solidFill>
                  <a:schemeClr val="bg2">
                    <a:lumMod val="25000"/>
                  </a:schemeClr>
                </a:solidFill>
              </a:rPr>
              <a:t>чле-ном</a:t>
            </a:r>
            <a:r>
              <a:rPr lang="ru-RU" dirty="0" smtClean="0">
                <a:solidFill>
                  <a:schemeClr val="bg2">
                    <a:lumMod val="25000"/>
                  </a:schemeClr>
                </a:solidFill>
              </a:rPr>
              <a:t> предложения). </a:t>
            </a:r>
            <a:r>
              <a:rPr lang="ru-RU" dirty="0" smtClean="0">
                <a:solidFill>
                  <a:srgbClr val="C00000"/>
                </a:solidFill>
              </a:rPr>
              <a:t>2) Мы увидели новый дом, </a:t>
            </a:r>
            <a:r>
              <a:rPr lang="ru-RU" b="1" dirty="0" err="1" smtClean="0">
                <a:solidFill>
                  <a:srgbClr val="C00000"/>
                </a:solidFill>
              </a:rPr>
              <a:t>ко-торый</a:t>
            </a:r>
            <a:r>
              <a:rPr lang="ru-RU" b="1" dirty="0" smtClean="0">
                <a:solidFill>
                  <a:srgbClr val="C00000"/>
                </a:solidFill>
              </a:rPr>
              <a:t> </a:t>
            </a:r>
            <a:r>
              <a:rPr lang="ru-RU" dirty="0" smtClean="0">
                <a:solidFill>
                  <a:srgbClr val="C00000"/>
                </a:solidFill>
              </a:rPr>
              <a:t>(</a:t>
            </a:r>
            <a:r>
              <a:rPr lang="ru-RU" dirty="0" err="1" smtClean="0">
                <a:solidFill>
                  <a:srgbClr val="C00000"/>
                </a:solidFill>
              </a:rPr>
              <a:t>=дом</a:t>
            </a:r>
            <a:r>
              <a:rPr lang="ru-RU" dirty="0" smtClean="0">
                <a:solidFill>
                  <a:srgbClr val="C00000"/>
                </a:solidFill>
              </a:rPr>
              <a:t>) строители недавно сдали в </a:t>
            </a:r>
            <a:r>
              <a:rPr lang="ru-RU" dirty="0" err="1" smtClean="0">
                <a:solidFill>
                  <a:srgbClr val="C00000"/>
                </a:solidFill>
              </a:rPr>
              <a:t>эксплуа-тацию</a:t>
            </a:r>
            <a:r>
              <a:rPr lang="ru-RU" dirty="0" smtClean="0">
                <a:solidFill>
                  <a:srgbClr val="C00000"/>
                </a:solidFill>
              </a:rPr>
              <a:t> </a:t>
            </a:r>
            <a:r>
              <a:rPr lang="ru-RU" dirty="0" smtClean="0">
                <a:solidFill>
                  <a:schemeClr val="bg2">
                    <a:lumMod val="25000"/>
                  </a:schemeClr>
                </a:solidFill>
              </a:rPr>
              <a:t>(союзное слово </a:t>
            </a:r>
            <a:r>
              <a:rPr lang="ru-RU" dirty="0" smtClean="0">
                <a:solidFill>
                  <a:srgbClr val="C00000"/>
                </a:solidFill>
              </a:rPr>
              <a:t>который </a:t>
            </a:r>
            <a:r>
              <a:rPr lang="ru-RU" dirty="0" smtClean="0">
                <a:solidFill>
                  <a:schemeClr val="bg2">
                    <a:lumMod val="25000"/>
                  </a:schemeClr>
                </a:solidFill>
              </a:rPr>
              <a:t>прикрепляет </a:t>
            </a:r>
            <a:r>
              <a:rPr lang="ru-RU" dirty="0" err="1" smtClean="0">
                <a:solidFill>
                  <a:schemeClr val="bg2">
                    <a:lumMod val="25000"/>
                  </a:schemeClr>
                </a:solidFill>
              </a:rPr>
              <a:t>при-даточное</a:t>
            </a:r>
            <a:r>
              <a:rPr lang="ru-RU" dirty="0" smtClean="0">
                <a:solidFill>
                  <a:schemeClr val="bg2">
                    <a:lumMod val="25000"/>
                  </a:schemeClr>
                </a:solidFill>
              </a:rPr>
              <a:t> предложение к слову </a:t>
            </a:r>
            <a:r>
              <a:rPr lang="ru-RU" dirty="0" smtClean="0">
                <a:solidFill>
                  <a:srgbClr val="C00000"/>
                </a:solidFill>
              </a:rPr>
              <a:t>дом </a:t>
            </a:r>
            <a:r>
              <a:rPr lang="ru-RU" dirty="0" smtClean="0">
                <a:solidFill>
                  <a:schemeClr val="bg2">
                    <a:lumMod val="25000"/>
                  </a:schemeClr>
                </a:solidFill>
              </a:rPr>
              <a:t>в главном и </a:t>
            </a:r>
            <a:r>
              <a:rPr lang="ru-RU" dirty="0" err="1" smtClean="0">
                <a:solidFill>
                  <a:schemeClr val="bg2">
                    <a:lumMod val="25000"/>
                  </a:schemeClr>
                </a:solidFill>
              </a:rPr>
              <a:t>яв-ляется</a:t>
            </a:r>
            <a:r>
              <a:rPr lang="ru-RU" dirty="0" smtClean="0">
                <a:solidFill>
                  <a:schemeClr val="bg2">
                    <a:lumMod val="25000"/>
                  </a:schemeClr>
                </a:solidFill>
              </a:rPr>
              <a:t> дополнением в придаточном предложении). </a:t>
            </a:r>
            <a:endParaRPr lang="ru-RU" dirty="0">
              <a:solidFill>
                <a:srgbClr val="000099"/>
              </a:solidFill>
            </a:endParaRPr>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935480"/>
            <a:ext cx="8401080" cy="4389120"/>
          </a:xfrm>
        </p:spPr>
        <p:txBody>
          <a:bodyPr/>
          <a:lstStyle/>
          <a:p>
            <a:r>
              <a:rPr lang="ru-RU" dirty="0" smtClean="0">
                <a:solidFill>
                  <a:schemeClr val="bg2">
                    <a:lumMod val="25000"/>
                  </a:schemeClr>
                </a:solidFill>
              </a:rPr>
              <a:t>Примечание. Среди союзных средств выделяется три группы: 1) слова, которые всегда являются </a:t>
            </a:r>
            <a:r>
              <a:rPr lang="ru-RU" dirty="0" err="1" smtClean="0">
                <a:solidFill>
                  <a:schemeClr val="bg2">
                    <a:lumMod val="25000"/>
                  </a:schemeClr>
                </a:solidFill>
              </a:rPr>
              <a:t>со-юзными</a:t>
            </a:r>
            <a:r>
              <a:rPr lang="ru-RU" dirty="0" smtClean="0">
                <a:solidFill>
                  <a:schemeClr val="bg2">
                    <a:lumMod val="25000"/>
                  </a:schemeClr>
                </a:solidFill>
              </a:rPr>
              <a:t> словами. Это местоимения и наречия </a:t>
            </a:r>
            <a:r>
              <a:rPr lang="ru-RU" dirty="0" smtClean="0">
                <a:solidFill>
                  <a:srgbClr val="C00000"/>
                </a:solidFill>
              </a:rPr>
              <a:t>(кто, какой, который, чей; где, куда, откуда, почему, зачем, сколько, насколько); </a:t>
            </a:r>
            <a:r>
              <a:rPr lang="ru-RU" dirty="0" smtClean="0">
                <a:solidFill>
                  <a:schemeClr val="bg2">
                    <a:lumMod val="25000"/>
                  </a:schemeClr>
                </a:solidFill>
              </a:rPr>
              <a:t>2) слова, которые всегда являются союзами </a:t>
            </a:r>
            <a:r>
              <a:rPr lang="ru-RU" dirty="0" smtClean="0">
                <a:solidFill>
                  <a:srgbClr val="C00000"/>
                </a:solidFill>
              </a:rPr>
              <a:t>(если, так что, хотя, потому что, так как, пока и др.); </a:t>
            </a:r>
            <a:r>
              <a:rPr lang="ru-RU" dirty="0" smtClean="0">
                <a:solidFill>
                  <a:schemeClr val="bg2">
                    <a:lumMod val="25000"/>
                  </a:schemeClr>
                </a:solidFill>
              </a:rPr>
              <a:t>3) слова, которые выступают то как союз, то как союзное слово </a:t>
            </a:r>
            <a:r>
              <a:rPr lang="ru-RU" dirty="0" smtClean="0">
                <a:solidFill>
                  <a:srgbClr val="C00000"/>
                </a:solidFill>
              </a:rPr>
              <a:t>(что, когда, как)</a:t>
            </a:r>
            <a:r>
              <a:rPr lang="ru-RU" dirty="0" smtClean="0">
                <a:solidFill>
                  <a:schemeClr val="bg2">
                    <a:lumMod val="25000"/>
                  </a:schemeClr>
                </a:solidFill>
              </a:rPr>
              <a:t>.</a:t>
            </a:r>
            <a:endParaRPr lang="ru-RU" dirty="0">
              <a:solidFill>
                <a:srgbClr val="C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1143000"/>
          </a:xfrm>
        </p:spPr>
        <p:txBody>
          <a:bodyPr>
            <a:normAutofit/>
          </a:bodyPr>
          <a:lstStyle/>
          <a:p>
            <a:pPr algn="ctr"/>
            <a:r>
              <a:rPr lang="ru-RU" sz="2800" dirty="0" smtClean="0">
                <a:solidFill>
                  <a:srgbClr val="000099"/>
                </a:solidFill>
              </a:rPr>
              <a:t>Средства связи частей сложноподчинённого предложения</a:t>
            </a:r>
            <a:endParaRPr lang="ru-RU" sz="2800" dirty="0">
              <a:solidFill>
                <a:srgbClr val="000099"/>
              </a:solidFill>
            </a:endParaRPr>
          </a:p>
        </p:txBody>
      </p:sp>
      <p:sp>
        <p:nvSpPr>
          <p:cNvPr id="3" name="Содержимое 2"/>
          <p:cNvSpPr>
            <a:spLocks noGrp="1"/>
          </p:cNvSpPr>
          <p:nvPr>
            <p:ph idx="1"/>
          </p:nvPr>
        </p:nvSpPr>
        <p:spPr>
          <a:xfrm>
            <a:off x="428596" y="1500174"/>
            <a:ext cx="8229600" cy="4389120"/>
          </a:xfrm>
        </p:spPr>
        <p:txBody>
          <a:bodyPr/>
          <a:lstStyle/>
          <a:p>
            <a:pPr algn="ctr"/>
            <a:r>
              <a:rPr lang="ru-RU" smtClean="0">
                <a:solidFill>
                  <a:schemeClr val="bg2">
                    <a:lumMod val="25000"/>
                  </a:schemeClr>
                </a:solidFill>
              </a:rPr>
              <a:t>Средства связи употребляются</a:t>
            </a:r>
          </a:p>
          <a:p>
            <a:pPr algn="ctr">
              <a:buNone/>
            </a:pPr>
            <a:endParaRPr lang="ru-RU" dirty="0">
              <a:solidFill>
                <a:schemeClr val="bg2">
                  <a:lumMod val="25000"/>
                </a:schemeClr>
              </a:solidFill>
            </a:endParaRPr>
          </a:p>
        </p:txBody>
      </p:sp>
      <p:graphicFrame>
        <p:nvGraphicFramePr>
          <p:cNvPr id="4" name="Таблица 3"/>
          <p:cNvGraphicFramePr>
            <a:graphicFrameLocks noGrp="1"/>
          </p:cNvGraphicFramePr>
          <p:nvPr/>
        </p:nvGraphicFramePr>
        <p:xfrm>
          <a:off x="1142976" y="2000240"/>
          <a:ext cx="6357981" cy="4175760"/>
        </p:xfrm>
        <a:graphic>
          <a:graphicData uri="http://schemas.openxmlformats.org/drawingml/2006/table">
            <a:tbl>
              <a:tblPr firstRow="1" bandRow="1">
                <a:tableStyleId>{5C22544A-7EE6-4342-B048-85BDC9FD1C3A}</a:tableStyleId>
              </a:tblPr>
              <a:tblGrid>
                <a:gridCol w="2119327"/>
                <a:gridCol w="2119327"/>
                <a:gridCol w="2119327"/>
              </a:tblGrid>
              <a:tr h="124790">
                <a:tc>
                  <a:txBody>
                    <a:bodyPr/>
                    <a:lstStyle/>
                    <a:p>
                      <a:pPr algn="ctr"/>
                      <a:r>
                        <a:rPr lang="ru-RU" dirty="0" smtClean="0"/>
                        <a:t>только как союзные слова</a:t>
                      </a:r>
                      <a:endParaRPr lang="ru-RU" dirty="0"/>
                    </a:p>
                  </a:txBody>
                  <a:tcPr/>
                </a:tc>
                <a:tc>
                  <a:txBody>
                    <a:bodyPr/>
                    <a:lstStyle/>
                    <a:p>
                      <a:pPr algn="ctr"/>
                      <a:r>
                        <a:rPr lang="ru-RU" dirty="0" smtClean="0"/>
                        <a:t>только как союзы</a:t>
                      </a:r>
                      <a:endParaRPr lang="ru-RU" dirty="0"/>
                    </a:p>
                  </a:txBody>
                  <a:tcPr/>
                </a:tc>
                <a:tc>
                  <a:txBody>
                    <a:bodyPr/>
                    <a:lstStyle/>
                    <a:p>
                      <a:pPr algn="ctr"/>
                      <a:r>
                        <a:rPr lang="ru-RU" dirty="0" smtClean="0"/>
                        <a:t>или как союзы,</a:t>
                      </a:r>
                      <a:r>
                        <a:rPr lang="ru-RU" baseline="0" dirty="0" smtClean="0"/>
                        <a:t> </a:t>
                      </a:r>
                      <a:r>
                        <a:rPr lang="ru-RU" dirty="0" smtClean="0"/>
                        <a:t>или как союзные слова</a:t>
                      </a:r>
                      <a:endParaRPr lang="ru-RU" dirty="0"/>
                    </a:p>
                  </a:txBody>
                  <a:tcPr/>
                </a:tc>
              </a:tr>
              <a:tr h="370840">
                <a:tc>
                  <a:txBody>
                    <a:bodyPr/>
                    <a:lstStyle/>
                    <a:p>
                      <a:r>
                        <a:rPr lang="ru-RU" dirty="0" smtClean="0"/>
                        <a:t>Кто, какой, </a:t>
                      </a:r>
                      <a:r>
                        <a:rPr lang="ru-RU" dirty="0" err="1" smtClean="0"/>
                        <a:t>кото-рый</a:t>
                      </a:r>
                      <a:r>
                        <a:rPr lang="ru-RU" dirty="0" smtClean="0"/>
                        <a:t>, чей; где, </a:t>
                      </a:r>
                      <a:r>
                        <a:rPr lang="ru-RU" dirty="0" err="1" smtClean="0"/>
                        <a:t>ку-да</a:t>
                      </a:r>
                      <a:r>
                        <a:rPr lang="ru-RU" dirty="0" smtClean="0"/>
                        <a:t>, откуда; </a:t>
                      </a:r>
                      <a:r>
                        <a:rPr lang="ru-RU" dirty="0" err="1" smtClean="0"/>
                        <a:t>поче-му</a:t>
                      </a:r>
                      <a:r>
                        <a:rPr lang="ru-RU" dirty="0" smtClean="0"/>
                        <a:t>, зачем; </a:t>
                      </a:r>
                      <a:r>
                        <a:rPr lang="ru-RU" dirty="0" err="1" smtClean="0"/>
                        <a:t>сколь-ко</a:t>
                      </a:r>
                      <a:r>
                        <a:rPr lang="ru-RU" dirty="0" smtClean="0"/>
                        <a:t>, насколько</a:t>
                      </a:r>
                      <a:endParaRPr lang="ru-RU" dirty="0"/>
                    </a:p>
                  </a:txBody>
                  <a:tcPr/>
                </a:tc>
                <a:tc>
                  <a:txBody>
                    <a:bodyPr/>
                    <a:lstStyle/>
                    <a:p>
                      <a:r>
                        <a:rPr lang="ru-RU" sz="1600" dirty="0" smtClean="0"/>
                        <a:t>Пока, пока не, с тех пор как и др. (</a:t>
                      </a:r>
                      <a:r>
                        <a:rPr lang="ru-RU" sz="1600" dirty="0" err="1" smtClean="0"/>
                        <a:t>вре-менные</a:t>
                      </a:r>
                      <a:r>
                        <a:rPr lang="ru-RU" sz="1600" dirty="0" smtClean="0"/>
                        <a:t>); чтобы,</a:t>
                      </a:r>
                      <a:r>
                        <a:rPr lang="ru-RU" sz="1600" baseline="0" dirty="0" smtClean="0"/>
                        <a:t> с тем чтобы и др. (</a:t>
                      </a:r>
                      <a:r>
                        <a:rPr lang="ru-RU" sz="1600" baseline="0" dirty="0" err="1" smtClean="0"/>
                        <a:t>це-левые</a:t>
                      </a:r>
                      <a:r>
                        <a:rPr lang="ru-RU" sz="1600" baseline="0" dirty="0" smtClean="0"/>
                        <a:t>); если, если бы и др. (</a:t>
                      </a:r>
                      <a:r>
                        <a:rPr lang="ru-RU" sz="1600" baseline="0" dirty="0" err="1" smtClean="0"/>
                        <a:t>уступи-тельные</a:t>
                      </a:r>
                      <a:r>
                        <a:rPr lang="ru-RU" sz="1600" baseline="0" dirty="0" smtClean="0"/>
                        <a:t>); так как, потому  что и др. (причинные); </a:t>
                      </a:r>
                      <a:r>
                        <a:rPr lang="ru-RU" sz="1600" baseline="0" dirty="0" err="1" smtClean="0"/>
                        <a:t>буд-то</a:t>
                      </a:r>
                      <a:r>
                        <a:rPr lang="ru-RU" sz="1600" baseline="0" dirty="0" smtClean="0"/>
                        <a:t>, словно, как </a:t>
                      </a:r>
                      <a:r>
                        <a:rPr lang="ru-RU" sz="1600" baseline="0" dirty="0" err="1" smtClean="0"/>
                        <a:t>буд-то</a:t>
                      </a:r>
                      <a:r>
                        <a:rPr lang="ru-RU" sz="1600" baseline="0" dirty="0" smtClean="0"/>
                        <a:t> и др. (сравнит.); так что (союз </a:t>
                      </a:r>
                      <a:r>
                        <a:rPr lang="ru-RU" sz="1600" baseline="0" dirty="0" err="1" smtClean="0"/>
                        <a:t>след-ствия</a:t>
                      </a:r>
                      <a:r>
                        <a:rPr lang="ru-RU" sz="1600" baseline="0" dirty="0" smtClean="0"/>
                        <a:t>)</a:t>
                      </a:r>
                      <a:endParaRPr lang="ru-RU" sz="1600" dirty="0"/>
                    </a:p>
                  </a:txBody>
                  <a:tcPr/>
                </a:tc>
                <a:tc>
                  <a:txBody>
                    <a:bodyPr/>
                    <a:lstStyle/>
                    <a:p>
                      <a:r>
                        <a:rPr lang="ru-RU" dirty="0" smtClean="0"/>
                        <a:t>Что, когда, как</a:t>
                      </a:r>
                    </a:p>
                    <a:p>
                      <a:r>
                        <a:rPr lang="ru-RU" dirty="0" smtClean="0"/>
                        <a:t>Ср.: Знаю, </a:t>
                      </a:r>
                      <a:r>
                        <a:rPr lang="ru-RU" b="1" dirty="0" smtClean="0"/>
                        <a:t>что </a:t>
                      </a:r>
                      <a:r>
                        <a:rPr lang="ru-RU" b="0" dirty="0" smtClean="0"/>
                        <a:t> произошло (что –союзное слово). Знаю,</a:t>
                      </a:r>
                      <a:r>
                        <a:rPr lang="ru-RU" b="0" baseline="0" dirty="0" smtClean="0"/>
                        <a:t> </a:t>
                      </a:r>
                      <a:r>
                        <a:rPr lang="ru-RU" b="1" baseline="0" dirty="0" smtClean="0"/>
                        <a:t>что </a:t>
                      </a:r>
                      <a:r>
                        <a:rPr lang="ru-RU" b="0" baseline="0" dirty="0" err="1" smtClean="0"/>
                        <a:t>произо-шло</a:t>
                      </a:r>
                      <a:r>
                        <a:rPr lang="ru-RU" b="0" baseline="0" dirty="0" smtClean="0"/>
                        <a:t> важное </a:t>
                      </a:r>
                      <a:r>
                        <a:rPr lang="ru-RU" b="0" baseline="0" dirty="0" err="1" smtClean="0"/>
                        <a:t>собы-тие</a:t>
                      </a:r>
                      <a:r>
                        <a:rPr lang="ru-RU" b="0" baseline="0" dirty="0" smtClean="0"/>
                        <a:t> (что - союз).</a:t>
                      </a:r>
                      <a:endParaRPr lang="ru-RU" b="1"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935480"/>
            <a:ext cx="8401080" cy="4389120"/>
          </a:xfrm>
        </p:spPr>
        <p:txBody>
          <a:bodyPr>
            <a:normAutofit/>
          </a:bodyPr>
          <a:lstStyle/>
          <a:p>
            <a:r>
              <a:rPr lang="en-US" sz="1800" dirty="0" smtClean="0">
                <a:solidFill>
                  <a:schemeClr val="bg2">
                    <a:lumMod val="25000"/>
                  </a:schemeClr>
                </a:solidFill>
              </a:rPr>
              <a:t>II</a:t>
            </a:r>
            <a:r>
              <a:rPr lang="ru-RU" sz="1800" dirty="0" smtClean="0">
                <a:solidFill>
                  <a:schemeClr val="bg2">
                    <a:lumMod val="25000"/>
                  </a:schemeClr>
                </a:solidFill>
              </a:rPr>
              <a:t>. </a:t>
            </a:r>
            <a:r>
              <a:rPr lang="ru-RU" sz="1800" dirty="0" smtClean="0">
                <a:solidFill>
                  <a:srgbClr val="000099"/>
                </a:solidFill>
              </a:rPr>
              <a:t>В главном предложении часто бывают </a:t>
            </a:r>
            <a:r>
              <a:rPr lang="ru-RU" sz="1800" dirty="0" smtClean="0">
                <a:solidFill>
                  <a:schemeClr val="bg2">
                    <a:lumMod val="25000"/>
                  </a:schemeClr>
                </a:solidFill>
              </a:rPr>
              <a:t>указательные слова </a:t>
            </a:r>
            <a:r>
              <a:rPr lang="ru-RU" sz="1800" dirty="0" smtClean="0">
                <a:solidFill>
                  <a:srgbClr val="C00000"/>
                </a:solidFill>
              </a:rPr>
              <a:t>тот, там, туда, оттуда, тогда, столько </a:t>
            </a:r>
            <a:r>
              <a:rPr lang="ru-RU" sz="1800" dirty="0" smtClean="0">
                <a:solidFill>
                  <a:srgbClr val="000099"/>
                </a:solidFill>
              </a:rPr>
              <a:t>и др., которые выделяют содержание придаточного, например: </a:t>
            </a:r>
            <a:r>
              <a:rPr lang="ru-RU" sz="1800" dirty="0" smtClean="0">
                <a:solidFill>
                  <a:srgbClr val="C00000"/>
                </a:solidFill>
              </a:rPr>
              <a:t>1) Невольно мысли Воропаева вернулись к </a:t>
            </a:r>
            <a:r>
              <a:rPr lang="ru-RU" sz="1800" b="1" dirty="0" smtClean="0">
                <a:solidFill>
                  <a:srgbClr val="C00000"/>
                </a:solidFill>
              </a:rPr>
              <a:t>тому </a:t>
            </a:r>
            <a:r>
              <a:rPr lang="ru-RU" sz="1800" dirty="0" smtClean="0">
                <a:solidFill>
                  <a:srgbClr val="C00000"/>
                </a:solidFill>
              </a:rPr>
              <a:t>дому, у порога которого он сидел. </a:t>
            </a:r>
            <a:r>
              <a:rPr lang="ru-RU" sz="1800" dirty="0" smtClean="0">
                <a:solidFill>
                  <a:srgbClr val="000099"/>
                </a:solidFill>
              </a:rPr>
              <a:t>(</a:t>
            </a:r>
            <a:r>
              <a:rPr lang="ru-RU" sz="1800" dirty="0" err="1" smtClean="0">
                <a:solidFill>
                  <a:srgbClr val="000099"/>
                </a:solidFill>
              </a:rPr>
              <a:t>Павл</a:t>
            </a:r>
            <a:r>
              <a:rPr lang="ru-RU" sz="1800" dirty="0" smtClean="0">
                <a:solidFill>
                  <a:srgbClr val="000099"/>
                </a:solidFill>
              </a:rPr>
              <a:t>.) </a:t>
            </a:r>
            <a:r>
              <a:rPr lang="ru-RU" sz="1800" dirty="0" smtClean="0">
                <a:solidFill>
                  <a:srgbClr val="C00000"/>
                </a:solidFill>
              </a:rPr>
              <a:t>2) Никогда не беспокой другого </a:t>
            </a:r>
            <a:r>
              <a:rPr lang="ru-RU" sz="1800" b="1" dirty="0" smtClean="0">
                <a:solidFill>
                  <a:srgbClr val="C00000"/>
                </a:solidFill>
              </a:rPr>
              <a:t>тем, </a:t>
            </a:r>
            <a:r>
              <a:rPr lang="ru-RU" sz="1800" dirty="0" smtClean="0">
                <a:solidFill>
                  <a:srgbClr val="C00000"/>
                </a:solidFill>
              </a:rPr>
              <a:t>что можешь сделать сам. </a:t>
            </a:r>
            <a:r>
              <a:rPr lang="ru-RU" sz="1800" dirty="0" smtClean="0">
                <a:solidFill>
                  <a:srgbClr val="000099"/>
                </a:solidFill>
              </a:rPr>
              <a:t>(Л.Т.)</a:t>
            </a:r>
          </a:p>
          <a:p>
            <a:r>
              <a:rPr lang="ru-RU" sz="1800" b="1" dirty="0" smtClean="0">
                <a:solidFill>
                  <a:srgbClr val="000099"/>
                </a:solidFill>
              </a:rPr>
              <a:t>   </a:t>
            </a:r>
            <a:r>
              <a:rPr lang="ru-RU" sz="1800" dirty="0" smtClean="0">
                <a:solidFill>
                  <a:srgbClr val="000099"/>
                </a:solidFill>
              </a:rPr>
              <a:t>Союзы по составу могут быть</a:t>
            </a:r>
            <a:r>
              <a:rPr lang="ru-RU" sz="1800" dirty="0" smtClean="0">
                <a:solidFill>
                  <a:srgbClr val="C00000"/>
                </a:solidFill>
              </a:rPr>
              <a:t> </a:t>
            </a:r>
            <a:r>
              <a:rPr lang="ru-RU" sz="1800" dirty="0" smtClean="0">
                <a:solidFill>
                  <a:schemeClr val="bg2">
                    <a:lumMod val="25000"/>
                  </a:schemeClr>
                </a:solidFill>
              </a:rPr>
              <a:t>простыми </a:t>
            </a:r>
            <a:r>
              <a:rPr lang="ru-RU" sz="1800" dirty="0" smtClean="0">
                <a:solidFill>
                  <a:srgbClr val="C00000"/>
                </a:solidFill>
              </a:rPr>
              <a:t>(что, как, когда и др.)</a:t>
            </a:r>
            <a:r>
              <a:rPr lang="ru-RU" sz="1800" dirty="0" smtClean="0">
                <a:solidFill>
                  <a:schemeClr val="bg2">
                    <a:lumMod val="25000"/>
                  </a:schemeClr>
                </a:solidFill>
              </a:rPr>
              <a:t> и </a:t>
            </a:r>
            <a:r>
              <a:rPr lang="ru-RU" sz="1800" dirty="0" err="1" smtClean="0">
                <a:solidFill>
                  <a:schemeClr val="bg2">
                    <a:lumMod val="25000"/>
                  </a:schemeClr>
                </a:solidFill>
              </a:rPr>
              <a:t>составны-ми</a:t>
            </a:r>
            <a:r>
              <a:rPr lang="ru-RU" sz="1800" dirty="0" smtClean="0">
                <a:solidFill>
                  <a:schemeClr val="bg2">
                    <a:lumMod val="25000"/>
                  </a:schemeClr>
                </a:solidFill>
              </a:rPr>
              <a:t> </a:t>
            </a:r>
            <a:r>
              <a:rPr lang="ru-RU" sz="1800" dirty="0" smtClean="0">
                <a:solidFill>
                  <a:srgbClr val="C00000"/>
                </a:solidFill>
              </a:rPr>
              <a:t>(так как, так что, потому что м др.)</a:t>
            </a:r>
            <a:r>
              <a:rPr lang="ru-RU" sz="1800" dirty="0" smtClean="0">
                <a:solidFill>
                  <a:srgbClr val="000099"/>
                </a:solidFill>
              </a:rPr>
              <a:t> </a:t>
            </a:r>
            <a:r>
              <a:rPr lang="ru-RU" sz="1800" dirty="0" smtClean="0">
                <a:solidFill>
                  <a:schemeClr val="bg2">
                    <a:lumMod val="25000"/>
                  </a:schemeClr>
                </a:solidFill>
              </a:rPr>
              <a:t>и двойными </a:t>
            </a:r>
            <a:r>
              <a:rPr lang="ru-RU" sz="1800" dirty="0" smtClean="0">
                <a:solidFill>
                  <a:srgbClr val="C00000"/>
                </a:solidFill>
              </a:rPr>
              <a:t>(если…, то; так как…, то; чем…, тем), </a:t>
            </a:r>
            <a:r>
              <a:rPr lang="ru-RU" sz="1800" dirty="0" smtClean="0">
                <a:solidFill>
                  <a:srgbClr val="000099"/>
                </a:solidFill>
              </a:rPr>
              <a:t>например: </a:t>
            </a:r>
            <a:r>
              <a:rPr lang="ru-RU" sz="1800" dirty="0" smtClean="0">
                <a:solidFill>
                  <a:srgbClr val="C00000"/>
                </a:solidFill>
              </a:rPr>
              <a:t>1) Уже совсем стемнело, </a:t>
            </a:r>
            <a:r>
              <a:rPr lang="ru-RU" sz="1800" b="1" dirty="0" smtClean="0">
                <a:solidFill>
                  <a:srgbClr val="C00000"/>
                </a:solidFill>
              </a:rPr>
              <a:t>так что </a:t>
            </a:r>
            <a:r>
              <a:rPr lang="ru-RU" sz="1800" dirty="0" smtClean="0">
                <a:solidFill>
                  <a:srgbClr val="C00000"/>
                </a:solidFill>
              </a:rPr>
              <a:t>людей на улице не было (</a:t>
            </a:r>
            <a:r>
              <a:rPr lang="ru-RU" sz="1800" dirty="0" err="1" smtClean="0">
                <a:solidFill>
                  <a:srgbClr val="C00000"/>
                </a:solidFill>
              </a:rPr>
              <a:t>Аст</a:t>
            </a:r>
            <a:r>
              <a:rPr lang="ru-RU" sz="1800" dirty="0" smtClean="0">
                <a:solidFill>
                  <a:srgbClr val="C00000"/>
                </a:solidFill>
              </a:rPr>
              <a:t>.) – </a:t>
            </a:r>
            <a:r>
              <a:rPr lang="ru-RU" sz="1800" dirty="0" smtClean="0">
                <a:solidFill>
                  <a:srgbClr val="000099"/>
                </a:solidFill>
              </a:rPr>
              <a:t>составной союз. </a:t>
            </a:r>
            <a:r>
              <a:rPr lang="ru-RU" sz="1800" dirty="0" smtClean="0">
                <a:solidFill>
                  <a:srgbClr val="C00000"/>
                </a:solidFill>
              </a:rPr>
              <a:t>2) </a:t>
            </a:r>
            <a:r>
              <a:rPr lang="ru-RU" sz="1800" b="1" dirty="0" smtClean="0">
                <a:solidFill>
                  <a:srgbClr val="C00000"/>
                </a:solidFill>
              </a:rPr>
              <a:t>Чем </a:t>
            </a:r>
            <a:r>
              <a:rPr lang="ru-RU" sz="1800" dirty="0" smtClean="0">
                <a:solidFill>
                  <a:srgbClr val="C00000"/>
                </a:solidFill>
              </a:rPr>
              <a:t>ближе подъезжал я к дому, </a:t>
            </a:r>
            <a:r>
              <a:rPr lang="ru-RU" sz="1800" b="1" dirty="0" smtClean="0">
                <a:solidFill>
                  <a:srgbClr val="C00000"/>
                </a:solidFill>
              </a:rPr>
              <a:t>тем </a:t>
            </a:r>
            <a:r>
              <a:rPr lang="ru-RU" sz="1800" dirty="0" err="1" smtClean="0">
                <a:solidFill>
                  <a:srgbClr val="C00000"/>
                </a:solidFill>
              </a:rPr>
              <a:t>силь-нее</a:t>
            </a:r>
            <a:r>
              <a:rPr lang="ru-RU" sz="1800" dirty="0" smtClean="0">
                <a:solidFill>
                  <a:srgbClr val="C00000"/>
                </a:solidFill>
              </a:rPr>
              <a:t> билось сердце. </a:t>
            </a:r>
            <a:r>
              <a:rPr lang="ru-RU" sz="1800" b="1" dirty="0" smtClean="0">
                <a:solidFill>
                  <a:srgbClr val="C00000"/>
                </a:solidFill>
              </a:rPr>
              <a:t>Если </a:t>
            </a:r>
            <a:r>
              <a:rPr lang="ru-RU" sz="1800" dirty="0" smtClean="0">
                <a:solidFill>
                  <a:srgbClr val="C00000"/>
                </a:solidFill>
              </a:rPr>
              <a:t>завтра будет хорошая погода, </a:t>
            </a:r>
            <a:r>
              <a:rPr lang="ru-RU" sz="1800" b="1" dirty="0" smtClean="0">
                <a:solidFill>
                  <a:srgbClr val="C00000"/>
                </a:solidFill>
              </a:rPr>
              <a:t>то </a:t>
            </a:r>
            <a:r>
              <a:rPr lang="ru-RU" sz="1800" dirty="0" smtClean="0">
                <a:solidFill>
                  <a:srgbClr val="C00000"/>
                </a:solidFill>
              </a:rPr>
              <a:t>пойдём гулять. – </a:t>
            </a:r>
            <a:r>
              <a:rPr lang="ru-RU" sz="1800" dirty="0" smtClean="0">
                <a:solidFill>
                  <a:srgbClr val="000099"/>
                </a:solidFill>
              </a:rPr>
              <a:t>двойные союзы</a:t>
            </a:r>
            <a:r>
              <a:rPr lang="ru-RU" sz="1800" dirty="0" smtClean="0">
                <a:solidFill>
                  <a:srgbClr val="C00000"/>
                </a:solidFill>
              </a:rPr>
              <a:t>. </a:t>
            </a:r>
            <a:r>
              <a:rPr lang="ru-RU" sz="1800" dirty="0" smtClean="0">
                <a:solidFill>
                  <a:srgbClr val="000099"/>
                </a:solidFill>
              </a:rPr>
              <a:t>Придаточное предложение при двойном союзе всегда стоит впереди главного и содержит первую часть союза, вторая его часть входит в состав главного предложения.</a:t>
            </a:r>
            <a:endParaRPr lang="ru-RU" sz="1800"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r>
              <a:rPr lang="ru-RU" dirty="0" smtClean="0">
                <a:solidFill>
                  <a:srgbClr val="000099"/>
                </a:solidFill>
              </a:rPr>
              <a:t>При помощи  сокращённых  записей внутри </a:t>
            </a:r>
            <a:r>
              <a:rPr lang="ru-RU" dirty="0" err="1" smtClean="0">
                <a:solidFill>
                  <a:srgbClr val="000099"/>
                </a:solidFill>
              </a:rPr>
              <a:t>квад-ратных</a:t>
            </a:r>
            <a:r>
              <a:rPr lang="ru-RU" dirty="0" smtClean="0">
                <a:solidFill>
                  <a:srgbClr val="000099"/>
                </a:solidFill>
              </a:rPr>
              <a:t>  и  круглых  скобок  можно  схематически </a:t>
            </a:r>
          </a:p>
          <a:p>
            <a:pPr>
              <a:buNone/>
            </a:pPr>
            <a:r>
              <a:rPr lang="ru-RU" dirty="0" smtClean="0">
                <a:solidFill>
                  <a:srgbClr val="000099"/>
                </a:solidFill>
              </a:rPr>
              <a:t>   изобразить строение любого сложноподчинённого</a:t>
            </a:r>
          </a:p>
          <a:p>
            <a:pPr>
              <a:buNone/>
            </a:pPr>
            <a:r>
              <a:rPr lang="ru-RU" dirty="0" smtClean="0">
                <a:solidFill>
                  <a:srgbClr val="000099"/>
                </a:solidFill>
              </a:rPr>
              <a:t>   предложения. Например, строение предложения Вот дом, в котором я живу можно представить так:</a:t>
            </a:r>
          </a:p>
          <a:p>
            <a:pPr>
              <a:buNone/>
            </a:pPr>
            <a:r>
              <a:rPr lang="ru-RU" dirty="0" smtClean="0">
                <a:solidFill>
                  <a:srgbClr val="000099"/>
                </a:solidFill>
              </a:rPr>
              <a:t>                  [… сущ.], (союзн. сл. </a:t>
            </a:r>
            <a:r>
              <a:rPr lang="ru-RU" dirty="0" smtClean="0">
                <a:solidFill>
                  <a:srgbClr val="C00000"/>
                </a:solidFill>
              </a:rPr>
              <a:t>в котором </a:t>
            </a:r>
            <a:r>
              <a:rPr lang="ru-RU" dirty="0" smtClean="0">
                <a:solidFill>
                  <a:srgbClr val="000099"/>
                </a:solidFill>
              </a:rPr>
              <a:t>…).</a:t>
            </a:r>
          </a:p>
          <a:p>
            <a:pPr>
              <a:buNone/>
            </a:pPr>
            <a:r>
              <a:rPr lang="ru-RU" dirty="0" smtClean="0">
                <a:solidFill>
                  <a:srgbClr val="000099"/>
                </a:solidFill>
              </a:rPr>
              <a:t>    Из этой схемы следует, что в данном предложении придаточное  относится к существительному, при- </a:t>
            </a:r>
          </a:p>
          <a:p>
            <a:pPr>
              <a:buNone/>
            </a:pPr>
            <a:r>
              <a:rPr lang="ru-RU" dirty="0" smtClean="0">
                <a:solidFill>
                  <a:srgbClr val="000099"/>
                </a:solidFill>
              </a:rPr>
              <a:t>    </a:t>
            </a:r>
            <a:r>
              <a:rPr lang="ru-RU" dirty="0" err="1" smtClean="0">
                <a:solidFill>
                  <a:srgbClr val="000099"/>
                </a:solidFill>
              </a:rPr>
              <a:t>крепляется</a:t>
            </a:r>
            <a:r>
              <a:rPr lang="ru-RU" dirty="0" smtClean="0">
                <a:solidFill>
                  <a:srgbClr val="000099"/>
                </a:solidFill>
              </a:rPr>
              <a:t> союзным словом в котором и стоит после главного</a:t>
            </a:r>
            <a:endParaRPr lang="ru-RU" dirty="0">
              <a:solidFill>
                <a:srgbClr val="000099"/>
              </a:solidFill>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285720" y="1935480"/>
            <a:ext cx="8572560" cy="4389120"/>
          </a:xfrm>
        </p:spPr>
        <p:txBody>
          <a:bodyPr/>
          <a:lstStyle/>
          <a:p>
            <a:r>
              <a:rPr lang="en-US" dirty="0" smtClean="0">
                <a:solidFill>
                  <a:srgbClr val="000099"/>
                </a:solidFill>
              </a:rPr>
              <a:t>III</a:t>
            </a:r>
            <a:r>
              <a:rPr lang="ru-RU" dirty="0" smtClean="0">
                <a:solidFill>
                  <a:srgbClr val="000099"/>
                </a:solidFill>
              </a:rPr>
              <a:t>. В одних сложноподчинённых предложениях </a:t>
            </a:r>
            <a:r>
              <a:rPr lang="ru-RU" dirty="0" err="1" smtClean="0">
                <a:solidFill>
                  <a:srgbClr val="000099"/>
                </a:solidFill>
              </a:rPr>
              <a:t>мес-то</a:t>
            </a:r>
            <a:r>
              <a:rPr lang="ru-RU" dirty="0" smtClean="0">
                <a:solidFill>
                  <a:srgbClr val="000099"/>
                </a:solidFill>
              </a:rPr>
              <a:t> придаточного неизменно: придаточное всегда </a:t>
            </a:r>
            <a:r>
              <a:rPr lang="ru-RU" dirty="0" err="1" smtClean="0">
                <a:solidFill>
                  <a:srgbClr val="000099"/>
                </a:solidFill>
              </a:rPr>
              <a:t>сто-ит</a:t>
            </a:r>
            <a:r>
              <a:rPr lang="ru-RU" dirty="0" smtClean="0">
                <a:solidFill>
                  <a:srgbClr val="000099"/>
                </a:solidFill>
              </a:rPr>
              <a:t> после главного или после того слова, к которому относится, например: </a:t>
            </a:r>
            <a:r>
              <a:rPr lang="ru-RU" dirty="0" smtClean="0">
                <a:solidFill>
                  <a:srgbClr val="C00000"/>
                </a:solidFill>
              </a:rPr>
              <a:t>1) Земля и море погрузились в глубокий мрак, </a:t>
            </a:r>
            <a:r>
              <a:rPr lang="ru-RU" b="1" dirty="0" smtClean="0">
                <a:solidFill>
                  <a:srgbClr val="C00000"/>
                </a:solidFill>
              </a:rPr>
              <a:t>так что в нескольких шагах нельзя было увидеть рядом идущего. </a:t>
            </a:r>
            <a:r>
              <a:rPr lang="ru-RU" dirty="0" smtClean="0">
                <a:solidFill>
                  <a:srgbClr val="C00000"/>
                </a:solidFill>
              </a:rPr>
              <a:t>(</a:t>
            </a:r>
            <a:r>
              <a:rPr lang="ru-RU" dirty="0" err="1" smtClean="0">
                <a:solidFill>
                  <a:srgbClr val="C00000"/>
                </a:solidFill>
              </a:rPr>
              <a:t>Арс</a:t>
            </a:r>
            <a:r>
              <a:rPr lang="ru-RU" dirty="0" smtClean="0">
                <a:solidFill>
                  <a:srgbClr val="C00000"/>
                </a:solidFill>
              </a:rPr>
              <a:t>.) 2) </a:t>
            </a:r>
            <a:r>
              <a:rPr lang="ru-RU" dirty="0" err="1" smtClean="0">
                <a:solidFill>
                  <a:srgbClr val="C00000"/>
                </a:solidFill>
              </a:rPr>
              <a:t>Тёмно-зелё-ные</a:t>
            </a:r>
            <a:r>
              <a:rPr lang="ru-RU" dirty="0" smtClean="0">
                <a:solidFill>
                  <a:srgbClr val="C00000"/>
                </a:solidFill>
              </a:rPr>
              <a:t> дубы и липы, </a:t>
            </a:r>
            <a:r>
              <a:rPr lang="ru-RU" b="1" dirty="0" smtClean="0">
                <a:solidFill>
                  <a:srgbClr val="C00000"/>
                </a:solidFill>
              </a:rPr>
              <a:t>которыми плотно заросли </a:t>
            </a:r>
            <a:r>
              <a:rPr lang="ru-RU" b="1" dirty="0" err="1" smtClean="0">
                <a:solidFill>
                  <a:srgbClr val="C00000"/>
                </a:solidFill>
              </a:rPr>
              <a:t>озёр-ные</a:t>
            </a:r>
            <a:r>
              <a:rPr lang="ru-RU" b="1" dirty="0" smtClean="0">
                <a:solidFill>
                  <a:srgbClr val="C00000"/>
                </a:solidFill>
              </a:rPr>
              <a:t> берега, </a:t>
            </a:r>
            <a:r>
              <a:rPr lang="ru-RU" dirty="0" smtClean="0">
                <a:solidFill>
                  <a:srgbClr val="C00000"/>
                </a:solidFill>
              </a:rPr>
              <a:t>чётко отражались в неподвижной воде. (</a:t>
            </a:r>
            <a:r>
              <a:rPr lang="ru-RU" dirty="0" err="1" smtClean="0">
                <a:solidFill>
                  <a:srgbClr val="C00000"/>
                </a:solidFill>
              </a:rPr>
              <a:t>Сол</a:t>
            </a:r>
            <a:r>
              <a:rPr lang="ru-RU" dirty="0" smtClean="0">
                <a:solidFill>
                  <a:srgbClr val="C00000"/>
                </a:solidFill>
              </a:rPr>
              <a:t>.)</a:t>
            </a:r>
          </a:p>
          <a:p>
            <a:pPr>
              <a:buNone/>
            </a:pPr>
            <a:endParaRPr lang="ru-RU" dirty="0">
              <a:solidFill>
                <a:srgbClr val="000099"/>
              </a:solidFill>
            </a:endParaRPr>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solidFill>
                  <a:srgbClr val="000099"/>
                </a:solidFill>
              </a:rPr>
              <a:t>В других сложноподчинённых предложениях место придаточного предложения можно менять, </a:t>
            </a:r>
            <a:r>
              <a:rPr lang="ru-RU" dirty="0" err="1" smtClean="0">
                <a:solidFill>
                  <a:srgbClr val="000099"/>
                </a:solidFill>
              </a:rPr>
              <a:t>напри-мер</a:t>
            </a:r>
            <a:r>
              <a:rPr lang="ru-RU" dirty="0" smtClean="0">
                <a:solidFill>
                  <a:srgbClr val="000099"/>
                </a:solidFill>
              </a:rPr>
              <a:t>: </a:t>
            </a:r>
            <a:r>
              <a:rPr lang="ru-RU" dirty="0" smtClean="0">
                <a:solidFill>
                  <a:srgbClr val="C00000"/>
                </a:solidFill>
              </a:rPr>
              <a:t>1) Экспедиция отправится в Арктику завтра, </a:t>
            </a:r>
            <a:r>
              <a:rPr lang="ru-RU" b="1" dirty="0" smtClean="0">
                <a:solidFill>
                  <a:srgbClr val="C00000"/>
                </a:solidFill>
              </a:rPr>
              <a:t>если будет лётная погода.</a:t>
            </a:r>
          </a:p>
          <a:p>
            <a:r>
              <a:rPr lang="ru-RU" dirty="0" smtClean="0">
                <a:solidFill>
                  <a:srgbClr val="C00000"/>
                </a:solidFill>
              </a:rPr>
              <a:t>2) </a:t>
            </a:r>
            <a:r>
              <a:rPr lang="ru-RU" b="1" dirty="0" smtClean="0">
                <a:solidFill>
                  <a:srgbClr val="C00000"/>
                </a:solidFill>
              </a:rPr>
              <a:t>Если будет лётная погода,</a:t>
            </a:r>
            <a:r>
              <a:rPr lang="ru-RU" dirty="0" smtClean="0">
                <a:solidFill>
                  <a:srgbClr val="C00000"/>
                </a:solidFill>
              </a:rPr>
              <a:t> экспедиция отправится в Арктику завтра. 3) Экспедиция, </a:t>
            </a:r>
            <a:r>
              <a:rPr lang="ru-RU" b="1" dirty="0" smtClean="0">
                <a:solidFill>
                  <a:srgbClr val="C00000"/>
                </a:solidFill>
              </a:rPr>
              <a:t>если будет лётная погода, </a:t>
            </a:r>
            <a:r>
              <a:rPr lang="ru-RU" dirty="0" smtClean="0">
                <a:solidFill>
                  <a:srgbClr val="C00000"/>
                </a:solidFill>
              </a:rPr>
              <a:t>отправится в Арктику </a:t>
            </a:r>
            <a:r>
              <a:rPr lang="ru-RU" dirty="0" err="1" smtClean="0">
                <a:solidFill>
                  <a:srgbClr val="C00000"/>
                </a:solidFill>
              </a:rPr>
              <a:t>завт-ра</a:t>
            </a:r>
            <a:r>
              <a:rPr lang="ru-RU" dirty="0" smtClean="0">
                <a:solidFill>
                  <a:srgbClr val="C00000"/>
                </a:solidFill>
              </a:rPr>
              <a:t>.</a:t>
            </a:r>
          </a:p>
          <a:p>
            <a:r>
              <a:rPr lang="ru-RU" dirty="0" smtClean="0">
                <a:solidFill>
                  <a:srgbClr val="000099"/>
                </a:solidFill>
              </a:rPr>
              <a:t>Придаточное предложение отделяется запятой или выделяется запятыми.</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736"/>
            <a:ext cx="8301038" cy="714372"/>
          </a:xfrm>
        </p:spPr>
        <p:txBody>
          <a:bodyPr>
            <a:normAutofit fontScale="90000"/>
          </a:bodyPr>
          <a:lstStyle/>
          <a:p>
            <a:pPr algn="ctr"/>
            <a:r>
              <a:rPr lang="ru-RU" sz="5400" dirty="0" smtClean="0">
                <a:solidFill>
                  <a:srgbClr val="C00000"/>
                </a:solidFill>
              </a:rPr>
              <a:t>СЛОЖНОЕ ПРЕДЛОЖЕНИЕ</a:t>
            </a:r>
            <a:br>
              <a:rPr lang="ru-RU" sz="5400" dirty="0" smtClean="0">
                <a:solidFill>
                  <a:srgbClr val="C00000"/>
                </a:solidFill>
              </a:rPr>
            </a:br>
            <a:endParaRPr lang="ru-RU" dirty="0">
              <a:solidFill>
                <a:srgbClr val="C00000"/>
              </a:solidFill>
            </a:endParaRPr>
          </a:p>
        </p:txBody>
      </p:sp>
      <p:sp>
        <p:nvSpPr>
          <p:cNvPr id="3" name="Содержимое 2"/>
          <p:cNvSpPr>
            <a:spLocks noGrp="1"/>
          </p:cNvSpPr>
          <p:nvPr>
            <p:ph idx="1"/>
          </p:nvPr>
        </p:nvSpPr>
        <p:spPr/>
        <p:txBody>
          <a:bodyPr>
            <a:normAutofit/>
          </a:bodyPr>
          <a:lstStyle/>
          <a:p>
            <a:r>
              <a:rPr lang="ru-RU" sz="4000" dirty="0" smtClean="0">
                <a:solidFill>
                  <a:srgbClr val="000099"/>
                </a:solidFill>
              </a:rPr>
              <a:t>Сложное предложение –</a:t>
            </a:r>
            <a:r>
              <a:rPr lang="ru-RU" sz="4000" dirty="0" smtClean="0"/>
              <a:t> </a:t>
            </a:r>
            <a:r>
              <a:rPr lang="ru-RU" sz="4000" dirty="0" smtClean="0">
                <a:solidFill>
                  <a:srgbClr val="C00000"/>
                </a:solidFill>
              </a:rPr>
              <a:t>это предложение, состоящее из двух или нескольких простых </a:t>
            </a:r>
            <a:r>
              <a:rPr lang="ru-RU" sz="4000" dirty="0" err="1" smtClean="0">
                <a:solidFill>
                  <a:srgbClr val="C00000"/>
                </a:solidFill>
              </a:rPr>
              <a:t>предло-жений</a:t>
            </a:r>
            <a:r>
              <a:rPr lang="ru-RU" sz="4000" dirty="0" smtClean="0">
                <a:solidFill>
                  <a:srgbClr val="C00000"/>
                </a:solidFill>
              </a:rPr>
              <a:t>.</a:t>
            </a:r>
            <a:endParaRPr lang="ru-RU" sz="4000" dirty="0">
              <a:solidFill>
                <a:srgbClr val="C00000"/>
              </a:solidFill>
            </a:endParaRPr>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142984"/>
            <a:ext cx="8229600" cy="5429288"/>
          </a:xfrm>
        </p:spPr>
        <p:txBody>
          <a:bodyPr>
            <a:normAutofit/>
          </a:bodyPr>
          <a:lstStyle/>
          <a:p>
            <a:r>
              <a:rPr lang="ru-RU" dirty="0" smtClean="0">
                <a:solidFill>
                  <a:srgbClr val="000099"/>
                </a:solidFill>
              </a:rPr>
              <a:t>В сложноподчинённом предложении могут быть два или несколько придаточных, например:</a:t>
            </a:r>
            <a:endParaRPr lang="ru-RU" dirty="0" smtClean="0">
              <a:solidFill>
                <a:srgbClr val="C00000"/>
              </a:solidFill>
            </a:endParaRPr>
          </a:p>
          <a:p>
            <a:r>
              <a:rPr lang="ru-RU" dirty="0" smtClean="0">
                <a:solidFill>
                  <a:srgbClr val="C00000"/>
                </a:solidFill>
              </a:rPr>
              <a:t>1) </a:t>
            </a:r>
            <a:r>
              <a:rPr lang="ru-RU" sz="2200" dirty="0" smtClean="0">
                <a:solidFill>
                  <a:srgbClr val="C00000"/>
                </a:solidFill>
              </a:rPr>
              <a:t>На улице настолько светло, </a:t>
            </a:r>
            <a:r>
              <a:rPr lang="ru-RU" sz="2200" b="1" dirty="0" smtClean="0">
                <a:solidFill>
                  <a:srgbClr val="C00000"/>
                </a:solidFill>
              </a:rPr>
              <a:t>что видно, как ветер качает верхушки деревьев. </a:t>
            </a:r>
            <a:r>
              <a:rPr lang="ru-RU" sz="2200" dirty="0" smtClean="0">
                <a:solidFill>
                  <a:srgbClr val="C00000"/>
                </a:solidFill>
              </a:rPr>
              <a:t>(Ч.)</a:t>
            </a:r>
          </a:p>
          <a:p>
            <a:pPr algn="ctr">
              <a:buNone/>
            </a:pPr>
            <a:r>
              <a:rPr lang="ru-RU" sz="1800" dirty="0" smtClean="0">
                <a:solidFill>
                  <a:srgbClr val="000099"/>
                </a:solidFill>
              </a:rPr>
              <a:t>      </a:t>
            </a:r>
            <a:r>
              <a:rPr lang="ru-RU" sz="1800" dirty="0" smtClean="0">
                <a:solidFill>
                  <a:schemeClr val="bg2">
                    <a:lumMod val="25000"/>
                  </a:schemeClr>
                </a:solidFill>
              </a:rPr>
              <a:t>Схематически это предложение можно изобразить так:</a:t>
            </a:r>
          </a:p>
          <a:p>
            <a:pPr algn="ctr">
              <a:buNone/>
            </a:pPr>
            <a:endParaRPr lang="ru-RU" sz="1800" dirty="0" smtClean="0">
              <a:solidFill>
                <a:schemeClr val="bg2">
                  <a:lumMod val="25000"/>
                </a:schemeClr>
              </a:solidFill>
            </a:endParaRPr>
          </a:p>
          <a:p>
            <a:pPr algn="ctr">
              <a:buNone/>
            </a:pPr>
            <a:r>
              <a:rPr lang="ru-RU" sz="1800" dirty="0" smtClean="0">
                <a:solidFill>
                  <a:schemeClr val="bg2">
                    <a:lumMod val="25000"/>
                  </a:schemeClr>
                </a:solidFill>
              </a:rPr>
              <a:t>[   ], (  ), (  ).</a:t>
            </a:r>
          </a:p>
          <a:p>
            <a:pPr>
              <a:buNone/>
            </a:pPr>
            <a:r>
              <a:rPr lang="ru-RU" sz="2400" dirty="0" smtClean="0">
                <a:solidFill>
                  <a:srgbClr val="C00000"/>
                </a:solidFill>
              </a:rPr>
              <a:t>    2) </a:t>
            </a:r>
            <a:r>
              <a:rPr lang="ru-RU" sz="1800" dirty="0" smtClean="0">
                <a:solidFill>
                  <a:srgbClr val="C00000"/>
                </a:solidFill>
              </a:rPr>
              <a:t>Он видит, </a:t>
            </a:r>
            <a:r>
              <a:rPr lang="ru-RU" sz="1800" b="1" dirty="0" smtClean="0">
                <a:solidFill>
                  <a:srgbClr val="C00000"/>
                </a:solidFill>
              </a:rPr>
              <a:t>как поле отец удобряет,</a:t>
            </a:r>
          </a:p>
          <a:p>
            <a:pPr>
              <a:buNone/>
            </a:pPr>
            <a:r>
              <a:rPr lang="ru-RU" sz="1800" b="1" dirty="0" smtClean="0">
                <a:solidFill>
                  <a:srgbClr val="C00000"/>
                </a:solidFill>
              </a:rPr>
              <a:t>          Как в рыхлую землю бросает зерно,</a:t>
            </a:r>
          </a:p>
          <a:p>
            <a:pPr>
              <a:buNone/>
            </a:pPr>
            <a:r>
              <a:rPr lang="ru-RU" sz="1800" b="1" dirty="0" smtClean="0">
                <a:solidFill>
                  <a:srgbClr val="C00000"/>
                </a:solidFill>
              </a:rPr>
              <a:t>          Как поле потом зеленеть начинает,</a:t>
            </a:r>
          </a:p>
          <a:p>
            <a:pPr>
              <a:buNone/>
            </a:pPr>
            <a:r>
              <a:rPr lang="ru-RU" sz="1800" b="1" dirty="0" smtClean="0">
                <a:solidFill>
                  <a:srgbClr val="C00000"/>
                </a:solidFill>
              </a:rPr>
              <a:t>          Как колос растёт, наливает зерно.</a:t>
            </a:r>
          </a:p>
          <a:p>
            <a:pPr>
              <a:buNone/>
            </a:pPr>
            <a:r>
              <a:rPr lang="ru-RU" sz="1800" b="1" dirty="0" smtClean="0">
                <a:solidFill>
                  <a:srgbClr val="C00000"/>
                </a:solidFill>
              </a:rPr>
              <a:t>                                                                      </a:t>
            </a:r>
            <a:r>
              <a:rPr lang="ru-RU" sz="1800" b="1" dirty="0" smtClean="0">
                <a:solidFill>
                  <a:srgbClr val="000099"/>
                </a:solidFill>
              </a:rPr>
              <a:t>(</a:t>
            </a:r>
            <a:r>
              <a:rPr lang="ru-RU" sz="1800" b="1" dirty="0" err="1" smtClean="0">
                <a:solidFill>
                  <a:srgbClr val="000099"/>
                </a:solidFill>
              </a:rPr>
              <a:t>Н.некрасов</a:t>
            </a:r>
            <a:r>
              <a:rPr lang="ru-RU" sz="1800" b="1" dirty="0" smtClean="0">
                <a:solidFill>
                  <a:srgbClr val="000099"/>
                </a:solidFill>
              </a:rPr>
              <a:t>.)</a:t>
            </a:r>
          </a:p>
          <a:p>
            <a:pPr algn="ctr">
              <a:buNone/>
            </a:pPr>
            <a:r>
              <a:rPr lang="ru-RU" sz="1800" dirty="0" smtClean="0">
                <a:solidFill>
                  <a:schemeClr val="bg2">
                    <a:lumMod val="25000"/>
                  </a:schemeClr>
                </a:solidFill>
              </a:rPr>
              <a:t>Схематически это предложение можно изобразить так:</a:t>
            </a:r>
          </a:p>
          <a:p>
            <a:pPr algn="ctr">
              <a:buNone/>
            </a:pPr>
            <a:endParaRPr lang="ru-RU" sz="1800" dirty="0" smtClean="0">
              <a:solidFill>
                <a:schemeClr val="bg2">
                  <a:lumMod val="25000"/>
                </a:schemeClr>
              </a:solidFill>
            </a:endParaRPr>
          </a:p>
          <a:p>
            <a:pPr algn="ctr">
              <a:buNone/>
            </a:pPr>
            <a:r>
              <a:rPr lang="ru-RU" sz="1800" dirty="0" smtClean="0">
                <a:solidFill>
                  <a:schemeClr val="bg2">
                    <a:lumMod val="25000"/>
                  </a:schemeClr>
                </a:solidFill>
              </a:rPr>
              <a:t>[  ], (  ), (  ), (  ), (  ).</a:t>
            </a:r>
          </a:p>
          <a:p>
            <a:pPr>
              <a:buNone/>
            </a:pPr>
            <a:endParaRPr lang="ru-RU" sz="1800" dirty="0">
              <a:solidFill>
                <a:srgbClr val="00009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pPr algn="ctr"/>
            <a:r>
              <a:rPr lang="ru-RU" sz="2400" b="1" dirty="0" smtClean="0">
                <a:solidFill>
                  <a:srgbClr val="000099"/>
                </a:solidFill>
              </a:rPr>
              <a:t>Основные группы сложноподчинённых предложений по их значению.</a:t>
            </a:r>
            <a:endParaRPr lang="ru-RU" sz="2400" b="1" dirty="0">
              <a:solidFill>
                <a:srgbClr val="000099"/>
              </a:solidFill>
            </a:endParaRPr>
          </a:p>
        </p:txBody>
      </p:sp>
      <p:sp>
        <p:nvSpPr>
          <p:cNvPr id="3" name="Содержимое 2"/>
          <p:cNvSpPr>
            <a:spLocks noGrp="1"/>
          </p:cNvSpPr>
          <p:nvPr>
            <p:ph idx="1"/>
          </p:nvPr>
        </p:nvSpPr>
        <p:spPr>
          <a:xfrm>
            <a:off x="457200" y="1935480"/>
            <a:ext cx="8472518" cy="4389120"/>
          </a:xfrm>
        </p:spPr>
        <p:txBody>
          <a:bodyPr/>
          <a:lstStyle/>
          <a:p>
            <a:r>
              <a:rPr lang="ru-RU" dirty="0" smtClean="0">
                <a:solidFill>
                  <a:srgbClr val="000099"/>
                </a:solidFill>
              </a:rPr>
              <a:t>Выделяются  три наиболее широкие по значению группы сложноподчинённых предложений: с </a:t>
            </a:r>
            <a:r>
              <a:rPr lang="ru-RU" dirty="0" err="1" smtClean="0">
                <a:solidFill>
                  <a:srgbClr val="000099"/>
                </a:solidFill>
              </a:rPr>
              <a:t>при-даточными</a:t>
            </a:r>
            <a:r>
              <a:rPr lang="ru-RU" dirty="0" smtClean="0">
                <a:solidFill>
                  <a:srgbClr val="000099"/>
                </a:solidFill>
              </a:rPr>
              <a:t> </a:t>
            </a:r>
            <a:r>
              <a:rPr lang="ru-RU" dirty="0" smtClean="0">
                <a:solidFill>
                  <a:schemeClr val="bg2">
                    <a:lumMod val="25000"/>
                  </a:schemeClr>
                </a:solidFill>
              </a:rPr>
              <a:t>определительными, изъяснительными *</a:t>
            </a:r>
          </a:p>
          <a:p>
            <a:pPr>
              <a:buNone/>
            </a:pPr>
            <a:r>
              <a:rPr lang="ru-RU" dirty="0" smtClean="0">
                <a:solidFill>
                  <a:schemeClr val="bg2">
                    <a:lumMod val="25000"/>
                  </a:schemeClr>
                </a:solidFill>
              </a:rPr>
              <a:t>   и обстоятельственными; </a:t>
            </a:r>
            <a:r>
              <a:rPr lang="ru-RU" dirty="0" smtClean="0">
                <a:solidFill>
                  <a:srgbClr val="000099"/>
                </a:solidFill>
              </a:rPr>
              <a:t>последние в свою очередь делятся на несколько подгрупп.</a:t>
            </a:r>
          </a:p>
          <a:p>
            <a:pPr>
              <a:buNone/>
            </a:pPr>
            <a:endParaRPr lang="ru-RU" dirty="0" smtClean="0">
              <a:solidFill>
                <a:srgbClr val="000099"/>
              </a:solidFill>
            </a:endParaRPr>
          </a:p>
          <a:p>
            <a:pPr>
              <a:buNone/>
            </a:pPr>
            <a:r>
              <a:rPr lang="ru-RU" dirty="0" smtClean="0">
                <a:solidFill>
                  <a:srgbClr val="000099"/>
                </a:solidFill>
              </a:rPr>
              <a:t>   </a:t>
            </a:r>
            <a:r>
              <a:rPr lang="ru-RU" sz="1800" dirty="0" smtClean="0">
                <a:solidFill>
                  <a:srgbClr val="000099"/>
                </a:solidFill>
              </a:rPr>
              <a:t>* </a:t>
            </a:r>
            <a:r>
              <a:rPr lang="ru-RU" sz="1800" dirty="0" smtClean="0">
                <a:solidFill>
                  <a:schemeClr val="bg2">
                    <a:lumMod val="25000"/>
                  </a:schemeClr>
                </a:solidFill>
              </a:rPr>
              <a:t>От изъясняться – говорить; эти придаточные относятся к словам со </a:t>
            </a:r>
            <a:r>
              <a:rPr lang="ru-RU" sz="1800" dirty="0" err="1" smtClean="0">
                <a:solidFill>
                  <a:schemeClr val="bg2">
                    <a:lumMod val="25000"/>
                  </a:schemeClr>
                </a:solidFill>
              </a:rPr>
              <a:t>значе-нием</a:t>
            </a:r>
            <a:r>
              <a:rPr lang="ru-RU" sz="1800" dirty="0" smtClean="0">
                <a:solidFill>
                  <a:schemeClr val="bg2">
                    <a:lumMod val="25000"/>
                  </a:schemeClr>
                </a:solidFill>
              </a:rPr>
              <a:t> речи, мысли, чувства и восприятия.</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143000"/>
          </a:xfrm>
        </p:spPr>
        <p:txBody>
          <a:bodyPr>
            <a:normAutofit/>
          </a:bodyPr>
          <a:lstStyle/>
          <a:p>
            <a:pPr algn="ctr"/>
            <a:r>
              <a:rPr lang="ru-RU" sz="2000" dirty="0" smtClean="0">
                <a:solidFill>
                  <a:srgbClr val="000099"/>
                </a:solidFill>
              </a:rPr>
              <a:t>§</a:t>
            </a:r>
            <a:r>
              <a:rPr lang="ru-RU" sz="2000" b="1" dirty="0" smtClean="0">
                <a:solidFill>
                  <a:srgbClr val="000099"/>
                </a:solidFill>
              </a:rPr>
              <a:t>10. Сложноподчинённые предложения с придаточными определительными </a:t>
            </a:r>
            <a:endParaRPr lang="ru-RU" sz="2000" b="1" dirty="0">
              <a:solidFill>
                <a:srgbClr val="000099"/>
              </a:solidFill>
            </a:endParaRPr>
          </a:p>
        </p:txBody>
      </p:sp>
      <p:sp>
        <p:nvSpPr>
          <p:cNvPr id="3" name="Содержимое 2"/>
          <p:cNvSpPr>
            <a:spLocks noGrp="1"/>
          </p:cNvSpPr>
          <p:nvPr>
            <p:ph idx="1"/>
          </p:nvPr>
        </p:nvSpPr>
        <p:spPr>
          <a:xfrm>
            <a:off x="457200" y="1935480"/>
            <a:ext cx="8543956" cy="4389120"/>
          </a:xfrm>
        </p:spPr>
        <p:txBody>
          <a:bodyPr>
            <a:normAutofit fontScale="77500" lnSpcReduction="20000"/>
          </a:bodyPr>
          <a:lstStyle/>
          <a:p>
            <a:r>
              <a:rPr lang="en-US" dirty="0" smtClean="0">
                <a:solidFill>
                  <a:srgbClr val="000099"/>
                </a:solidFill>
              </a:rPr>
              <a:t>I</a:t>
            </a:r>
            <a:r>
              <a:rPr lang="ru-RU" dirty="0" smtClean="0">
                <a:solidFill>
                  <a:srgbClr val="000099"/>
                </a:solidFill>
              </a:rPr>
              <a:t>. Придаточные определительные отвечают на вопрос </a:t>
            </a:r>
            <a:r>
              <a:rPr lang="ru-RU" dirty="0" smtClean="0">
                <a:solidFill>
                  <a:srgbClr val="C00000"/>
                </a:solidFill>
              </a:rPr>
              <a:t>какой?</a:t>
            </a:r>
            <a:r>
              <a:rPr lang="ru-RU" dirty="0" smtClean="0">
                <a:solidFill>
                  <a:srgbClr val="000099"/>
                </a:solidFill>
              </a:rPr>
              <a:t> Они относятся к определяемым существительным или другим слова, употреблённым в значении существительного, например: </a:t>
            </a:r>
            <a:r>
              <a:rPr lang="ru-RU" dirty="0" smtClean="0">
                <a:solidFill>
                  <a:srgbClr val="C00000"/>
                </a:solidFill>
              </a:rPr>
              <a:t>1) Всю мою жизнь я видел настоящими героями только людей (каких людей?), </a:t>
            </a:r>
            <a:r>
              <a:rPr lang="ru-RU" b="1" dirty="0" smtClean="0">
                <a:solidFill>
                  <a:srgbClr val="C00000"/>
                </a:solidFill>
              </a:rPr>
              <a:t>которые любят и умеют работать. </a:t>
            </a:r>
            <a:r>
              <a:rPr lang="ru-RU" dirty="0" smtClean="0">
                <a:solidFill>
                  <a:srgbClr val="C00000"/>
                </a:solidFill>
              </a:rPr>
              <a:t>(М.Г.) 2) Над долиной (какой </a:t>
            </a:r>
            <a:r>
              <a:rPr lang="ru-RU" dirty="0" err="1" smtClean="0">
                <a:solidFill>
                  <a:srgbClr val="C00000"/>
                </a:solidFill>
              </a:rPr>
              <a:t>до-линой</a:t>
            </a:r>
            <a:r>
              <a:rPr lang="ru-RU" dirty="0" smtClean="0">
                <a:solidFill>
                  <a:srgbClr val="C00000"/>
                </a:solidFill>
              </a:rPr>
              <a:t>?), </a:t>
            </a:r>
            <a:r>
              <a:rPr lang="ru-RU" b="1" dirty="0" smtClean="0">
                <a:solidFill>
                  <a:srgbClr val="C00000"/>
                </a:solidFill>
              </a:rPr>
              <a:t>где мы ехали, </a:t>
            </a:r>
            <a:r>
              <a:rPr lang="ru-RU" dirty="0" smtClean="0">
                <a:solidFill>
                  <a:srgbClr val="C00000"/>
                </a:solidFill>
              </a:rPr>
              <a:t>спустились тучи.</a:t>
            </a:r>
          </a:p>
          <a:p>
            <a:r>
              <a:rPr lang="ru-RU" dirty="0" smtClean="0">
                <a:solidFill>
                  <a:srgbClr val="000099"/>
                </a:solidFill>
              </a:rPr>
              <a:t>Придаточные определительные прикрепляются к определяемым словам союзными словами </a:t>
            </a:r>
            <a:r>
              <a:rPr lang="ru-RU" dirty="0" smtClean="0">
                <a:solidFill>
                  <a:srgbClr val="C00000"/>
                </a:solidFill>
              </a:rPr>
              <a:t>который, что, куда, где и др. </a:t>
            </a:r>
            <a:r>
              <a:rPr lang="ru-RU" dirty="0" smtClean="0">
                <a:solidFill>
                  <a:srgbClr val="000099"/>
                </a:solidFill>
              </a:rPr>
              <a:t>Чтобы выделить определяемое существительное и придаточное предложение, к существительному прибавляется </a:t>
            </a:r>
            <a:r>
              <a:rPr lang="ru-RU" dirty="0" smtClean="0">
                <a:solidFill>
                  <a:schemeClr val="bg2">
                    <a:lumMod val="25000"/>
                  </a:schemeClr>
                </a:solidFill>
              </a:rPr>
              <a:t>указательное слово </a:t>
            </a:r>
            <a:r>
              <a:rPr lang="ru-RU" dirty="0" smtClean="0">
                <a:solidFill>
                  <a:srgbClr val="C00000"/>
                </a:solidFill>
              </a:rPr>
              <a:t>тот, такой, </a:t>
            </a:r>
            <a:r>
              <a:rPr lang="ru-RU" dirty="0" smtClean="0">
                <a:solidFill>
                  <a:srgbClr val="000099"/>
                </a:solidFill>
              </a:rPr>
              <a:t>например: </a:t>
            </a:r>
            <a:r>
              <a:rPr lang="ru-RU" dirty="0" smtClean="0">
                <a:solidFill>
                  <a:srgbClr val="C00000"/>
                </a:solidFill>
              </a:rPr>
              <a:t>Покажите мне те книги, которые лежат на верхней полке.</a:t>
            </a:r>
          </a:p>
          <a:p>
            <a:r>
              <a:rPr lang="ru-RU" dirty="0" smtClean="0">
                <a:solidFill>
                  <a:srgbClr val="000099"/>
                </a:solidFill>
              </a:rPr>
              <a:t>Придаточные определительные, относящиеся к существительному, всегда стоят после него, например: </a:t>
            </a:r>
            <a:r>
              <a:rPr lang="ru-RU" dirty="0" smtClean="0">
                <a:solidFill>
                  <a:srgbClr val="C00000"/>
                </a:solidFill>
              </a:rPr>
              <a:t>Под вечер мы вышли на поляну, </a:t>
            </a:r>
            <a:r>
              <a:rPr lang="ru-RU" b="1" dirty="0" smtClean="0">
                <a:solidFill>
                  <a:srgbClr val="C00000"/>
                </a:solidFill>
              </a:rPr>
              <a:t>где рос огромный дуб </a:t>
            </a:r>
            <a:r>
              <a:rPr lang="ru-RU" dirty="0" smtClean="0">
                <a:solidFill>
                  <a:srgbClr val="000099"/>
                </a:solidFill>
              </a:rPr>
              <a:t>и </a:t>
            </a:r>
            <a:r>
              <a:rPr lang="ru-RU" dirty="0" smtClean="0">
                <a:solidFill>
                  <a:srgbClr val="C00000"/>
                </a:solidFill>
              </a:rPr>
              <a:t>На поляну, </a:t>
            </a:r>
            <a:r>
              <a:rPr lang="ru-RU" b="1" dirty="0" smtClean="0">
                <a:solidFill>
                  <a:srgbClr val="C00000"/>
                </a:solidFill>
              </a:rPr>
              <a:t>где рос огромный дуб, </a:t>
            </a:r>
            <a:r>
              <a:rPr lang="ru-RU" dirty="0" smtClean="0">
                <a:solidFill>
                  <a:srgbClr val="C00000"/>
                </a:solidFill>
              </a:rPr>
              <a:t>мы вышли под вечер.</a:t>
            </a:r>
            <a:endParaRPr lang="ru-RU" dirty="0">
              <a:solidFill>
                <a:srgbClr val="000099"/>
              </a:solidFill>
            </a:endParaRPr>
          </a:p>
        </p:txBody>
      </p:sp>
    </p:spTree>
  </p:cSld>
  <p:clrMapOvr>
    <a:masterClrMapping/>
  </p:clrMapOvr>
  <p:transition>
    <p:wipe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lstStyle/>
          <a:p>
            <a:endParaRPr lang="ru-RU"/>
          </a:p>
        </p:txBody>
      </p:sp>
      <p:sp>
        <p:nvSpPr>
          <p:cNvPr id="3" name="Содержимое 2"/>
          <p:cNvSpPr>
            <a:spLocks noGrp="1"/>
          </p:cNvSpPr>
          <p:nvPr>
            <p:ph idx="1"/>
          </p:nvPr>
        </p:nvSpPr>
        <p:spPr>
          <a:xfrm>
            <a:off x="457200" y="1285860"/>
            <a:ext cx="8472518" cy="5038740"/>
          </a:xfrm>
        </p:spPr>
        <p:txBody>
          <a:bodyPr>
            <a:normAutofit fontScale="92500"/>
          </a:bodyPr>
          <a:lstStyle/>
          <a:p>
            <a:r>
              <a:rPr lang="en-US" dirty="0" smtClean="0">
                <a:solidFill>
                  <a:srgbClr val="000099"/>
                </a:solidFill>
              </a:rPr>
              <a:t>II</a:t>
            </a:r>
            <a:r>
              <a:rPr lang="ru-RU" dirty="0" smtClean="0">
                <a:solidFill>
                  <a:srgbClr val="000099"/>
                </a:solidFill>
              </a:rPr>
              <a:t>. К определительным придаточным близки </a:t>
            </a:r>
            <a:r>
              <a:rPr lang="ru-RU" dirty="0" err="1" smtClean="0">
                <a:solidFill>
                  <a:srgbClr val="000099"/>
                </a:solidFill>
              </a:rPr>
              <a:t>местоимён-но-определительные</a:t>
            </a:r>
            <a:r>
              <a:rPr lang="ru-RU" dirty="0" smtClean="0">
                <a:solidFill>
                  <a:srgbClr val="000099"/>
                </a:solidFill>
              </a:rPr>
              <a:t> придаточные, относящиеся не к </a:t>
            </a:r>
            <a:r>
              <a:rPr lang="ru-RU" dirty="0" err="1" smtClean="0">
                <a:solidFill>
                  <a:srgbClr val="000099"/>
                </a:solidFill>
              </a:rPr>
              <a:t>су-ществительным</a:t>
            </a:r>
            <a:r>
              <a:rPr lang="ru-RU" dirty="0" smtClean="0">
                <a:solidFill>
                  <a:srgbClr val="000099"/>
                </a:solidFill>
              </a:rPr>
              <a:t>, а к местоимениям </a:t>
            </a:r>
            <a:r>
              <a:rPr lang="ru-RU" dirty="0" err="1" smtClean="0">
                <a:solidFill>
                  <a:srgbClr val="C00000"/>
                </a:solidFill>
              </a:rPr>
              <a:t>тот,все,каждый</a:t>
            </a:r>
            <a:r>
              <a:rPr lang="ru-RU" dirty="0" smtClean="0">
                <a:solidFill>
                  <a:srgbClr val="C00000"/>
                </a:solidFill>
              </a:rPr>
              <a:t> </a:t>
            </a:r>
            <a:r>
              <a:rPr lang="ru-RU" dirty="0" smtClean="0">
                <a:solidFill>
                  <a:srgbClr val="000099"/>
                </a:solidFill>
              </a:rPr>
              <a:t>и др., употреблённым в значении </a:t>
            </a:r>
            <a:r>
              <a:rPr lang="ru-RU" dirty="0" err="1" smtClean="0">
                <a:solidFill>
                  <a:srgbClr val="000099"/>
                </a:solidFill>
              </a:rPr>
              <a:t>существительного,например</a:t>
            </a:r>
            <a:r>
              <a:rPr lang="ru-RU" dirty="0" smtClean="0">
                <a:solidFill>
                  <a:srgbClr val="000099"/>
                </a:solidFill>
              </a:rPr>
              <a:t>: </a:t>
            </a:r>
            <a:r>
              <a:rPr lang="ru-RU" dirty="0" smtClean="0">
                <a:solidFill>
                  <a:srgbClr val="C00000"/>
                </a:solidFill>
              </a:rPr>
              <a:t>1) Каждый, </a:t>
            </a:r>
            <a:r>
              <a:rPr lang="ru-RU" b="1" dirty="0" smtClean="0">
                <a:solidFill>
                  <a:srgbClr val="C00000"/>
                </a:solidFill>
              </a:rPr>
              <a:t>кто был летом на Севере, </a:t>
            </a:r>
            <a:r>
              <a:rPr lang="ru-RU" dirty="0" smtClean="0">
                <a:solidFill>
                  <a:srgbClr val="C00000"/>
                </a:solidFill>
              </a:rPr>
              <a:t>навсегда запомнит белые ночи. 2) Я поместил в этой книге только то, </a:t>
            </a:r>
            <a:r>
              <a:rPr lang="ru-RU" b="1" dirty="0" smtClean="0">
                <a:solidFill>
                  <a:srgbClr val="C00000"/>
                </a:solidFill>
              </a:rPr>
              <a:t>что относилось к пребыванию Печорина на Кавказе.</a:t>
            </a:r>
          </a:p>
          <a:p>
            <a:pPr>
              <a:buNone/>
            </a:pPr>
            <a:r>
              <a:rPr lang="ru-RU" b="1" dirty="0" smtClean="0">
                <a:solidFill>
                  <a:srgbClr val="C00000"/>
                </a:solidFill>
              </a:rPr>
              <a:t>    </a:t>
            </a:r>
            <a:r>
              <a:rPr lang="ru-RU" dirty="0" smtClean="0">
                <a:solidFill>
                  <a:srgbClr val="000099"/>
                </a:solidFill>
              </a:rPr>
              <a:t>В отличие  от собственно определительных  </a:t>
            </a:r>
            <a:r>
              <a:rPr lang="ru-RU" dirty="0" err="1" smtClean="0">
                <a:solidFill>
                  <a:srgbClr val="000099"/>
                </a:solidFill>
              </a:rPr>
              <a:t>придаточ-ных</a:t>
            </a:r>
            <a:r>
              <a:rPr lang="ru-RU" dirty="0" smtClean="0">
                <a:solidFill>
                  <a:srgbClr val="000099"/>
                </a:solidFill>
              </a:rPr>
              <a:t>, относящихся к существительному, </a:t>
            </a:r>
            <a:r>
              <a:rPr lang="ru-RU" dirty="0" err="1" smtClean="0">
                <a:solidFill>
                  <a:srgbClr val="000099"/>
                </a:solidFill>
              </a:rPr>
              <a:t>местоимённо</a:t>
            </a:r>
            <a:r>
              <a:rPr lang="ru-RU" dirty="0" smtClean="0">
                <a:solidFill>
                  <a:srgbClr val="000099"/>
                </a:solidFill>
              </a:rPr>
              <a:t> -определительные придаточные могут стоять и перед определяемым словом, например: </a:t>
            </a:r>
            <a:r>
              <a:rPr lang="ru-RU" b="1" dirty="0" smtClean="0">
                <a:solidFill>
                  <a:srgbClr val="C00000"/>
                </a:solidFill>
              </a:rPr>
              <a:t>Кто ищет,</a:t>
            </a:r>
            <a:r>
              <a:rPr lang="ru-RU" dirty="0" smtClean="0">
                <a:solidFill>
                  <a:srgbClr val="C00000"/>
                </a:solidFill>
              </a:rPr>
              <a:t> тот всегда найдёт. (Л.-К.)</a:t>
            </a:r>
          </a:p>
          <a:p>
            <a:pPr>
              <a:buNone/>
            </a:pPr>
            <a:r>
              <a:rPr lang="ru-RU" dirty="0" smtClean="0">
                <a:solidFill>
                  <a:srgbClr val="000099"/>
                </a:solidFill>
              </a:rPr>
              <a:t> </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1143000"/>
          </a:xfrm>
        </p:spPr>
        <p:txBody>
          <a:bodyPr>
            <a:normAutofit/>
          </a:bodyPr>
          <a:lstStyle/>
          <a:p>
            <a:pPr algn="ctr"/>
            <a:r>
              <a:rPr lang="ru-RU" sz="2000" b="1" dirty="0" smtClean="0">
                <a:solidFill>
                  <a:srgbClr val="000099"/>
                </a:solidFill>
              </a:rPr>
              <a:t>§11. Сложноподчинённые предложения с придаточными изъяснительными</a:t>
            </a:r>
            <a:endParaRPr lang="ru-RU" sz="2000" b="1" dirty="0">
              <a:solidFill>
                <a:srgbClr val="000099"/>
              </a:solidFill>
            </a:endParaRPr>
          </a:p>
        </p:txBody>
      </p:sp>
      <p:sp>
        <p:nvSpPr>
          <p:cNvPr id="3" name="Содержимое 2"/>
          <p:cNvSpPr>
            <a:spLocks noGrp="1"/>
          </p:cNvSpPr>
          <p:nvPr>
            <p:ph idx="1"/>
          </p:nvPr>
        </p:nvSpPr>
        <p:spPr>
          <a:xfrm>
            <a:off x="428596" y="1214422"/>
            <a:ext cx="8229600" cy="4389120"/>
          </a:xfrm>
        </p:spPr>
        <p:txBody>
          <a:bodyPr>
            <a:normAutofit fontScale="70000" lnSpcReduction="20000"/>
          </a:bodyPr>
          <a:lstStyle/>
          <a:p>
            <a:r>
              <a:rPr lang="ru-RU" dirty="0" smtClean="0">
                <a:solidFill>
                  <a:srgbClr val="000099"/>
                </a:solidFill>
              </a:rPr>
              <a:t>Придаточные изъяснительные отвечают на падежные вопросы. Они относятся к словам, которые имеют значения речи, мысли и чувства. Это чаще всего глаголы </a:t>
            </a:r>
            <a:r>
              <a:rPr lang="ru-RU" dirty="0" smtClean="0">
                <a:solidFill>
                  <a:schemeClr val="bg2">
                    <a:lumMod val="25000"/>
                  </a:schemeClr>
                </a:solidFill>
              </a:rPr>
              <a:t>(сказал, ответил, спросил </a:t>
            </a:r>
            <a:r>
              <a:rPr lang="ru-RU" dirty="0" smtClean="0">
                <a:solidFill>
                  <a:srgbClr val="000099"/>
                </a:solidFill>
              </a:rPr>
              <a:t>и др.; реже другие части речи, например существительные и прилагательные</a:t>
            </a:r>
            <a:r>
              <a:rPr lang="ru-RU" dirty="0" smtClean="0">
                <a:solidFill>
                  <a:schemeClr val="bg2">
                    <a:lumMod val="25000"/>
                  </a:schemeClr>
                </a:solidFill>
              </a:rPr>
              <a:t> (разговор, </a:t>
            </a:r>
            <a:r>
              <a:rPr lang="ru-RU" dirty="0" err="1" smtClean="0">
                <a:solidFill>
                  <a:schemeClr val="bg2">
                    <a:lumMod val="25000"/>
                  </a:schemeClr>
                </a:solidFill>
              </a:rPr>
              <a:t>сообще-ние</a:t>
            </a:r>
            <a:r>
              <a:rPr lang="ru-RU" dirty="0" smtClean="0">
                <a:solidFill>
                  <a:schemeClr val="bg2">
                    <a:lumMod val="25000"/>
                  </a:schemeClr>
                </a:solidFill>
              </a:rPr>
              <a:t>, мысль (о чём?), рад (чему?), доволен (чем?). Например: </a:t>
            </a:r>
            <a:r>
              <a:rPr lang="ru-RU" dirty="0" smtClean="0">
                <a:solidFill>
                  <a:srgbClr val="C00000"/>
                </a:solidFill>
              </a:rPr>
              <a:t>Я сказал мальчикам (</a:t>
            </a:r>
            <a:r>
              <a:rPr lang="ru-RU" dirty="0" smtClean="0">
                <a:solidFill>
                  <a:srgbClr val="000099"/>
                </a:solidFill>
              </a:rPr>
              <a:t>что сказал?</a:t>
            </a:r>
            <a:r>
              <a:rPr lang="ru-RU" dirty="0" smtClean="0">
                <a:solidFill>
                  <a:srgbClr val="C00000"/>
                </a:solidFill>
              </a:rPr>
              <a:t>), </a:t>
            </a:r>
            <a:r>
              <a:rPr lang="ru-RU" b="1" dirty="0" smtClean="0">
                <a:solidFill>
                  <a:srgbClr val="C00000"/>
                </a:solidFill>
              </a:rPr>
              <a:t>что заблудился. </a:t>
            </a:r>
          </a:p>
          <a:p>
            <a:r>
              <a:rPr lang="ru-RU" dirty="0" smtClean="0">
                <a:solidFill>
                  <a:srgbClr val="000099"/>
                </a:solidFill>
              </a:rPr>
              <a:t>Придаточные изъяснительные  прикрепляются к изъясняемому слову </a:t>
            </a:r>
            <a:r>
              <a:rPr lang="ru-RU" dirty="0" smtClean="0">
                <a:solidFill>
                  <a:schemeClr val="bg2">
                    <a:lumMod val="25000"/>
                  </a:schemeClr>
                </a:solidFill>
              </a:rPr>
              <a:t>1) при помощи союзов  </a:t>
            </a:r>
            <a:r>
              <a:rPr lang="ru-RU" dirty="0" smtClean="0">
                <a:solidFill>
                  <a:srgbClr val="C00000"/>
                </a:solidFill>
              </a:rPr>
              <a:t>что, как, будто, чтобы; </a:t>
            </a:r>
            <a:r>
              <a:rPr lang="ru-RU" dirty="0" smtClean="0">
                <a:solidFill>
                  <a:schemeClr val="bg2">
                    <a:lumMod val="25000"/>
                  </a:schemeClr>
                </a:solidFill>
              </a:rPr>
              <a:t>2) при помощи союзных слов, например:</a:t>
            </a:r>
            <a:r>
              <a:rPr lang="ru-RU" dirty="0" smtClean="0">
                <a:solidFill>
                  <a:srgbClr val="000099"/>
                </a:solidFill>
              </a:rPr>
              <a:t> </a:t>
            </a:r>
            <a:r>
              <a:rPr lang="ru-RU" dirty="0" smtClean="0">
                <a:solidFill>
                  <a:srgbClr val="C00000"/>
                </a:solidFill>
              </a:rPr>
              <a:t>Дети чувствуют (что чувствуют?), </a:t>
            </a:r>
            <a:r>
              <a:rPr lang="ru-RU" b="1" dirty="0" smtClean="0">
                <a:solidFill>
                  <a:srgbClr val="C00000"/>
                </a:solidFill>
              </a:rPr>
              <a:t>кто их любит (Т.) </a:t>
            </a:r>
            <a:r>
              <a:rPr lang="ru-RU" b="1" dirty="0" smtClean="0">
                <a:solidFill>
                  <a:schemeClr val="bg2">
                    <a:lumMod val="25000"/>
                  </a:schemeClr>
                </a:solidFill>
              </a:rPr>
              <a:t>3 )  </a:t>
            </a:r>
            <a:r>
              <a:rPr lang="ru-RU" dirty="0" smtClean="0">
                <a:solidFill>
                  <a:schemeClr val="bg2">
                    <a:lumMod val="25000"/>
                  </a:schemeClr>
                </a:solidFill>
              </a:rPr>
              <a:t>при помощи частицы  </a:t>
            </a:r>
            <a:r>
              <a:rPr lang="ru-RU" dirty="0" smtClean="0">
                <a:solidFill>
                  <a:srgbClr val="C00000"/>
                </a:solidFill>
              </a:rPr>
              <a:t>ли, </a:t>
            </a:r>
            <a:r>
              <a:rPr lang="ru-RU" dirty="0" smtClean="0">
                <a:solidFill>
                  <a:schemeClr val="bg2">
                    <a:lumMod val="25000"/>
                  </a:schemeClr>
                </a:solidFill>
              </a:rPr>
              <a:t>употреблённой в значении союза; например: </a:t>
            </a:r>
            <a:r>
              <a:rPr lang="ru-RU" dirty="0" smtClean="0">
                <a:solidFill>
                  <a:srgbClr val="C00000"/>
                </a:solidFill>
              </a:rPr>
              <a:t>Я не знаю (чего?) , </a:t>
            </a:r>
            <a:r>
              <a:rPr lang="ru-RU" b="1" dirty="0" smtClean="0">
                <a:solidFill>
                  <a:srgbClr val="C00000"/>
                </a:solidFill>
              </a:rPr>
              <a:t>буду ли дома вечером.</a:t>
            </a:r>
          </a:p>
          <a:p>
            <a:r>
              <a:rPr lang="ru-RU" dirty="0" smtClean="0">
                <a:solidFill>
                  <a:srgbClr val="000099"/>
                </a:solidFill>
              </a:rPr>
              <a:t>В главном предложении при изъясняемых словах может быть </a:t>
            </a:r>
            <a:r>
              <a:rPr lang="ru-RU" dirty="0" err="1" smtClean="0">
                <a:solidFill>
                  <a:srgbClr val="000099"/>
                </a:solidFill>
              </a:rPr>
              <a:t>указатель-ное</a:t>
            </a:r>
            <a:r>
              <a:rPr lang="ru-RU" dirty="0" smtClean="0">
                <a:solidFill>
                  <a:srgbClr val="000099"/>
                </a:solidFill>
              </a:rPr>
              <a:t> слово </a:t>
            </a:r>
            <a:r>
              <a:rPr lang="ru-RU" dirty="0" smtClean="0">
                <a:solidFill>
                  <a:srgbClr val="C00000"/>
                </a:solidFill>
              </a:rPr>
              <a:t>то, </a:t>
            </a:r>
            <a:r>
              <a:rPr lang="ru-RU" dirty="0" smtClean="0">
                <a:solidFill>
                  <a:srgbClr val="000099"/>
                </a:solidFill>
              </a:rPr>
              <a:t>которое служит для выделения содержания придаточного предложения; сравните, например: </a:t>
            </a:r>
            <a:r>
              <a:rPr lang="ru-RU" dirty="0" smtClean="0">
                <a:solidFill>
                  <a:srgbClr val="C00000"/>
                </a:solidFill>
              </a:rPr>
              <a:t>Никто не знал, </a:t>
            </a:r>
            <a:r>
              <a:rPr lang="ru-RU" smtClean="0">
                <a:solidFill>
                  <a:srgbClr val="C00000"/>
                </a:solidFill>
              </a:rPr>
              <a:t>откуда  у </a:t>
            </a:r>
            <a:r>
              <a:rPr lang="ru-RU" dirty="0" smtClean="0">
                <a:solidFill>
                  <a:srgbClr val="C00000"/>
                </a:solidFill>
              </a:rPr>
              <a:t>этого </a:t>
            </a:r>
            <a:r>
              <a:rPr lang="ru-RU" dirty="0" err="1" smtClean="0">
                <a:solidFill>
                  <a:srgbClr val="C00000"/>
                </a:solidFill>
              </a:rPr>
              <a:t>ворч-ливого</a:t>
            </a:r>
            <a:r>
              <a:rPr lang="ru-RU" dirty="0" smtClean="0">
                <a:solidFill>
                  <a:srgbClr val="C00000"/>
                </a:solidFill>
              </a:rPr>
              <a:t> старика брались ласковые слова  </a:t>
            </a:r>
            <a:r>
              <a:rPr lang="ru-RU" dirty="0" smtClean="0">
                <a:solidFill>
                  <a:srgbClr val="000099"/>
                </a:solidFill>
              </a:rPr>
              <a:t>и  </a:t>
            </a:r>
            <a:r>
              <a:rPr lang="ru-RU" dirty="0" smtClean="0">
                <a:solidFill>
                  <a:srgbClr val="C00000"/>
                </a:solidFill>
              </a:rPr>
              <a:t>Никто не знал </a:t>
            </a:r>
            <a:r>
              <a:rPr lang="ru-RU" b="1" dirty="0" smtClean="0">
                <a:solidFill>
                  <a:srgbClr val="C00000"/>
                </a:solidFill>
              </a:rPr>
              <a:t>того, </a:t>
            </a:r>
            <a:r>
              <a:rPr lang="ru-RU" dirty="0" smtClean="0">
                <a:solidFill>
                  <a:srgbClr val="C00000"/>
                </a:solidFill>
              </a:rPr>
              <a:t>откуда у этого ворчливого старика брались ласковые слова.</a:t>
            </a:r>
            <a:r>
              <a:rPr lang="ru-RU" b="1" dirty="0" smtClean="0">
                <a:solidFill>
                  <a:srgbClr val="C00000"/>
                </a:solidFill>
              </a:rPr>
              <a:t> </a:t>
            </a:r>
            <a:r>
              <a:rPr lang="ru-RU" dirty="0" smtClean="0">
                <a:solidFill>
                  <a:srgbClr val="C00000"/>
                </a:solidFill>
              </a:rPr>
              <a:t>     </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229600" cy="1143000"/>
          </a:xfrm>
        </p:spPr>
        <p:txBody>
          <a:bodyPr>
            <a:normAutofit/>
          </a:bodyPr>
          <a:lstStyle/>
          <a:p>
            <a:pPr algn="ctr"/>
            <a:r>
              <a:rPr lang="ru-RU" sz="2800" dirty="0" smtClean="0">
                <a:solidFill>
                  <a:srgbClr val="000099"/>
                </a:solidFill>
              </a:rPr>
              <a:t>§12.</a:t>
            </a:r>
            <a:r>
              <a:rPr lang="ru-RU" sz="2800" b="1" dirty="0" smtClean="0">
                <a:solidFill>
                  <a:srgbClr val="000099"/>
                </a:solidFill>
              </a:rPr>
              <a:t> Сложноподчинённые предложения с придаточными обстоятельственными</a:t>
            </a:r>
            <a:endParaRPr lang="ru-RU" sz="2800" dirty="0">
              <a:solidFill>
                <a:srgbClr val="000099"/>
              </a:solidFill>
            </a:endParaRPr>
          </a:p>
        </p:txBody>
      </p:sp>
      <p:sp>
        <p:nvSpPr>
          <p:cNvPr id="3" name="Содержимое 2"/>
          <p:cNvSpPr>
            <a:spLocks noGrp="1"/>
          </p:cNvSpPr>
          <p:nvPr>
            <p:ph idx="1"/>
          </p:nvPr>
        </p:nvSpPr>
        <p:spPr>
          <a:xfrm>
            <a:off x="457200" y="1357298"/>
            <a:ext cx="8401080" cy="4967302"/>
          </a:xfrm>
        </p:spPr>
        <p:txBody>
          <a:bodyPr/>
          <a:lstStyle/>
          <a:p>
            <a:r>
              <a:rPr lang="ru-RU" sz="2400" dirty="0" smtClean="0">
                <a:solidFill>
                  <a:srgbClr val="000099"/>
                </a:solidFill>
              </a:rPr>
              <a:t>Большинство  обстоятельственных  придаточных </a:t>
            </a:r>
            <a:r>
              <a:rPr lang="ru-RU" sz="2400" dirty="0" err="1" smtClean="0">
                <a:solidFill>
                  <a:srgbClr val="000099"/>
                </a:solidFill>
              </a:rPr>
              <a:t>пред-ложений</a:t>
            </a:r>
            <a:r>
              <a:rPr lang="ru-RU" sz="2400" dirty="0" smtClean="0">
                <a:solidFill>
                  <a:srgbClr val="000099"/>
                </a:solidFill>
              </a:rPr>
              <a:t> имеют те же значения, что и обстоятельства в простом предложении, а значит, </a:t>
            </a:r>
            <a:r>
              <a:rPr lang="ru-RU" sz="2400" dirty="0" err="1" smtClean="0">
                <a:solidFill>
                  <a:srgbClr val="000099"/>
                </a:solidFill>
              </a:rPr>
              <a:t>отвеча-ют</a:t>
            </a:r>
            <a:r>
              <a:rPr lang="ru-RU" sz="2400" dirty="0" smtClean="0">
                <a:solidFill>
                  <a:srgbClr val="000099"/>
                </a:solidFill>
              </a:rPr>
              <a:t> на те же </a:t>
            </a:r>
            <a:r>
              <a:rPr lang="ru-RU" sz="2400" dirty="0" err="1" smtClean="0">
                <a:solidFill>
                  <a:srgbClr val="000099"/>
                </a:solidFill>
              </a:rPr>
              <a:t>воп-росы</a:t>
            </a:r>
            <a:r>
              <a:rPr lang="ru-RU" sz="2400" dirty="0" smtClean="0">
                <a:solidFill>
                  <a:srgbClr val="000099"/>
                </a:solidFill>
              </a:rPr>
              <a:t> и соответственно делятся на те же виды.</a:t>
            </a:r>
          </a:p>
          <a:p>
            <a:pPr>
              <a:buNone/>
            </a:pPr>
            <a:r>
              <a:rPr lang="ru-RU" dirty="0" smtClean="0">
                <a:solidFill>
                  <a:srgbClr val="000099"/>
                </a:solidFill>
              </a:rPr>
              <a:t>    </a:t>
            </a:r>
            <a:endParaRPr lang="ru-RU" dirty="0">
              <a:solidFill>
                <a:srgbClr val="000099"/>
              </a:solidFill>
            </a:endParaRPr>
          </a:p>
        </p:txBody>
      </p:sp>
      <p:graphicFrame>
        <p:nvGraphicFramePr>
          <p:cNvPr id="5" name="Таблица 4"/>
          <p:cNvGraphicFramePr>
            <a:graphicFrameLocks noGrp="1"/>
          </p:cNvGraphicFramePr>
          <p:nvPr/>
        </p:nvGraphicFramePr>
        <p:xfrm>
          <a:off x="1428728" y="3214686"/>
          <a:ext cx="6096000" cy="3283270"/>
        </p:xfrm>
        <a:graphic>
          <a:graphicData uri="http://schemas.openxmlformats.org/drawingml/2006/table">
            <a:tbl>
              <a:tblPr firstRow="1" bandRow="1">
                <a:tableStyleId>{5C22544A-7EE6-4342-B048-85BDC9FD1C3A}</a:tableStyleId>
              </a:tblPr>
              <a:tblGrid>
                <a:gridCol w="2032000"/>
                <a:gridCol w="2032000"/>
                <a:gridCol w="2032000"/>
              </a:tblGrid>
              <a:tr h="1271590">
                <a:tc>
                  <a:txBody>
                    <a:bodyPr/>
                    <a:lstStyle/>
                    <a:p>
                      <a:pPr algn="ctr"/>
                      <a:r>
                        <a:rPr lang="ru-RU" dirty="0" smtClean="0"/>
                        <a:t>Виды </a:t>
                      </a:r>
                      <a:r>
                        <a:rPr lang="ru-RU" dirty="0" err="1" smtClean="0"/>
                        <a:t>обстоя-тельственных</a:t>
                      </a:r>
                      <a:r>
                        <a:rPr lang="ru-RU" baseline="0" dirty="0" smtClean="0"/>
                        <a:t> придаточных</a:t>
                      </a:r>
                      <a:endParaRPr lang="ru-RU" dirty="0"/>
                    </a:p>
                  </a:txBody>
                  <a:tcPr/>
                </a:tc>
                <a:tc>
                  <a:txBody>
                    <a:bodyPr/>
                    <a:lstStyle/>
                    <a:p>
                      <a:pPr algn="ctr"/>
                      <a:r>
                        <a:rPr lang="ru-RU" dirty="0" smtClean="0"/>
                        <a:t>Союзы и союзные слова</a:t>
                      </a:r>
                      <a:endParaRPr lang="ru-RU" dirty="0"/>
                    </a:p>
                  </a:txBody>
                  <a:tcPr/>
                </a:tc>
                <a:tc>
                  <a:txBody>
                    <a:bodyPr/>
                    <a:lstStyle/>
                    <a:p>
                      <a:pPr algn="ctr"/>
                      <a:r>
                        <a:rPr lang="ru-RU" dirty="0" smtClean="0"/>
                        <a:t>Примеры </a:t>
                      </a:r>
                      <a:endParaRPr lang="ru-RU" dirty="0"/>
                    </a:p>
                  </a:txBody>
                  <a:tcPr/>
                </a:tc>
              </a:tr>
              <a:tr h="370840">
                <a:tc>
                  <a:txBody>
                    <a:bodyPr/>
                    <a:lstStyle/>
                    <a:p>
                      <a:pPr algn="ctr"/>
                      <a:r>
                        <a:rPr lang="ru-RU" dirty="0" smtClean="0"/>
                        <a:t>Образа действия и степени</a:t>
                      </a:r>
                      <a:endParaRPr lang="ru-RU" dirty="0"/>
                    </a:p>
                  </a:txBody>
                  <a:tcPr/>
                </a:tc>
                <a:tc>
                  <a:txBody>
                    <a:bodyPr/>
                    <a:lstStyle/>
                    <a:p>
                      <a:r>
                        <a:rPr lang="ru-RU" dirty="0" smtClean="0"/>
                        <a:t>Как, сколько, </a:t>
                      </a:r>
                      <a:r>
                        <a:rPr lang="ru-RU" dirty="0" err="1" smtClean="0"/>
                        <a:t>на-сколько</a:t>
                      </a:r>
                      <a:r>
                        <a:rPr lang="ru-RU" dirty="0" smtClean="0"/>
                        <a:t>, что,  чтобы,</a:t>
                      </a:r>
                      <a:r>
                        <a:rPr lang="ru-RU" baseline="0" dirty="0" smtClean="0"/>
                        <a:t> будто, как будто, словно и др.</a:t>
                      </a:r>
                      <a:endParaRPr lang="ru-RU" dirty="0"/>
                    </a:p>
                  </a:txBody>
                  <a:tcPr/>
                </a:tc>
                <a:tc>
                  <a:txBody>
                    <a:bodyPr/>
                    <a:lstStyle/>
                    <a:p>
                      <a:r>
                        <a:rPr lang="ru-RU" dirty="0" smtClean="0"/>
                        <a:t>1) Ученик всё сделал так, как требовал мастер. 2)</a:t>
                      </a:r>
                      <a:r>
                        <a:rPr lang="ru-RU" baseline="0" dirty="0" smtClean="0"/>
                        <a:t> Ученик всё сделал так </a:t>
                      </a:r>
                      <a:r>
                        <a:rPr lang="ru-RU" baseline="0" dirty="0" err="1" smtClean="0"/>
                        <a:t>хоро-шо</a:t>
                      </a:r>
                      <a:r>
                        <a:rPr lang="ru-RU" baseline="0" dirty="0" smtClean="0"/>
                        <a:t>, что мастер его похвалил.</a:t>
                      </a:r>
                      <a:endParaRPr lang="ru-RU" dirty="0"/>
                    </a:p>
                  </a:txBody>
                  <a:tcPr/>
                </a:tc>
              </a:tr>
            </a:tbl>
          </a:graphicData>
        </a:graphic>
      </p:graphicFrame>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338"/>
            <a:ext cx="8229600" cy="1143000"/>
          </a:xfrm>
        </p:spPr>
        <p:txBody>
          <a:bodyPr/>
          <a:lstStyle/>
          <a:p>
            <a:endParaRPr lang="ru-RU" dirty="0"/>
          </a:p>
        </p:txBody>
      </p:sp>
      <p:graphicFrame>
        <p:nvGraphicFramePr>
          <p:cNvPr id="5" name="Содержимое 4"/>
          <p:cNvGraphicFramePr>
            <a:graphicFrameLocks noGrp="1"/>
          </p:cNvGraphicFramePr>
          <p:nvPr>
            <p:ph idx="1"/>
          </p:nvPr>
        </p:nvGraphicFramePr>
        <p:xfrm>
          <a:off x="714348" y="1928802"/>
          <a:ext cx="8229600" cy="46634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ru-RU" dirty="0" smtClean="0"/>
                        <a:t>Места</a:t>
                      </a:r>
                      <a:endParaRPr lang="ru-RU" dirty="0"/>
                    </a:p>
                  </a:txBody>
                  <a:tcPr/>
                </a:tc>
                <a:tc>
                  <a:txBody>
                    <a:bodyPr/>
                    <a:lstStyle/>
                    <a:p>
                      <a:r>
                        <a:rPr lang="ru-RU" dirty="0" smtClean="0"/>
                        <a:t>Где, куда, откуда</a:t>
                      </a:r>
                      <a:endParaRPr lang="ru-RU" dirty="0"/>
                    </a:p>
                  </a:txBody>
                  <a:tcPr/>
                </a:tc>
                <a:tc>
                  <a:txBody>
                    <a:bodyPr/>
                    <a:lstStyle/>
                    <a:p>
                      <a:r>
                        <a:rPr lang="ru-RU" dirty="0" smtClean="0"/>
                        <a:t>Алексей пополз туда, куда ушёл самолёт. (Пол.)</a:t>
                      </a:r>
                      <a:endParaRPr lang="ru-RU" dirty="0"/>
                    </a:p>
                  </a:txBody>
                  <a:tcPr/>
                </a:tc>
              </a:tr>
              <a:tr h="370840">
                <a:tc>
                  <a:txBody>
                    <a:bodyPr/>
                    <a:lstStyle/>
                    <a:p>
                      <a:r>
                        <a:rPr lang="ru-RU" dirty="0" smtClean="0"/>
                        <a:t>Времени </a:t>
                      </a:r>
                      <a:endParaRPr lang="ru-RU" dirty="0"/>
                    </a:p>
                  </a:txBody>
                  <a:tcPr/>
                </a:tc>
                <a:tc>
                  <a:txBody>
                    <a:bodyPr/>
                    <a:lstStyle/>
                    <a:p>
                      <a:r>
                        <a:rPr lang="ru-RU" dirty="0" smtClean="0"/>
                        <a:t>Когда (</a:t>
                      </a:r>
                      <a:r>
                        <a:rPr lang="ru-RU" dirty="0" err="1" smtClean="0"/>
                        <a:t>когда</a:t>
                      </a:r>
                      <a:r>
                        <a:rPr lang="ru-RU" dirty="0" smtClean="0"/>
                        <a:t>… то), пока, едва, как только, с тех пор как (с тех пор, как), до тех пор пока (до тех пор, пока) и др.</a:t>
                      </a:r>
                      <a:endParaRPr lang="ru-RU" dirty="0"/>
                    </a:p>
                  </a:txBody>
                  <a:tcPr/>
                </a:tc>
                <a:tc>
                  <a:txBody>
                    <a:bodyPr/>
                    <a:lstStyle/>
                    <a:p>
                      <a:pPr marL="342900" indent="-342900">
                        <a:buAutoNum type="arabicParenR"/>
                      </a:pPr>
                      <a:r>
                        <a:rPr lang="ru-RU" dirty="0" smtClean="0"/>
                        <a:t>Когда я выбрался из зарослей на луговую дорогу, то увидел далеко впереди трёх девочек. (</a:t>
                      </a:r>
                      <a:r>
                        <a:rPr lang="ru-RU" dirty="0" err="1" smtClean="0"/>
                        <a:t>Паус</a:t>
                      </a:r>
                      <a:r>
                        <a:rPr lang="ru-RU" dirty="0" smtClean="0"/>
                        <a:t>.)</a:t>
                      </a:r>
                    </a:p>
                    <a:p>
                      <a:pPr marL="342900" indent="-342900">
                        <a:buAutoNum type="arabicParenR"/>
                      </a:pPr>
                      <a:r>
                        <a:rPr lang="ru-RU" dirty="0" smtClean="0"/>
                        <a:t>Дедушка приказал не будить Танюшу до тех пор, пока сама не проснётся.</a:t>
                      </a:r>
                      <a:r>
                        <a:rPr lang="ru-RU" baseline="0" dirty="0" smtClean="0"/>
                        <a:t> (</a:t>
                      </a:r>
                      <a:r>
                        <a:rPr lang="ru-RU" baseline="0" dirty="0" err="1" smtClean="0"/>
                        <a:t>Акс</a:t>
                      </a:r>
                      <a:r>
                        <a:rPr lang="ru-RU" baseline="0" dirty="0" smtClean="0"/>
                        <a:t>.)</a:t>
                      </a:r>
                      <a:endParaRPr lang="ru-RU" dirty="0"/>
                    </a:p>
                  </a:txBody>
                  <a:tcPr/>
                </a:tc>
              </a:tr>
              <a:tr h="370840">
                <a:tc>
                  <a:txBody>
                    <a:bodyPr/>
                    <a:lstStyle/>
                    <a:p>
                      <a:r>
                        <a:rPr lang="ru-RU" dirty="0" smtClean="0"/>
                        <a:t>Условия</a:t>
                      </a:r>
                      <a:endParaRPr lang="ru-RU" dirty="0"/>
                    </a:p>
                  </a:txBody>
                  <a:tcPr/>
                </a:tc>
                <a:tc>
                  <a:txBody>
                    <a:bodyPr/>
                    <a:lstStyle/>
                    <a:p>
                      <a:r>
                        <a:rPr lang="ru-RU" dirty="0" err="1" smtClean="0"/>
                        <a:t>Еслт</a:t>
                      </a:r>
                      <a:r>
                        <a:rPr lang="ru-RU" dirty="0" smtClean="0"/>
                        <a:t> (если… то), когда, раз и др.</a:t>
                      </a:r>
                      <a:endParaRPr lang="ru-RU" dirty="0"/>
                    </a:p>
                  </a:txBody>
                  <a:tcPr/>
                </a:tc>
                <a:tc>
                  <a:txBody>
                    <a:bodyPr/>
                    <a:lstStyle/>
                    <a:p>
                      <a:r>
                        <a:rPr lang="ru-RU" dirty="0" smtClean="0"/>
                        <a:t>Если исчезнет </a:t>
                      </a:r>
                      <a:r>
                        <a:rPr lang="ru-RU" dirty="0" err="1" smtClean="0"/>
                        <a:t>воображе</a:t>
                      </a:r>
                      <a:r>
                        <a:rPr lang="ru-RU" baseline="0" dirty="0" smtClean="0"/>
                        <a:t> </a:t>
                      </a:r>
                      <a:r>
                        <a:rPr lang="ru-RU" baseline="0" dirty="0" err="1" smtClean="0"/>
                        <a:t>ния</a:t>
                      </a:r>
                      <a:r>
                        <a:rPr lang="ru-RU" baseline="0" dirty="0" smtClean="0"/>
                        <a:t>, то человек </a:t>
                      </a:r>
                      <a:r>
                        <a:rPr lang="ru-RU" baseline="0" dirty="0" err="1" smtClean="0"/>
                        <a:t>переста-нет</a:t>
                      </a:r>
                      <a:r>
                        <a:rPr lang="ru-RU" baseline="0" dirty="0" smtClean="0"/>
                        <a:t> быть человеком. (</a:t>
                      </a:r>
                      <a:r>
                        <a:rPr lang="ru-RU" baseline="0" dirty="0" err="1" smtClean="0"/>
                        <a:t>Пауст</a:t>
                      </a:r>
                      <a:r>
                        <a:rPr lang="ru-RU" baseline="0" dirty="0" smtClean="0"/>
                        <a:t>.)</a:t>
                      </a:r>
                      <a:endParaRPr lang="ru-RU" dirty="0"/>
                    </a:p>
                  </a:txBody>
                  <a:tcPr/>
                </a:tc>
              </a:tr>
            </a:tbl>
          </a:graphicData>
        </a:graphic>
      </p:graphicFrame>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143000"/>
          </a:xfrm>
        </p:spPr>
        <p:txBody>
          <a:bodyPr/>
          <a:lstStyle/>
          <a:p>
            <a:endParaRPr lang="ru-RU" dirty="0"/>
          </a:p>
        </p:txBody>
      </p:sp>
      <p:graphicFrame>
        <p:nvGraphicFramePr>
          <p:cNvPr id="6" name="Содержимое 5"/>
          <p:cNvGraphicFramePr>
            <a:graphicFrameLocks noGrp="1"/>
          </p:cNvGraphicFramePr>
          <p:nvPr>
            <p:ph idx="1"/>
          </p:nvPr>
        </p:nvGraphicFramePr>
        <p:xfrm>
          <a:off x="357158" y="2071678"/>
          <a:ext cx="8543955" cy="4066226"/>
        </p:xfrm>
        <a:graphic>
          <a:graphicData uri="http://schemas.openxmlformats.org/drawingml/2006/table">
            <a:tbl>
              <a:tblPr firstRow="1" bandRow="1">
                <a:tableStyleId>{5C22544A-7EE6-4342-B048-85BDC9FD1C3A}</a:tableStyleId>
              </a:tblPr>
              <a:tblGrid>
                <a:gridCol w="2847985"/>
                <a:gridCol w="2847985"/>
                <a:gridCol w="2847985"/>
              </a:tblGrid>
              <a:tr h="1355409">
                <a:tc>
                  <a:txBody>
                    <a:bodyPr/>
                    <a:lstStyle/>
                    <a:p>
                      <a:r>
                        <a:rPr lang="ru-RU" dirty="0" smtClean="0"/>
                        <a:t>Причины </a:t>
                      </a:r>
                      <a:endParaRPr lang="ru-RU" dirty="0"/>
                    </a:p>
                  </a:txBody>
                  <a:tcPr/>
                </a:tc>
                <a:tc>
                  <a:txBody>
                    <a:bodyPr/>
                    <a:lstStyle/>
                    <a:p>
                      <a:r>
                        <a:rPr lang="ru-RU" dirty="0" smtClean="0"/>
                        <a:t>Потому что, оттого что, благодаря тому что, так  как, ибо, вследствие того что и др.</a:t>
                      </a:r>
                      <a:endParaRPr lang="ru-RU" dirty="0"/>
                    </a:p>
                  </a:txBody>
                  <a:tcPr/>
                </a:tc>
                <a:tc>
                  <a:txBody>
                    <a:bodyPr/>
                    <a:lstStyle/>
                    <a:p>
                      <a:r>
                        <a:rPr lang="ru-RU" dirty="0" smtClean="0"/>
                        <a:t>Лес</a:t>
                      </a:r>
                      <a:r>
                        <a:rPr lang="ru-RU" baseline="0" dirty="0" smtClean="0"/>
                        <a:t> стоял тихий и </a:t>
                      </a:r>
                      <a:r>
                        <a:rPr lang="ru-RU" baseline="0" dirty="0" err="1" smtClean="0"/>
                        <a:t>мол-чаливый</a:t>
                      </a:r>
                      <a:r>
                        <a:rPr lang="ru-RU" baseline="0" dirty="0" smtClean="0"/>
                        <a:t>, потому что главные певцы улетели (М.-С.)</a:t>
                      </a:r>
                      <a:endParaRPr lang="ru-RU" dirty="0"/>
                    </a:p>
                  </a:txBody>
                  <a:tcPr/>
                </a:tc>
              </a:tr>
              <a:tr h="1042622">
                <a:tc>
                  <a:txBody>
                    <a:bodyPr/>
                    <a:lstStyle/>
                    <a:p>
                      <a:r>
                        <a:rPr lang="ru-RU" dirty="0" smtClean="0"/>
                        <a:t>Цели</a:t>
                      </a:r>
                      <a:endParaRPr lang="ru-RU" dirty="0"/>
                    </a:p>
                  </a:txBody>
                  <a:tcPr/>
                </a:tc>
                <a:tc>
                  <a:txBody>
                    <a:bodyPr/>
                    <a:lstStyle/>
                    <a:p>
                      <a:r>
                        <a:rPr lang="ru-RU" dirty="0" smtClean="0"/>
                        <a:t>Чтобы, для того чтобы и др.</a:t>
                      </a:r>
                      <a:endParaRPr lang="ru-RU" dirty="0"/>
                    </a:p>
                  </a:txBody>
                  <a:tcPr/>
                </a:tc>
                <a:tc>
                  <a:txBody>
                    <a:bodyPr/>
                    <a:lstStyle/>
                    <a:p>
                      <a:r>
                        <a:rPr lang="ru-RU" dirty="0" smtClean="0"/>
                        <a:t>Все молчали, чтобы </a:t>
                      </a:r>
                      <a:r>
                        <a:rPr lang="ru-RU" dirty="0" err="1" smtClean="0"/>
                        <a:t>рас-слышать</a:t>
                      </a:r>
                      <a:r>
                        <a:rPr lang="ru-RU" dirty="0" smtClean="0"/>
                        <a:t> шорох цветов.</a:t>
                      </a:r>
                    </a:p>
                    <a:p>
                      <a:r>
                        <a:rPr lang="ru-RU" dirty="0" smtClean="0"/>
                        <a:t>(</a:t>
                      </a:r>
                      <a:r>
                        <a:rPr lang="ru-RU" dirty="0" err="1" smtClean="0"/>
                        <a:t>Пауст</a:t>
                      </a:r>
                      <a:r>
                        <a:rPr lang="ru-RU" dirty="0" smtClean="0"/>
                        <a:t>.)</a:t>
                      </a:r>
                      <a:endParaRPr lang="ru-RU" dirty="0"/>
                    </a:p>
                  </a:txBody>
                  <a:tcPr/>
                </a:tc>
              </a:tr>
              <a:tr h="1668195">
                <a:tc>
                  <a:txBody>
                    <a:bodyPr/>
                    <a:lstStyle/>
                    <a:p>
                      <a:r>
                        <a:rPr lang="ru-RU" dirty="0" smtClean="0"/>
                        <a:t>Сравнения </a:t>
                      </a:r>
                      <a:endParaRPr lang="ru-RU" dirty="0"/>
                    </a:p>
                  </a:txBody>
                  <a:tcPr/>
                </a:tc>
                <a:tc>
                  <a:txBody>
                    <a:bodyPr/>
                    <a:lstStyle/>
                    <a:p>
                      <a:r>
                        <a:rPr lang="ru-RU" dirty="0" smtClean="0"/>
                        <a:t>Как,</a:t>
                      </a:r>
                      <a:r>
                        <a:rPr lang="ru-RU" baseline="0" dirty="0" smtClean="0"/>
                        <a:t> чем, чем – тем, </a:t>
                      </a:r>
                      <a:r>
                        <a:rPr lang="ru-RU" baseline="0" dirty="0" err="1" smtClean="0"/>
                        <a:t>слов-но</a:t>
                      </a:r>
                      <a:r>
                        <a:rPr lang="ru-RU" baseline="0" dirty="0" smtClean="0"/>
                        <a:t>, будто, точно и др.</a:t>
                      </a:r>
                      <a:endParaRPr lang="ru-RU" dirty="0"/>
                    </a:p>
                  </a:txBody>
                  <a:tcPr/>
                </a:tc>
                <a:tc>
                  <a:txBody>
                    <a:bodyPr/>
                    <a:lstStyle/>
                    <a:p>
                      <a:r>
                        <a:rPr lang="ru-RU" dirty="0" smtClean="0"/>
                        <a:t>Лес стоит молча, </a:t>
                      </a:r>
                      <a:r>
                        <a:rPr lang="ru-RU" dirty="0" err="1" smtClean="0"/>
                        <a:t>непод-вижно</a:t>
                      </a:r>
                      <a:r>
                        <a:rPr lang="ru-RU" dirty="0" smtClean="0"/>
                        <a:t>, словно </a:t>
                      </a:r>
                      <a:r>
                        <a:rPr lang="ru-RU" dirty="0" err="1" smtClean="0"/>
                        <a:t>всматри-вается</a:t>
                      </a:r>
                      <a:r>
                        <a:rPr lang="ru-RU" dirty="0" smtClean="0"/>
                        <a:t> куда-то своими верхушками и ждёт чего-то. (Ч.)</a:t>
                      </a:r>
                      <a:endParaRPr lang="ru-RU" dirty="0"/>
                    </a:p>
                  </a:txBody>
                  <a:tcPr/>
                </a:tc>
              </a:tr>
            </a:tbl>
          </a:graphicData>
        </a:graphic>
      </p:graphicFrame>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457200" y="1935163"/>
          <a:ext cx="8229600" cy="34747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ru-RU" dirty="0" smtClean="0"/>
                        <a:t>Уступки </a:t>
                      </a:r>
                      <a:endParaRPr lang="ru-RU" dirty="0"/>
                    </a:p>
                  </a:txBody>
                  <a:tcPr/>
                </a:tc>
                <a:tc>
                  <a:txBody>
                    <a:bodyPr/>
                    <a:lstStyle/>
                    <a:p>
                      <a:r>
                        <a:rPr lang="ru-RU" dirty="0" smtClean="0"/>
                        <a:t>Хотя, несмотря на то что, пускай, как ни и др.</a:t>
                      </a:r>
                      <a:endParaRPr lang="ru-RU" dirty="0"/>
                    </a:p>
                  </a:txBody>
                  <a:tcPr/>
                </a:tc>
                <a:tc>
                  <a:txBody>
                    <a:bodyPr/>
                    <a:lstStyle/>
                    <a:p>
                      <a:pPr marL="342900" indent="-342900">
                        <a:buAutoNum type="arabicParenR"/>
                      </a:pPr>
                      <a:r>
                        <a:rPr lang="ru-RU" dirty="0" smtClean="0"/>
                        <a:t>Ночь была тиха и светла, хотя луны не было. (Т.)</a:t>
                      </a:r>
                    </a:p>
                    <a:p>
                      <a:pPr marL="342900" indent="-342900">
                        <a:buAutoNum type="arabicParenR"/>
                      </a:pPr>
                      <a:r>
                        <a:rPr lang="ru-RU" dirty="0" smtClean="0"/>
                        <a:t>Как</a:t>
                      </a:r>
                      <a:r>
                        <a:rPr lang="ru-RU" baseline="0" dirty="0" smtClean="0"/>
                        <a:t> мы ни старались, в этот день нам </a:t>
                      </a:r>
                      <a:r>
                        <a:rPr lang="ru-RU" baseline="0" dirty="0" err="1" smtClean="0"/>
                        <a:t>уда-лось</a:t>
                      </a:r>
                      <a:r>
                        <a:rPr lang="ru-RU" baseline="0" dirty="0" smtClean="0"/>
                        <a:t> дойти только до устья реки. (</a:t>
                      </a:r>
                      <a:r>
                        <a:rPr lang="ru-RU" baseline="0" dirty="0" err="1" smtClean="0"/>
                        <a:t>Арс</a:t>
                      </a:r>
                      <a:r>
                        <a:rPr lang="ru-RU" baseline="0" dirty="0" smtClean="0"/>
                        <a:t>.)</a:t>
                      </a:r>
                      <a:endParaRPr lang="ru-RU" dirty="0"/>
                    </a:p>
                  </a:txBody>
                  <a:tcPr/>
                </a:tc>
              </a:tr>
              <a:tr h="370840">
                <a:tc>
                  <a:txBody>
                    <a:bodyPr/>
                    <a:lstStyle/>
                    <a:p>
                      <a:r>
                        <a:rPr lang="ru-RU" dirty="0" smtClean="0"/>
                        <a:t>Следствия </a:t>
                      </a:r>
                      <a:endParaRPr lang="ru-RU" dirty="0"/>
                    </a:p>
                  </a:txBody>
                  <a:tcPr/>
                </a:tc>
                <a:tc>
                  <a:txBody>
                    <a:bodyPr/>
                    <a:lstStyle/>
                    <a:p>
                      <a:r>
                        <a:rPr lang="ru-RU" dirty="0" smtClean="0"/>
                        <a:t>Так что</a:t>
                      </a:r>
                      <a:endParaRPr lang="ru-RU" dirty="0"/>
                    </a:p>
                  </a:txBody>
                  <a:tcPr/>
                </a:tc>
                <a:tc>
                  <a:txBody>
                    <a:bodyPr/>
                    <a:lstStyle/>
                    <a:p>
                      <a:r>
                        <a:rPr lang="ru-RU" dirty="0" smtClean="0"/>
                        <a:t>Дождь лил как из ведра, так  что  на  крыльцо нельзя было выйти. (</a:t>
                      </a:r>
                      <a:r>
                        <a:rPr lang="ru-RU" dirty="0" err="1" smtClean="0"/>
                        <a:t>Аос</a:t>
                      </a:r>
                      <a:r>
                        <a:rPr lang="ru-RU" dirty="0" smtClean="0"/>
                        <a:t>.)</a:t>
                      </a:r>
                      <a:endParaRPr lang="ru-RU"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14282" y="1935480"/>
            <a:ext cx="8929718" cy="4389120"/>
          </a:xfrm>
        </p:spPr>
        <p:txBody>
          <a:bodyPr>
            <a:normAutofit fontScale="92500" lnSpcReduction="10000"/>
          </a:bodyPr>
          <a:lstStyle/>
          <a:p>
            <a:r>
              <a:rPr lang="ru-RU" dirty="0" smtClean="0">
                <a:solidFill>
                  <a:srgbClr val="000099"/>
                </a:solidFill>
              </a:rPr>
              <a:t>Многие обстоятельственные придаточные предложения присоединяются ко всему главному составными союзами </a:t>
            </a:r>
            <a:r>
              <a:rPr lang="ru-RU" dirty="0" smtClean="0">
                <a:solidFill>
                  <a:srgbClr val="C00000"/>
                </a:solidFill>
              </a:rPr>
              <a:t>потому что, оттого что, с тех пор как, для того чтобы и др. </a:t>
            </a:r>
            <a:r>
              <a:rPr lang="ru-RU" dirty="0" smtClean="0">
                <a:solidFill>
                  <a:srgbClr val="000099"/>
                </a:solidFill>
              </a:rPr>
              <a:t>В этом случае запятая ставится перед составным союзом. Сравните, например: </a:t>
            </a:r>
            <a:r>
              <a:rPr lang="ru-RU" dirty="0" smtClean="0">
                <a:solidFill>
                  <a:srgbClr val="C00000"/>
                </a:solidFill>
              </a:rPr>
              <a:t>Пишу на открытке, </a:t>
            </a:r>
            <a:r>
              <a:rPr lang="ru-RU" b="1" dirty="0" smtClean="0">
                <a:solidFill>
                  <a:srgbClr val="C00000"/>
                </a:solidFill>
              </a:rPr>
              <a:t>потому что </a:t>
            </a:r>
            <a:r>
              <a:rPr lang="ru-RU" dirty="0" smtClean="0">
                <a:solidFill>
                  <a:srgbClr val="C00000"/>
                </a:solidFill>
              </a:rPr>
              <a:t>нет бумаги (потому что </a:t>
            </a:r>
            <a:r>
              <a:rPr lang="ru-RU" dirty="0" smtClean="0">
                <a:solidFill>
                  <a:srgbClr val="000099"/>
                </a:solidFill>
              </a:rPr>
              <a:t>-составной союз) и </a:t>
            </a:r>
            <a:r>
              <a:rPr lang="ru-RU" dirty="0" smtClean="0">
                <a:solidFill>
                  <a:srgbClr val="C00000"/>
                </a:solidFill>
              </a:rPr>
              <a:t>Пишу на открытке только потому, что нет бумаги (что – </a:t>
            </a:r>
            <a:r>
              <a:rPr lang="ru-RU" dirty="0" smtClean="0">
                <a:solidFill>
                  <a:srgbClr val="000099"/>
                </a:solidFill>
              </a:rPr>
              <a:t>простой союз, а в главном предложении употреблено указательное наречие </a:t>
            </a:r>
            <a:r>
              <a:rPr lang="ru-RU" dirty="0" smtClean="0">
                <a:solidFill>
                  <a:srgbClr val="C00000"/>
                </a:solidFill>
              </a:rPr>
              <a:t>потому). </a:t>
            </a:r>
            <a:r>
              <a:rPr lang="ru-RU" dirty="0" smtClean="0">
                <a:solidFill>
                  <a:srgbClr val="000099"/>
                </a:solidFill>
              </a:rPr>
              <a:t>Если составной союз стоит в начале сложного предложения, то запятая ставится только после придаточного предложения, например: </a:t>
            </a:r>
            <a:r>
              <a:rPr lang="ru-RU" b="1" dirty="0" smtClean="0">
                <a:solidFill>
                  <a:srgbClr val="C00000"/>
                </a:solidFill>
              </a:rPr>
              <a:t>С тех пор как </a:t>
            </a:r>
            <a:r>
              <a:rPr lang="ru-RU" dirty="0" smtClean="0">
                <a:solidFill>
                  <a:srgbClr val="C00000"/>
                </a:solidFill>
              </a:rPr>
              <a:t>мы расстались, прошло пять лет.</a:t>
            </a:r>
            <a:endParaRPr lang="ru-RU" b="1" dirty="0">
              <a:solidFill>
                <a:srgbClr val="C00000"/>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§.7. Основные виды сложных предложений.</a:t>
            </a:r>
            <a:endParaRPr lang="ru-RU" dirty="0"/>
          </a:p>
        </p:txBody>
      </p:sp>
      <p:sp>
        <p:nvSpPr>
          <p:cNvPr id="3" name="Содержимое 2"/>
          <p:cNvSpPr>
            <a:spLocks noGrp="1"/>
          </p:cNvSpPr>
          <p:nvPr>
            <p:ph idx="1"/>
          </p:nvPr>
        </p:nvSpPr>
        <p:spPr>
          <a:xfrm>
            <a:off x="642910" y="1928802"/>
            <a:ext cx="8229600" cy="4389120"/>
          </a:xfrm>
        </p:spPr>
        <p:txBody>
          <a:bodyPr>
            <a:normAutofit lnSpcReduction="10000"/>
          </a:bodyPr>
          <a:lstStyle/>
          <a:p>
            <a:r>
              <a:rPr lang="ru-RU" dirty="0" smtClean="0">
                <a:solidFill>
                  <a:srgbClr val="000099"/>
                </a:solidFill>
              </a:rPr>
              <a:t>Простые предложения соединяются в сложные двумя основными способами:</a:t>
            </a:r>
          </a:p>
          <a:p>
            <a:pPr>
              <a:buNone/>
            </a:pPr>
            <a:r>
              <a:rPr lang="ru-RU" dirty="0" smtClean="0"/>
              <a:t>       </a:t>
            </a:r>
            <a:r>
              <a:rPr lang="ru-RU" dirty="0" smtClean="0">
                <a:solidFill>
                  <a:srgbClr val="000099"/>
                </a:solidFill>
              </a:rPr>
              <a:t>1. При помощи интонации и союзов или союзных слов (относительных местоимений и наречий), </a:t>
            </a:r>
            <a:r>
              <a:rPr lang="ru-RU" dirty="0" err="1" smtClean="0">
                <a:solidFill>
                  <a:srgbClr val="000099"/>
                </a:solidFill>
              </a:rPr>
              <a:t>на-пример</a:t>
            </a:r>
            <a:r>
              <a:rPr lang="ru-RU" dirty="0" smtClean="0">
                <a:solidFill>
                  <a:schemeClr val="bg2">
                    <a:lumMod val="25000"/>
                  </a:schemeClr>
                </a:solidFill>
              </a:rPr>
              <a:t>: </a:t>
            </a:r>
            <a:r>
              <a:rPr lang="ru-RU" dirty="0" smtClean="0">
                <a:solidFill>
                  <a:srgbClr val="C00000"/>
                </a:solidFill>
              </a:rPr>
              <a:t>1) Улицы курились дымкой, </a:t>
            </a:r>
            <a:r>
              <a:rPr lang="ru-RU" b="1" dirty="0" smtClean="0">
                <a:solidFill>
                  <a:srgbClr val="C00000"/>
                </a:solidFill>
              </a:rPr>
              <a:t>и</a:t>
            </a:r>
            <a:r>
              <a:rPr lang="ru-RU" dirty="0" smtClean="0">
                <a:solidFill>
                  <a:srgbClr val="C00000"/>
                </a:solidFill>
              </a:rPr>
              <a:t> скрипел </a:t>
            </a:r>
            <a:r>
              <a:rPr lang="ru-RU" dirty="0" err="1" smtClean="0">
                <a:solidFill>
                  <a:srgbClr val="C00000"/>
                </a:solidFill>
              </a:rPr>
              <a:t>сби-тый</a:t>
            </a:r>
            <a:r>
              <a:rPr lang="ru-RU" dirty="0" smtClean="0">
                <a:solidFill>
                  <a:srgbClr val="C00000"/>
                </a:solidFill>
              </a:rPr>
              <a:t> снег. (Булгаков) (союз </a:t>
            </a:r>
            <a:r>
              <a:rPr lang="ru-RU" b="1" dirty="0" smtClean="0">
                <a:solidFill>
                  <a:srgbClr val="C00000"/>
                </a:solidFill>
              </a:rPr>
              <a:t>и</a:t>
            </a:r>
            <a:r>
              <a:rPr lang="ru-RU" dirty="0" smtClean="0">
                <a:solidFill>
                  <a:srgbClr val="C00000"/>
                </a:solidFill>
              </a:rPr>
              <a:t>). 2. Надо мною </a:t>
            </a:r>
            <a:r>
              <a:rPr lang="ru-RU" dirty="0" err="1" smtClean="0">
                <a:solidFill>
                  <a:srgbClr val="C00000"/>
                </a:solidFill>
              </a:rPr>
              <a:t>рассти-лалось</a:t>
            </a:r>
            <a:r>
              <a:rPr lang="ru-RU" dirty="0" smtClean="0">
                <a:solidFill>
                  <a:srgbClr val="C00000"/>
                </a:solidFill>
              </a:rPr>
              <a:t> голубое небо, </a:t>
            </a:r>
            <a:r>
              <a:rPr lang="ru-RU" b="1" dirty="0" smtClean="0">
                <a:solidFill>
                  <a:srgbClr val="C00000"/>
                </a:solidFill>
              </a:rPr>
              <a:t>по которому </a:t>
            </a:r>
            <a:r>
              <a:rPr lang="ru-RU" dirty="0" smtClean="0">
                <a:solidFill>
                  <a:srgbClr val="C00000"/>
                </a:solidFill>
              </a:rPr>
              <a:t>тихо плыло и таяло сверкающее облако. (</a:t>
            </a:r>
            <a:r>
              <a:rPr lang="ru-RU" dirty="0" err="1" smtClean="0">
                <a:solidFill>
                  <a:srgbClr val="C00000"/>
                </a:solidFill>
              </a:rPr>
              <a:t>Кор</a:t>
            </a:r>
            <a:r>
              <a:rPr lang="ru-RU" dirty="0" smtClean="0">
                <a:solidFill>
                  <a:srgbClr val="C00000"/>
                </a:solidFill>
              </a:rPr>
              <a:t>.)</a:t>
            </a:r>
            <a:r>
              <a:rPr lang="ru-RU" dirty="0" smtClean="0">
                <a:solidFill>
                  <a:schemeClr val="bg2">
                    <a:lumMod val="25000"/>
                  </a:schemeClr>
                </a:solidFill>
              </a:rPr>
              <a:t> </a:t>
            </a:r>
            <a:r>
              <a:rPr lang="ru-RU" dirty="0" smtClean="0">
                <a:solidFill>
                  <a:srgbClr val="000099"/>
                </a:solidFill>
              </a:rPr>
              <a:t>(союзное слово  относительное местоимение </a:t>
            </a:r>
            <a:r>
              <a:rPr lang="ru-RU" b="1" dirty="0" smtClean="0">
                <a:solidFill>
                  <a:srgbClr val="000099"/>
                </a:solidFill>
              </a:rPr>
              <a:t>который</a:t>
            </a:r>
            <a:r>
              <a:rPr lang="ru-RU" dirty="0" smtClean="0">
                <a:solidFill>
                  <a:srgbClr val="000099"/>
                </a:solidFill>
              </a:rPr>
              <a:t>).</a:t>
            </a:r>
            <a:r>
              <a:rPr lang="ru-RU" b="1" dirty="0" smtClean="0">
                <a:solidFill>
                  <a:srgbClr val="000099"/>
                </a:solidFill>
              </a:rPr>
              <a:t> </a:t>
            </a:r>
            <a:r>
              <a:rPr lang="ru-RU" dirty="0" smtClean="0">
                <a:solidFill>
                  <a:srgbClr val="000099"/>
                </a:solidFill>
              </a:rPr>
              <a:t>Сложные предложения с союзами и союзными словами </a:t>
            </a:r>
            <a:r>
              <a:rPr lang="ru-RU" dirty="0" err="1" smtClean="0">
                <a:solidFill>
                  <a:srgbClr val="000099"/>
                </a:solidFill>
              </a:rPr>
              <a:t>на-зываются</a:t>
            </a:r>
            <a:r>
              <a:rPr lang="ru-RU" dirty="0" smtClean="0">
                <a:solidFill>
                  <a:srgbClr val="000099"/>
                </a:solidFill>
              </a:rPr>
              <a:t> </a:t>
            </a:r>
            <a:r>
              <a:rPr lang="ru-RU" dirty="0" smtClean="0">
                <a:solidFill>
                  <a:schemeClr val="bg2">
                    <a:lumMod val="25000"/>
                  </a:schemeClr>
                </a:solidFill>
              </a:rPr>
              <a:t>союзными.</a:t>
            </a:r>
            <a:endParaRPr lang="ru-RU" dirty="0">
              <a:solidFill>
                <a:schemeClr val="bg2">
                  <a:lumMod val="25000"/>
                </a:schemeClr>
              </a:solidFill>
            </a:endParaRPr>
          </a:p>
        </p:txBody>
      </p:sp>
    </p:spTree>
  </p:cSld>
  <p:clrMapOvr>
    <a:masterClrMapping/>
  </p:clrMapOvr>
  <p:transition>
    <p:wipe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normAutofit/>
          </a:bodyPr>
          <a:lstStyle/>
          <a:p>
            <a:r>
              <a:rPr lang="ru-RU" sz="2400" b="1" dirty="0" smtClean="0">
                <a:solidFill>
                  <a:srgbClr val="000099"/>
                </a:solidFill>
              </a:rPr>
              <a:t>Придаточные предложения образа действия и степени.</a:t>
            </a:r>
            <a:endParaRPr lang="ru-RU" sz="2400" b="1" dirty="0">
              <a:solidFill>
                <a:srgbClr val="000099"/>
              </a:solidFill>
            </a:endParaRPr>
          </a:p>
        </p:txBody>
      </p:sp>
      <p:sp>
        <p:nvSpPr>
          <p:cNvPr id="3" name="Содержимое 2"/>
          <p:cNvSpPr>
            <a:spLocks noGrp="1"/>
          </p:cNvSpPr>
          <p:nvPr>
            <p:ph idx="1"/>
          </p:nvPr>
        </p:nvSpPr>
        <p:spPr>
          <a:xfrm>
            <a:off x="457200" y="1357298"/>
            <a:ext cx="8401080" cy="4967302"/>
          </a:xfrm>
        </p:spPr>
        <p:txBody>
          <a:bodyPr>
            <a:normAutofit/>
          </a:bodyPr>
          <a:lstStyle/>
          <a:p>
            <a:r>
              <a:rPr lang="ru-RU" sz="1800" dirty="0" smtClean="0">
                <a:solidFill>
                  <a:srgbClr val="000099"/>
                </a:solidFill>
              </a:rPr>
              <a:t>Придаточные степени и образа действия могут быть однозначными (если присоединяются союзными словами </a:t>
            </a:r>
            <a:r>
              <a:rPr lang="ru-RU" sz="1800" dirty="0" smtClean="0">
                <a:solidFill>
                  <a:srgbClr val="C00000"/>
                </a:solidFill>
              </a:rPr>
              <a:t> как, сколько, настолько</a:t>
            </a:r>
            <a:r>
              <a:rPr lang="ru-RU" sz="1800" dirty="0" smtClean="0">
                <a:solidFill>
                  <a:srgbClr val="000099"/>
                </a:solidFill>
              </a:rPr>
              <a:t>) и </a:t>
            </a:r>
            <a:r>
              <a:rPr lang="ru-RU" sz="1800" dirty="0" err="1" smtClean="0">
                <a:solidFill>
                  <a:srgbClr val="000099"/>
                </a:solidFill>
              </a:rPr>
              <a:t>многозна-чными</a:t>
            </a:r>
            <a:r>
              <a:rPr lang="ru-RU" sz="1800" dirty="0" smtClean="0">
                <a:solidFill>
                  <a:srgbClr val="000099"/>
                </a:solidFill>
              </a:rPr>
              <a:t> (если присоединяются союзами </a:t>
            </a:r>
            <a:r>
              <a:rPr lang="ru-RU" sz="1800" dirty="0" smtClean="0">
                <a:solidFill>
                  <a:srgbClr val="C00000"/>
                </a:solidFill>
              </a:rPr>
              <a:t> что, чтобы, словно, точно, будто, как будто</a:t>
            </a:r>
            <a:r>
              <a:rPr lang="ru-RU" sz="1800" dirty="0" smtClean="0">
                <a:solidFill>
                  <a:srgbClr val="000099"/>
                </a:solidFill>
              </a:rPr>
              <a:t>). Сравните: </a:t>
            </a:r>
            <a:r>
              <a:rPr lang="ru-RU" sz="1800" dirty="0" smtClean="0">
                <a:solidFill>
                  <a:srgbClr val="C00000"/>
                </a:solidFill>
              </a:rPr>
              <a:t>1) Машина мчалась </a:t>
            </a:r>
            <a:r>
              <a:rPr lang="ru-RU" sz="1800" b="1" dirty="0" smtClean="0">
                <a:solidFill>
                  <a:srgbClr val="C00000"/>
                </a:solidFill>
              </a:rPr>
              <a:t>так быстро, как </a:t>
            </a:r>
            <a:r>
              <a:rPr lang="ru-RU" sz="1800" dirty="0" smtClean="0">
                <a:solidFill>
                  <a:srgbClr val="C00000"/>
                </a:solidFill>
              </a:rPr>
              <a:t>мы и ожидали. </a:t>
            </a:r>
            <a:r>
              <a:rPr lang="ru-RU" sz="1800" dirty="0" smtClean="0">
                <a:solidFill>
                  <a:srgbClr val="000099"/>
                </a:solidFill>
              </a:rPr>
              <a:t>Придаточное имеет только одно значение – степени, потому что раскрывает содержание указательного слова </a:t>
            </a:r>
            <a:r>
              <a:rPr lang="ru-RU" sz="1800" dirty="0" smtClean="0">
                <a:solidFill>
                  <a:srgbClr val="C00000"/>
                </a:solidFill>
              </a:rPr>
              <a:t>так</a:t>
            </a:r>
            <a:r>
              <a:rPr lang="ru-RU" sz="1800" dirty="0" smtClean="0">
                <a:solidFill>
                  <a:srgbClr val="000099"/>
                </a:solidFill>
              </a:rPr>
              <a:t> с этим значением.  </a:t>
            </a:r>
            <a:r>
              <a:rPr lang="ru-RU" sz="1800" dirty="0" smtClean="0">
                <a:solidFill>
                  <a:srgbClr val="C00000"/>
                </a:solidFill>
              </a:rPr>
              <a:t>2) Машина мчалась </a:t>
            </a:r>
            <a:r>
              <a:rPr lang="ru-RU" sz="1800" b="1" dirty="0" smtClean="0">
                <a:solidFill>
                  <a:srgbClr val="C00000"/>
                </a:solidFill>
              </a:rPr>
              <a:t>так быстро, что </a:t>
            </a:r>
            <a:r>
              <a:rPr lang="ru-RU" sz="1800" dirty="0" smtClean="0">
                <a:solidFill>
                  <a:srgbClr val="C00000"/>
                </a:solidFill>
              </a:rPr>
              <a:t>никто не запомнил её номера. </a:t>
            </a:r>
            <a:r>
              <a:rPr lang="ru-RU" sz="1800" dirty="0" smtClean="0">
                <a:solidFill>
                  <a:srgbClr val="000099"/>
                </a:solidFill>
              </a:rPr>
              <a:t>Придаточное имеет два </a:t>
            </a:r>
            <a:r>
              <a:rPr lang="ru-RU" sz="1800" dirty="0" err="1" smtClean="0">
                <a:solidFill>
                  <a:srgbClr val="000099"/>
                </a:solidFill>
              </a:rPr>
              <a:t>зна-чения</a:t>
            </a:r>
            <a:r>
              <a:rPr lang="ru-RU" sz="1800" dirty="0" smtClean="0">
                <a:solidFill>
                  <a:srgbClr val="000099"/>
                </a:solidFill>
              </a:rPr>
              <a:t>: </a:t>
            </a:r>
            <a:r>
              <a:rPr lang="ru-RU" sz="1800" dirty="0" smtClean="0">
                <a:solidFill>
                  <a:schemeClr val="bg2">
                    <a:lumMod val="25000"/>
                  </a:schemeClr>
                </a:solidFill>
              </a:rPr>
              <a:t>степени,</a:t>
            </a:r>
            <a:r>
              <a:rPr lang="ru-RU" sz="1800" dirty="0" smtClean="0">
                <a:solidFill>
                  <a:srgbClr val="000099"/>
                </a:solidFill>
              </a:rPr>
              <a:t> потому что раскрывает содержание указательного слова </a:t>
            </a:r>
            <a:r>
              <a:rPr lang="ru-RU" sz="1800" dirty="0" smtClean="0">
                <a:solidFill>
                  <a:srgbClr val="C00000"/>
                </a:solidFill>
              </a:rPr>
              <a:t>так </a:t>
            </a:r>
            <a:r>
              <a:rPr lang="ru-RU" sz="1800" dirty="0" smtClean="0">
                <a:solidFill>
                  <a:srgbClr val="000099"/>
                </a:solidFill>
              </a:rPr>
              <a:t>с этим значением, и </a:t>
            </a:r>
            <a:r>
              <a:rPr lang="ru-RU" sz="1800" dirty="0" smtClean="0">
                <a:solidFill>
                  <a:schemeClr val="bg2">
                    <a:lumMod val="25000"/>
                  </a:schemeClr>
                </a:solidFill>
              </a:rPr>
              <a:t>следствия, </a:t>
            </a:r>
            <a:r>
              <a:rPr lang="ru-RU" sz="1800" dirty="0" smtClean="0">
                <a:solidFill>
                  <a:srgbClr val="000099"/>
                </a:solidFill>
              </a:rPr>
              <a:t>так как присоединяется союзом </a:t>
            </a:r>
            <a:r>
              <a:rPr lang="ru-RU" sz="1800" dirty="0" smtClean="0">
                <a:solidFill>
                  <a:srgbClr val="C00000"/>
                </a:solidFill>
              </a:rPr>
              <a:t>что </a:t>
            </a:r>
            <a:r>
              <a:rPr lang="ru-RU" sz="1800" dirty="0" smtClean="0">
                <a:solidFill>
                  <a:srgbClr val="000099"/>
                </a:solidFill>
              </a:rPr>
              <a:t>и </a:t>
            </a:r>
            <a:r>
              <a:rPr lang="ru-RU" sz="1800" dirty="0" err="1" smtClean="0">
                <a:solidFill>
                  <a:srgbClr val="000099"/>
                </a:solidFill>
              </a:rPr>
              <a:t>ука-зывает</a:t>
            </a:r>
            <a:r>
              <a:rPr lang="ru-RU" sz="1800" dirty="0" smtClean="0">
                <a:solidFill>
                  <a:srgbClr val="000099"/>
                </a:solidFill>
              </a:rPr>
              <a:t> на результат того, о чём говорится в главном предложении. </a:t>
            </a:r>
            <a:r>
              <a:rPr lang="ru-RU" sz="1800" dirty="0" smtClean="0">
                <a:solidFill>
                  <a:srgbClr val="C00000"/>
                </a:solidFill>
              </a:rPr>
              <a:t>3) </a:t>
            </a:r>
            <a:r>
              <a:rPr lang="ru-RU" sz="1800" dirty="0" err="1" smtClean="0">
                <a:solidFill>
                  <a:srgbClr val="C00000"/>
                </a:solidFill>
              </a:rPr>
              <a:t>Маши-на</a:t>
            </a:r>
            <a:r>
              <a:rPr lang="ru-RU" sz="1800" dirty="0" smtClean="0">
                <a:solidFill>
                  <a:srgbClr val="C00000"/>
                </a:solidFill>
              </a:rPr>
              <a:t> мчалась </a:t>
            </a:r>
            <a:r>
              <a:rPr lang="ru-RU" sz="1800" b="1" dirty="0" smtClean="0">
                <a:solidFill>
                  <a:srgbClr val="C00000"/>
                </a:solidFill>
              </a:rPr>
              <a:t>так быстро, чтобы </a:t>
            </a:r>
            <a:r>
              <a:rPr lang="ru-RU" sz="1800" dirty="0" smtClean="0">
                <a:solidFill>
                  <a:srgbClr val="C00000"/>
                </a:solidFill>
              </a:rPr>
              <a:t>успеть к отправлению самолёта. </a:t>
            </a:r>
            <a:r>
              <a:rPr lang="ru-RU" sz="1800" dirty="0" smtClean="0">
                <a:solidFill>
                  <a:srgbClr val="000099"/>
                </a:solidFill>
              </a:rPr>
              <a:t> </a:t>
            </a:r>
            <a:r>
              <a:rPr lang="ru-RU" sz="1800" dirty="0" err="1" smtClean="0">
                <a:solidFill>
                  <a:srgbClr val="000099"/>
                </a:solidFill>
              </a:rPr>
              <a:t>Придаточ-ное</a:t>
            </a:r>
            <a:r>
              <a:rPr lang="ru-RU" sz="1800" dirty="0" smtClean="0">
                <a:solidFill>
                  <a:srgbClr val="000099"/>
                </a:solidFill>
              </a:rPr>
              <a:t> имеет значение степени и  цели; последнее выражается союзом </a:t>
            </a:r>
            <a:r>
              <a:rPr lang="ru-RU" sz="1800" dirty="0" smtClean="0">
                <a:solidFill>
                  <a:srgbClr val="C00000"/>
                </a:solidFill>
              </a:rPr>
              <a:t>чтобы.</a:t>
            </a:r>
            <a:r>
              <a:rPr lang="ru-RU" sz="1800" dirty="0" smtClean="0">
                <a:solidFill>
                  <a:srgbClr val="000099"/>
                </a:solidFill>
              </a:rPr>
              <a:t> </a:t>
            </a:r>
            <a:r>
              <a:rPr lang="ru-RU" sz="1800" dirty="0" smtClean="0">
                <a:solidFill>
                  <a:srgbClr val="C00000"/>
                </a:solidFill>
              </a:rPr>
              <a:t>4) Машина мчалась </a:t>
            </a:r>
            <a:r>
              <a:rPr lang="ru-RU" sz="1800" b="1" dirty="0" smtClean="0">
                <a:solidFill>
                  <a:srgbClr val="C00000"/>
                </a:solidFill>
              </a:rPr>
              <a:t>так быстро, будто </a:t>
            </a:r>
            <a:r>
              <a:rPr lang="ru-RU" sz="1800" dirty="0" smtClean="0">
                <a:solidFill>
                  <a:srgbClr val="C00000"/>
                </a:solidFill>
              </a:rPr>
              <a:t>участвовала в гонках. </a:t>
            </a:r>
            <a:r>
              <a:rPr lang="ru-RU" sz="1800" dirty="0" smtClean="0">
                <a:solidFill>
                  <a:srgbClr val="000099"/>
                </a:solidFill>
              </a:rPr>
              <a:t> Придаточное имеет значение степени и сравнения, последнее выражено союзом </a:t>
            </a:r>
            <a:r>
              <a:rPr lang="ru-RU" sz="1800" dirty="0" smtClean="0">
                <a:solidFill>
                  <a:srgbClr val="C00000"/>
                </a:solidFill>
              </a:rPr>
              <a:t>будто.</a:t>
            </a:r>
            <a:endParaRPr lang="ru-RU" sz="1800" dirty="0">
              <a:solidFill>
                <a:srgbClr val="C00000"/>
              </a:solidFill>
            </a:endParaRP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1143000"/>
          </a:xfrm>
        </p:spPr>
        <p:txBody>
          <a:bodyPr>
            <a:normAutofit/>
          </a:bodyPr>
          <a:lstStyle/>
          <a:p>
            <a:pPr algn="ctr"/>
            <a:r>
              <a:rPr lang="ru-RU" sz="2400" b="1" dirty="0" smtClean="0">
                <a:solidFill>
                  <a:srgbClr val="000099"/>
                </a:solidFill>
              </a:rPr>
              <a:t>Придаточные предложения места</a:t>
            </a:r>
            <a:endParaRPr lang="ru-RU" sz="2400" b="1" dirty="0">
              <a:solidFill>
                <a:srgbClr val="000099"/>
              </a:solidFill>
            </a:endParaRPr>
          </a:p>
        </p:txBody>
      </p:sp>
      <p:sp>
        <p:nvSpPr>
          <p:cNvPr id="3" name="Содержимое 2"/>
          <p:cNvSpPr>
            <a:spLocks noGrp="1"/>
          </p:cNvSpPr>
          <p:nvPr>
            <p:ph idx="1"/>
          </p:nvPr>
        </p:nvSpPr>
        <p:spPr>
          <a:xfrm>
            <a:off x="457200" y="1357298"/>
            <a:ext cx="8329642" cy="4967302"/>
          </a:xfrm>
        </p:spPr>
        <p:txBody>
          <a:bodyPr>
            <a:normAutofit lnSpcReduction="10000"/>
          </a:bodyPr>
          <a:lstStyle/>
          <a:p>
            <a:r>
              <a:rPr lang="ru-RU" sz="1800" dirty="0" smtClean="0">
                <a:solidFill>
                  <a:srgbClr val="000099"/>
                </a:solidFill>
              </a:rPr>
              <a:t>Упр.135.  прочитайте и укажите сложноподчинённые предложения с </a:t>
            </a:r>
            <a:r>
              <a:rPr lang="ru-RU" sz="1800" dirty="0" err="1" smtClean="0">
                <a:solidFill>
                  <a:srgbClr val="000099"/>
                </a:solidFill>
              </a:rPr>
              <a:t>при-даточными</a:t>
            </a:r>
            <a:r>
              <a:rPr lang="ru-RU" sz="1800" dirty="0" smtClean="0">
                <a:solidFill>
                  <a:srgbClr val="000099"/>
                </a:solidFill>
              </a:rPr>
              <a:t> места, определительными и изъяснительными. Спишите, </a:t>
            </a:r>
            <a:r>
              <a:rPr lang="ru-RU" sz="1800" dirty="0" err="1" smtClean="0">
                <a:solidFill>
                  <a:srgbClr val="000099"/>
                </a:solidFill>
              </a:rPr>
              <a:t>рас-тавляя</a:t>
            </a:r>
            <a:r>
              <a:rPr lang="ru-RU" sz="1800" dirty="0" smtClean="0">
                <a:solidFill>
                  <a:srgbClr val="000099"/>
                </a:solidFill>
              </a:rPr>
              <a:t> знаки препинания.  Составьте схемы  1,2 и 7-го предложений.</a:t>
            </a:r>
          </a:p>
          <a:p>
            <a:r>
              <a:rPr lang="ru-RU" sz="1800" dirty="0" smtClean="0">
                <a:solidFill>
                  <a:srgbClr val="000099"/>
                </a:solidFill>
              </a:rPr>
              <a:t>     1) Алексей пополз туда где теперь уже совсем ясно были различимы </a:t>
            </a:r>
            <a:r>
              <a:rPr lang="ru-RU" sz="1800" dirty="0" err="1" smtClean="0">
                <a:solidFill>
                  <a:srgbClr val="000099"/>
                </a:solidFill>
              </a:rPr>
              <a:t>зву-ки</a:t>
            </a:r>
            <a:r>
              <a:rPr lang="ru-RU" sz="1800" dirty="0" smtClean="0">
                <a:solidFill>
                  <a:srgbClr val="000099"/>
                </a:solidFill>
              </a:rPr>
              <a:t> канонады. (Пол.) 2) Куда река пошла там и русло будет. (Посл.) 3) Там где глаз не мог уже отличить в потёмках поле от неба ярко мерцал огонёк. (Ч.) 4) Небо было там пурпурное тёплое и ласковое и м…</a:t>
            </a:r>
            <a:r>
              <a:rPr lang="ru-RU" sz="1800" dirty="0" err="1" smtClean="0">
                <a:solidFill>
                  <a:srgbClr val="000099"/>
                </a:solidFill>
              </a:rPr>
              <a:t>нило</a:t>
            </a:r>
            <a:r>
              <a:rPr lang="ru-RU" sz="1800" dirty="0" smtClean="0">
                <a:solidFill>
                  <a:srgbClr val="000099"/>
                </a:solidFill>
              </a:rPr>
              <a:t> туда где оно к…</a:t>
            </a:r>
            <a:r>
              <a:rPr lang="ru-RU" sz="1800" dirty="0" err="1" smtClean="0">
                <a:solidFill>
                  <a:srgbClr val="000099"/>
                </a:solidFill>
              </a:rPr>
              <a:t>салось</a:t>
            </a:r>
            <a:r>
              <a:rPr lang="ru-RU" sz="1800" dirty="0" smtClean="0">
                <a:solidFill>
                  <a:srgbClr val="000099"/>
                </a:solidFill>
              </a:rPr>
              <a:t> краем зелени лугов. (М.Г.) 5) Иди куда влечёт тебя свободный ум. (П.) 6) Вскоре он угадал где находится. (А.Г.) 7) Пароход плавно нёс свои огни и палубу заполненную пассажирами мимо подмосковных дачных рощ и разливов где дог…рал холодноватый закат. (</a:t>
            </a:r>
            <a:r>
              <a:rPr lang="ru-RU" sz="1800" dirty="0" err="1" smtClean="0">
                <a:solidFill>
                  <a:srgbClr val="000099"/>
                </a:solidFill>
              </a:rPr>
              <a:t>Пауст</a:t>
            </a:r>
            <a:r>
              <a:rPr lang="ru-RU" sz="1800" dirty="0" smtClean="0">
                <a:solidFill>
                  <a:srgbClr val="000099"/>
                </a:solidFill>
              </a:rPr>
              <a:t>.) 8) На пне где мы </a:t>
            </a:r>
            <a:r>
              <a:rPr lang="ru-RU" sz="1800" dirty="0" err="1" smtClean="0">
                <a:solidFill>
                  <a:srgbClr val="000099"/>
                </a:solidFill>
              </a:rPr>
              <a:t>сиде-ли</a:t>
            </a:r>
            <a:r>
              <a:rPr lang="ru-RU" sz="1800" dirty="0" smtClean="0">
                <a:solidFill>
                  <a:srgbClr val="000099"/>
                </a:solidFill>
              </a:rPr>
              <a:t>  я заметил несколько фигур вырубленных топором и похожих на те </a:t>
            </a:r>
            <a:r>
              <a:rPr lang="ru-RU" sz="1800" dirty="0" err="1" smtClean="0">
                <a:solidFill>
                  <a:srgbClr val="000099"/>
                </a:solidFill>
              </a:rPr>
              <a:t>кото-рые</a:t>
            </a:r>
            <a:r>
              <a:rPr lang="ru-RU" sz="1800" dirty="0" smtClean="0">
                <a:solidFill>
                  <a:srgbClr val="000099"/>
                </a:solidFill>
              </a:rPr>
              <a:t> я видел во время последней экскурсии к реке. (</a:t>
            </a:r>
            <a:r>
              <a:rPr lang="ru-RU" sz="1800" dirty="0" err="1" smtClean="0">
                <a:solidFill>
                  <a:srgbClr val="000099"/>
                </a:solidFill>
              </a:rPr>
              <a:t>М.-Мак</a:t>
            </a:r>
            <a:r>
              <a:rPr lang="ru-RU" sz="1800" dirty="0" smtClean="0">
                <a:solidFill>
                  <a:srgbClr val="000099"/>
                </a:solidFill>
              </a:rPr>
              <a:t>.) 9) Когда мы подошли к правому берегу мне указали там где я меньше всего ожидал узкую тропу (в)верх. Только с помощью корней и ветвей можно было добра(т, </a:t>
            </a:r>
            <a:r>
              <a:rPr lang="ru-RU" sz="1800" dirty="0" err="1" smtClean="0">
                <a:solidFill>
                  <a:srgbClr val="000099"/>
                </a:solidFill>
              </a:rPr>
              <a:t>ть</a:t>
            </a:r>
            <a:r>
              <a:rPr lang="ru-RU" sz="1800" dirty="0" smtClean="0">
                <a:solidFill>
                  <a:srgbClr val="000099"/>
                </a:solidFill>
              </a:rPr>
              <a:t>)</a:t>
            </a:r>
            <a:r>
              <a:rPr lang="ru-RU" sz="1800" dirty="0" err="1" smtClean="0">
                <a:solidFill>
                  <a:srgbClr val="000099"/>
                </a:solidFill>
              </a:rPr>
              <a:t>ся</a:t>
            </a:r>
            <a:r>
              <a:rPr lang="ru-RU" sz="1800" dirty="0" smtClean="0">
                <a:solidFill>
                  <a:srgbClr val="000099"/>
                </a:solidFill>
              </a:rPr>
              <a:t> до площадки откуда тропинка становилась шире и отложе. (</a:t>
            </a:r>
            <a:r>
              <a:rPr lang="ru-RU" sz="1800" dirty="0" err="1" smtClean="0">
                <a:solidFill>
                  <a:srgbClr val="000099"/>
                </a:solidFill>
              </a:rPr>
              <a:t>М.-Мак</a:t>
            </a:r>
            <a:r>
              <a:rPr lang="ru-RU" sz="1800" dirty="0" smtClean="0">
                <a:solidFill>
                  <a:srgbClr val="000099"/>
                </a:solidFill>
              </a:rPr>
              <a:t>.) 10) Красные лучи ложились огнистым свинцом по речке там где она пряталась под нависшие кусты. (Т.) 11) Он выехал оттуда откуда одна за другой с…</a:t>
            </a:r>
            <a:r>
              <a:rPr lang="ru-RU" sz="1800" dirty="0" err="1" smtClean="0">
                <a:solidFill>
                  <a:srgbClr val="000099"/>
                </a:solidFill>
              </a:rPr>
              <a:t>езжали</a:t>
            </a:r>
            <a:r>
              <a:rPr lang="ru-RU" sz="1800" dirty="0" smtClean="0">
                <a:solidFill>
                  <a:srgbClr val="000099"/>
                </a:solidFill>
              </a:rPr>
              <a:t> (во)двор лошади. (А.Н.Т.)</a:t>
            </a:r>
            <a:endParaRPr lang="ru-RU" sz="1800" dirty="0">
              <a:solidFill>
                <a:srgbClr val="000099"/>
              </a:solidFill>
            </a:endParaRPr>
          </a:p>
        </p:txBody>
      </p:sp>
    </p:spTree>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85728"/>
            <a:ext cx="8115328" cy="653210"/>
          </a:xfrm>
        </p:spPr>
        <p:txBody>
          <a:bodyPr>
            <a:normAutofit/>
          </a:bodyPr>
          <a:lstStyle/>
          <a:p>
            <a:pPr algn="ctr"/>
            <a:r>
              <a:rPr lang="ru-RU" sz="1800" b="1" dirty="0" smtClean="0">
                <a:solidFill>
                  <a:srgbClr val="000099"/>
                </a:solidFill>
              </a:rPr>
              <a:t>Придаточные предложения времени</a:t>
            </a:r>
            <a:endParaRPr lang="ru-RU" sz="1800" b="1" dirty="0">
              <a:solidFill>
                <a:srgbClr val="000099"/>
              </a:solidFill>
            </a:endParaRPr>
          </a:p>
        </p:txBody>
      </p:sp>
      <p:sp>
        <p:nvSpPr>
          <p:cNvPr id="3" name="Содержимое 2"/>
          <p:cNvSpPr>
            <a:spLocks noGrp="1"/>
          </p:cNvSpPr>
          <p:nvPr>
            <p:ph idx="1"/>
          </p:nvPr>
        </p:nvSpPr>
        <p:spPr>
          <a:xfrm>
            <a:off x="457200" y="1142984"/>
            <a:ext cx="8229600" cy="5181616"/>
          </a:xfrm>
        </p:spPr>
        <p:txBody>
          <a:bodyPr>
            <a:normAutofit/>
          </a:bodyPr>
          <a:lstStyle/>
          <a:p>
            <a:r>
              <a:rPr lang="ru-RU" sz="2000" dirty="0" smtClean="0">
                <a:solidFill>
                  <a:srgbClr val="000099"/>
                </a:solidFill>
              </a:rPr>
              <a:t>Упр.140. Спишите, расставляя запятые. Найдите союзы, которые соединяют придаточные времени с главным предложением. Составьте схемы 2, 3, 4,5 и 6-го предложений.</a:t>
            </a:r>
          </a:p>
          <a:p>
            <a:pPr>
              <a:buNone/>
            </a:pPr>
            <a:r>
              <a:rPr lang="ru-RU" sz="2000" dirty="0" smtClean="0">
                <a:solidFill>
                  <a:srgbClr val="000099"/>
                </a:solidFill>
              </a:rPr>
              <a:t>          1) Когда управляющий вызвал меня я зам…рал от страха. (Гл) 2) Пока (не)взошло со…</a:t>
            </a:r>
            <a:r>
              <a:rPr lang="ru-RU" sz="2000" dirty="0" err="1" smtClean="0">
                <a:solidFill>
                  <a:srgbClr val="000099"/>
                </a:solidFill>
              </a:rPr>
              <a:t>нце</a:t>
            </a:r>
            <a:r>
              <a:rPr lang="ru-RU" sz="2000" dirty="0" smtClean="0">
                <a:solidFill>
                  <a:srgbClr val="000099"/>
                </a:solidFill>
              </a:rPr>
              <a:t> дышать было легко. (Грин.) 3) Когда затих уже топот его лошади я пошла на т…расу и опять стала смотреть вслед. (Л.Т.) 4) Как только ушли миноносцы мы стали ставить </a:t>
            </a:r>
            <a:r>
              <a:rPr lang="ru-RU" sz="2000" dirty="0" err="1" smtClean="0">
                <a:solidFill>
                  <a:srgbClr val="000099"/>
                </a:solidFill>
              </a:rPr>
              <a:t>па-латки</a:t>
            </a:r>
            <a:r>
              <a:rPr lang="ru-RU" sz="2000" dirty="0" smtClean="0">
                <a:solidFill>
                  <a:srgbClr val="000099"/>
                </a:solidFill>
              </a:rPr>
              <a:t>  и </a:t>
            </a:r>
            <a:r>
              <a:rPr lang="ru-RU" sz="2000" dirty="0" err="1" smtClean="0">
                <a:solidFill>
                  <a:srgbClr val="000099"/>
                </a:solidFill>
              </a:rPr>
              <a:t>соб</a:t>
            </a:r>
            <a:r>
              <a:rPr lang="ru-RU" sz="2000" dirty="0" smtClean="0">
                <a:solidFill>
                  <a:srgbClr val="000099"/>
                </a:solidFill>
              </a:rPr>
              <a:t>…рать дрова. (</a:t>
            </a:r>
            <a:r>
              <a:rPr lang="ru-RU" sz="2000" dirty="0" err="1" smtClean="0">
                <a:solidFill>
                  <a:srgbClr val="000099"/>
                </a:solidFill>
              </a:rPr>
              <a:t>Арс</a:t>
            </a:r>
            <a:r>
              <a:rPr lang="ru-RU" sz="2000" dirty="0" smtClean="0">
                <a:solidFill>
                  <a:srgbClr val="000099"/>
                </a:solidFill>
              </a:rPr>
              <a:t>.) 5) Разошлись по домам после того как отряд остановился в центре города и начал </a:t>
            </a:r>
            <a:r>
              <a:rPr lang="ru-RU" sz="2000" dirty="0" err="1" smtClean="0">
                <a:solidFill>
                  <a:srgbClr val="000099"/>
                </a:solidFill>
              </a:rPr>
              <a:t>разм</a:t>
            </a:r>
            <a:r>
              <a:rPr lang="ru-RU" sz="2000" dirty="0" smtClean="0">
                <a:solidFill>
                  <a:srgbClr val="000099"/>
                </a:solidFill>
              </a:rPr>
              <a:t>…</a:t>
            </a:r>
            <a:r>
              <a:rPr lang="ru-RU" sz="2000" dirty="0" err="1" smtClean="0">
                <a:solidFill>
                  <a:srgbClr val="000099"/>
                </a:solidFill>
              </a:rPr>
              <a:t>щаться</a:t>
            </a:r>
            <a:r>
              <a:rPr lang="ru-RU" sz="2000" dirty="0" smtClean="0">
                <a:solidFill>
                  <a:srgbClr val="000099"/>
                </a:solidFill>
              </a:rPr>
              <a:t> по квартирам. (Н.О.) 6) В то время как я </a:t>
            </a:r>
            <a:r>
              <a:rPr lang="ru-RU" sz="2000" dirty="0" err="1" smtClean="0">
                <a:solidFill>
                  <a:srgbClr val="000099"/>
                </a:solidFill>
              </a:rPr>
              <a:t>вздр</a:t>
            </a:r>
            <a:r>
              <a:rPr lang="ru-RU" sz="2000" dirty="0" smtClean="0">
                <a:solidFill>
                  <a:srgbClr val="000099"/>
                </a:solidFill>
              </a:rPr>
              <a:t>…</a:t>
            </a:r>
            <a:r>
              <a:rPr lang="ru-RU" sz="2000" dirty="0" err="1" smtClean="0">
                <a:solidFill>
                  <a:srgbClr val="000099"/>
                </a:solidFill>
              </a:rPr>
              <a:t>мнул</a:t>
            </a:r>
            <a:r>
              <a:rPr lang="ru-RU" sz="2000" dirty="0" smtClean="0">
                <a:solidFill>
                  <a:srgbClr val="000099"/>
                </a:solidFill>
              </a:rPr>
              <a:t> взошла луна и бросала сквозь тучи свой холодный и яркий свет. (Л.Т.) 7) Очнулся он когда солнце стояло уже высоко. (А.Г.) 8) Они проснулись когда в избе было совсем светло. (А.Г.) 9) В то время как товарищ мой остановился мелькнула перед моими глазами большая бабочка. (</a:t>
            </a:r>
            <a:r>
              <a:rPr lang="ru-RU" sz="2000" dirty="0" err="1" smtClean="0">
                <a:solidFill>
                  <a:srgbClr val="000099"/>
                </a:solidFill>
              </a:rPr>
              <a:t>Акс</a:t>
            </a:r>
            <a:r>
              <a:rPr lang="ru-RU" sz="2000" dirty="0" smtClean="0">
                <a:solidFill>
                  <a:srgbClr val="000099"/>
                </a:solidFill>
              </a:rPr>
              <a:t>.)</a:t>
            </a:r>
            <a:endParaRPr lang="ru-RU" sz="2000" dirty="0">
              <a:solidFill>
                <a:srgbClr val="000099"/>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14290"/>
            <a:ext cx="8229600" cy="1143000"/>
          </a:xfrm>
        </p:spPr>
        <p:txBody>
          <a:bodyPr>
            <a:normAutofit/>
          </a:bodyPr>
          <a:lstStyle/>
          <a:p>
            <a:pPr algn="ctr"/>
            <a:r>
              <a:rPr lang="ru-RU" sz="1800" b="1" dirty="0" smtClean="0">
                <a:solidFill>
                  <a:srgbClr val="000099"/>
                </a:solidFill>
              </a:rPr>
              <a:t>Придаточные предложения условные</a:t>
            </a:r>
            <a:endParaRPr lang="ru-RU" sz="1800" b="1" dirty="0">
              <a:solidFill>
                <a:srgbClr val="000099"/>
              </a:solidFill>
            </a:endParaRPr>
          </a:p>
        </p:txBody>
      </p:sp>
      <p:sp>
        <p:nvSpPr>
          <p:cNvPr id="3" name="Содержимое 2"/>
          <p:cNvSpPr>
            <a:spLocks noGrp="1"/>
          </p:cNvSpPr>
          <p:nvPr>
            <p:ph idx="1"/>
          </p:nvPr>
        </p:nvSpPr>
        <p:spPr>
          <a:xfrm>
            <a:off x="457200" y="1500174"/>
            <a:ext cx="8229600" cy="4824426"/>
          </a:xfrm>
        </p:spPr>
        <p:txBody>
          <a:bodyPr/>
          <a:lstStyle/>
          <a:p>
            <a:r>
              <a:rPr lang="ru-RU" dirty="0" smtClean="0">
                <a:solidFill>
                  <a:srgbClr val="000099"/>
                </a:solidFill>
              </a:rPr>
              <a:t>Упр.153. Прочитайте предложения и рассмотрите их схемы. Чем отличаются друг от друга по своему строению? В каком из них значение условия выражено отчётливее?</a:t>
            </a:r>
          </a:p>
          <a:p>
            <a:r>
              <a:rPr lang="ru-RU" dirty="0" smtClean="0">
                <a:solidFill>
                  <a:srgbClr val="000099"/>
                </a:solidFill>
              </a:rPr>
              <a:t>1) Если не знаешь горького, не узнаешь и сладкого.</a:t>
            </a:r>
          </a:p>
          <a:p>
            <a:pPr>
              <a:buNone/>
            </a:pPr>
            <a:r>
              <a:rPr lang="ru-RU" dirty="0" smtClean="0">
                <a:solidFill>
                  <a:srgbClr val="000099"/>
                </a:solidFill>
              </a:rPr>
              <a:t>               (Если …), [   ].</a:t>
            </a:r>
          </a:p>
          <a:p>
            <a:pPr>
              <a:buNone/>
            </a:pPr>
            <a:r>
              <a:rPr lang="ru-RU" dirty="0" smtClean="0">
                <a:solidFill>
                  <a:srgbClr val="000099"/>
                </a:solidFill>
              </a:rPr>
              <a:t>    2) Не зная горького, не узнаешь и сладкого.</a:t>
            </a:r>
          </a:p>
          <a:p>
            <a:pPr>
              <a:buNone/>
            </a:pPr>
            <a:r>
              <a:rPr lang="ru-RU" dirty="0" smtClean="0">
                <a:solidFill>
                  <a:srgbClr val="000099"/>
                </a:solidFill>
              </a:rPr>
              <a:t>               [-.-.-.-, = --- ].</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85728"/>
            <a:ext cx="8229600" cy="928694"/>
          </a:xfrm>
        </p:spPr>
        <p:txBody>
          <a:bodyPr>
            <a:normAutofit/>
          </a:bodyPr>
          <a:lstStyle/>
          <a:p>
            <a:pPr algn="ctr"/>
            <a:r>
              <a:rPr lang="ru-RU" sz="2000" b="1" dirty="0" smtClean="0">
                <a:solidFill>
                  <a:srgbClr val="000099"/>
                </a:solidFill>
              </a:rPr>
              <a:t>Придаточные предложения причины</a:t>
            </a:r>
            <a:endParaRPr lang="ru-RU" sz="2000" b="1" dirty="0">
              <a:solidFill>
                <a:srgbClr val="000099"/>
              </a:solidFill>
            </a:endParaRPr>
          </a:p>
        </p:txBody>
      </p:sp>
      <p:sp>
        <p:nvSpPr>
          <p:cNvPr id="3" name="Содержимое 2"/>
          <p:cNvSpPr>
            <a:spLocks noGrp="1"/>
          </p:cNvSpPr>
          <p:nvPr>
            <p:ph idx="1"/>
          </p:nvPr>
        </p:nvSpPr>
        <p:spPr>
          <a:xfrm>
            <a:off x="457200" y="1357298"/>
            <a:ext cx="8229600" cy="4967302"/>
          </a:xfrm>
        </p:spPr>
        <p:txBody>
          <a:bodyPr/>
          <a:lstStyle/>
          <a:p>
            <a:r>
              <a:rPr lang="ru-RU" dirty="0" smtClean="0">
                <a:solidFill>
                  <a:srgbClr val="000099"/>
                </a:solidFill>
              </a:rPr>
              <a:t>Упр. 155. Прочитайте предложения и рассмотрите их схемы. Чем отличаются друг от друга по своему строению? В каком предложении значение </a:t>
            </a:r>
            <a:r>
              <a:rPr lang="ru-RU" dirty="0" err="1" smtClean="0">
                <a:solidFill>
                  <a:srgbClr val="000099"/>
                </a:solidFill>
              </a:rPr>
              <a:t>причи-ны</a:t>
            </a:r>
            <a:r>
              <a:rPr lang="ru-RU" dirty="0" smtClean="0">
                <a:solidFill>
                  <a:srgbClr val="000099"/>
                </a:solidFill>
              </a:rPr>
              <a:t> выражено отчётливее?</a:t>
            </a:r>
          </a:p>
          <a:p>
            <a:pPr>
              <a:buNone/>
            </a:pPr>
            <a:r>
              <a:rPr lang="ru-RU" dirty="0" smtClean="0">
                <a:solidFill>
                  <a:srgbClr val="000099"/>
                </a:solidFill>
              </a:rPr>
              <a:t>    1) Я не удивился его поступку, потому что знал его характер.</a:t>
            </a:r>
          </a:p>
          <a:p>
            <a:pPr>
              <a:buNone/>
            </a:pPr>
            <a:r>
              <a:rPr lang="ru-RU" dirty="0" smtClean="0">
                <a:solidFill>
                  <a:srgbClr val="000099"/>
                </a:solidFill>
              </a:rPr>
              <a:t>                           [   ], (союз </a:t>
            </a:r>
            <a:r>
              <a:rPr lang="ru-RU" dirty="0" smtClean="0">
                <a:solidFill>
                  <a:srgbClr val="C00000"/>
                </a:solidFill>
              </a:rPr>
              <a:t>потому что </a:t>
            </a:r>
            <a:r>
              <a:rPr lang="ru-RU" dirty="0" smtClean="0">
                <a:solidFill>
                  <a:srgbClr val="000099"/>
                </a:solidFill>
              </a:rPr>
              <a:t>…).</a:t>
            </a:r>
          </a:p>
          <a:p>
            <a:pPr>
              <a:buNone/>
            </a:pPr>
            <a:r>
              <a:rPr lang="ru-RU" dirty="0" smtClean="0">
                <a:solidFill>
                  <a:srgbClr val="000099"/>
                </a:solidFill>
              </a:rPr>
              <a:t>    2) Зная его характер, я не удивился его поступку.</a:t>
            </a:r>
          </a:p>
          <a:p>
            <a:pPr>
              <a:buNone/>
            </a:pPr>
            <a:r>
              <a:rPr lang="ru-RU" dirty="0" smtClean="0">
                <a:solidFill>
                  <a:srgbClr val="000099"/>
                </a:solidFill>
              </a:rPr>
              <a:t>                           [-.-.-., - = ~~ --].</a:t>
            </a:r>
            <a:endParaRPr lang="ru-RU" dirty="0">
              <a:solidFill>
                <a:srgbClr val="000099"/>
              </a:solidFill>
            </a:endParaRPr>
          </a:p>
        </p:txBody>
      </p:sp>
    </p:spTree>
  </p:cSld>
  <p:clrMapOvr>
    <a:masterClrMapping/>
  </p:clrMapOvr>
  <p:transition>
    <p:wipe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704088"/>
            <a:ext cx="8043890" cy="581772"/>
          </a:xfrm>
        </p:spPr>
        <p:txBody>
          <a:bodyPr>
            <a:normAutofit/>
          </a:bodyPr>
          <a:lstStyle/>
          <a:p>
            <a:pPr algn="ctr"/>
            <a:r>
              <a:rPr lang="ru-RU" sz="2000" b="1" dirty="0" smtClean="0">
                <a:solidFill>
                  <a:srgbClr val="000099"/>
                </a:solidFill>
              </a:rPr>
              <a:t>Придаточные предложения цели</a:t>
            </a:r>
            <a:endParaRPr lang="ru-RU" sz="2000" b="1" dirty="0">
              <a:solidFill>
                <a:srgbClr val="000099"/>
              </a:solidFill>
            </a:endParaRPr>
          </a:p>
        </p:txBody>
      </p:sp>
      <p:sp>
        <p:nvSpPr>
          <p:cNvPr id="3" name="Содержимое 2"/>
          <p:cNvSpPr>
            <a:spLocks noGrp="1"/>
          </p:cNvSpPr>
          <p:nvPr>
            <p:ph idx="1"/>
          </p:nvPr>
        </p:nvSpPr>
        <p:spPr>
          <a:xfrm>
            <a:off x="457200" y="1500174"/>
            <a:ext cx="8229600" cy="4824426"/>
          </a:xfrm>
        </p:spPr>
        <p:txBody>
          <a:bodyPr/>
          <a:lstStyle/>
          <a:p>
            <a:r>
              <a:rPr lang="ru-RU" dirty="0" smtClean="0">
                <a:solidFill>
                  <a:srgbClr val="000099"/>
                </a:solidFill>
              </a:rPr>
              <a:t>Упр. 161. Прочитайте предложения и рассмотрите их схемы. В каком предложении выражено два </a:t>
            </a:r>
            <a:r>
              <a:rPr lang="ru-RU" dirty="0" err="1" smtClean="0">
                <a:solidFill>
                  <a:srgbClr val="000099"/>
                </a:solidFill>
              </a:rPr>
              <a:t>зна-чения</a:t>
            </a:r>
            <a:r>
              <a:rPr lang="ru-RU" dirty="0" smtClean="0">
                <a:solidFill>
                  <a:srgbClr val="000099"/>
                </a:solidFill>
              </a:rPr>
              <a:t> (степени и цели), а в каком – одно (цели)?</a:t>
            </a:r>
          </a:p>
          <a:p>
            <a:r>
              <a:rPr lang="ru-RU" dirty="0" smtClean="0">
                <a:solidFill>
                  <a:srgbClr val="000099"/>
                </a:solidFill>
              </a:rPr>
              <a:t>1) Я так рассчитал время, чтобы успеть на урок.</a:t>
            </a:r>
          </a:p>
          <a:p>
            <a:pPr>
              <a:buNone/>
            </a:pPr>
            <a:r>
              <a:rPr lang="ru-RU" dirty="0" smtClean="0">
                <a:solidFill>
                  <a:srgbClr val="000099"/>
                </a:solidFill>
              </a:rPr>
              <a:t>                      [… так +глаг. …], (чтобы …).</a:t>
            </a:r>
          </a:p>
          <a:p>
            <a:pPr>
              <a:buNone/>
            </a:pPr>
            <a:r>
              <a:rPr lang="ru-RU" dirty="0" smtClean="0">
                <a:solidFill>
                  <a:srgbClr val="000099"/>
                </a:solidFill>
              </a:rPr>
              <a:t>   2) Я строго рассчитал </a:t>
            </a:r>
            <a:r>
              <a:rPr lang="ru-RU" dirty="0" err="1" smtClean="0">
                <a:solidFill>
                  <a:srgbClr val="000099"/>
                </a:solidFill>
              </a:rPr>
              <a:t>сремя</a:t>
            </a:r>
            <a:r>
              <a:rPr lang="ru-RU" dirty="0" smtClean="0">
                <a:solidFill>
                  <a:srgbClr val="000099"/>
                </a:solidFill>
              </a:rPr>
              <a:t>, чтобы успеть на урок.</a:t>
            </a:r>
          </a:p>
          <a:p>
            <a:pPr>
              <a:buNone/>
            </a:pPr>
            <a:r>
              <a:rPr lang="ru-RU" dirty="0" smtClean="0">
                <a:solidFill>
                  <a:srgbClr val="000099"/>
                </a:solidFill>
              </a:rPr>
              <a:t>                      [  ], (чтобы …).</a:t>
            </a:r>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704088"/>
            <a:ext cx="8115328" cy="581772"/>
          </a:xfrm>
        </p:spPr>
        <p:txBody>
          <a:bodyPr>
            <a:normAutofit/>
          </a:bodyPr>
          <a:lstStyle/>
          <a:p>
            <a:pPr algn="ctr"/>
            <a:r>
              <a:rPr lang="ru-RU" sz="2000" b="1" dirty="0" smtClean="0">
                <a:solidFill>
                  <a:srgbClr val="000099"/>
                </a:solidFill>
              </a:rPr>
              <a:t>Придаточные предложения сравнительные</a:t>
            </a:r>
            <a:endParaRPr lang="ru-RU" sz="2000" b="1" dirty="0">
              <a:solidFill>
                <a:srgbClr val="000099"/>
              </a:solidFill>
            </a:endParaRPr>
          </a:p>
        </p:txBody>
      </p:sp>
      <p:sp>
        <p:nvSpPr>
          <p:cNvPr id="3" name="Содержимое 2"/>
          <p:cNvSpPr>
            <a:spLocks noGrp="1"/>
          </p:cNvSpPr>
          <p:nvPr>
            <p:ph idx="1"/>
          </p:nvPr>
        </p:nvSpPr>
        <p:spPr>
          <a:xfrm>
            <a:off x="457200" y="1357298"/>
            <a:ext cx="8229600" cy="4967302"/>
          </a:xfrm>
        </p:spPr>
        <p:txBody>
          <a:bodyPr/>
          <a:lstStyle/>
          <a:p>
            <a:r>
              <a:rPr lang="ru-RU" dirty="0" smtClean="0">
                <a:solidFill>
                  <a:srgbClr val="000099"/>
                </a:solidFill>
              </a:rPr>
              <a:t>Упр. 167. Почитайте предложения. Рассмотрите их схемы. Чем они отличаются друг от друга? Какое из них имеет два значения, а какое – одно? Какие это значения?</a:t>
            </a:r>
          </a:p>
          <a:p>
            <a:pPr>
              <a:buNone/>
            </a:pPr>
            <a:r>
              <a:rPr lang="ru-RU" dirty="0" smtClean="0">
                <a:solidFill>
                  <a:srgbClr val="000099"/>
                </a:solidFill>
              </a:rPr>
              <a:t>   1) Мы так спешили, как будто за нами кто-то гнался.</a:t>
            </a:r>
          </a:p>
          <a:p>
            <a:pPr>
              <a:buNone/>
            </a:pPr>
            <a:r>
              <a:rPr lang="ru-RU" dirty="0" smtClean="0">
                <a:solidFill>
                  <a:srgbClr val="000099"/>
                </a:solidFill>
              </a:rPr>
              <a:t>                   [… </a:t>
            </a:r>
            <a:r>
              <a:rPr lang="ru-RU" dirty="0" err="1" smtClean="0">
                <a:solidFill>
                  <a:srgbClr val="000099"/>
                </a:solidFill>
              </a:rPr>
              <a:t>так+глаг</a:t>
            </a:r>
            <a:r>
              <a:rPr lang="ru-RU" dirty="0" smtClean="0">
                <a:solidFill>
                  <a:srgbClr val="000099"/>
                </a:solidFill>
              </a:rPr>
              <a:t>. ], (как будто …).</a:t>
            </a:r>
          </a:p>
          <a:p>
            <a:pPr>
              <a:buNone/>
            </a:pPr>
            <a:r>
              <a:rPr lang="ru-RU" dirty="0" smtClean="0">
                <a:solidFill>
                  <a:srgbClr val="000099"/>
                </a:solidFill>
              </a:rPr>
              <a:t>   2) Мы спешили изо всех сил, как будто за нами кто-то гнался.</a:t>
            </a:r>
          </a:p>
          <a:p>
            <a:pPr>
              <a:buNone/>
            </a:pPr>
            <a:r>
              <a:rPr lang="ru-RU" dirty="0" smtClean="0">
                <a:solidFill>
                  <a:srgbClr val="000099"/>
                </a:solidFill>
              </a:rPr>
              <a:t>                   [  ], (как будто …).</a:t>
            </a:r>
            <a:endParaRPr lang="ru-RU" dirty="0">
              <a:solidFill>
                <a:srgbClr val="000099"/>
              </a:solidFill>
            </a:endParaRP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1143000"/>
          </a:xfrm>
        </p:spPr>
        <p:txBody>
          <a:bodyPr>
            <a:normAutofit/>
          </a:bodyPr>
          <a:lstStyle/>
          <a:p>
            <a:pPr algn="ctr"/>
            <a:r>
              <a:rPr lang="ru-RU" sz="2000" b="1" dirty="0" smtClean="0">
                <a:solidFill>
                  <a:srgbClr val="000099"/>
                </a:solidFill>
              </a:rPr>
              <a:t>Придаточные предложения уступительные</a:t>
            </a:r>
            <a:endParaRPr lang="ru-RU" sz="2000" b="1" dirty="0">
              <a:solidFill>
                <a:srgbClr val="000099"/>
              </a:solidFill>
            </a:endParaRPr>
          </a:p>
        </p:txBody>
      </p:sp>
      <p:sp>
        <p:nvSpPr>
          <p:cNvPr id="3" name="Содержимое 2"/>
          <p:cNvSpPr>
            <a:spLocks noGrp="1"/>
          </p:cNvSpPr>
          <p:nvPr>
            <p:ph idx="1"/>
          </p:nvPr>
        </p:nvSpPr>
        <p:spPr>
          <a:xfrm>
            <a:off x="457200" y="1500174"/>
            <a:ext cx="8229600" cy="4824426"/>
          </a:xfrm>
        </p:spPr>
        <p:txBody>
          <a:bodyPr>
            <a:normAutofit/>
          </a:bodyPr>
          <a:lstStyle/>
          <a:p>
            <a:r>
              <a:rPr lang="ru-RU" sz="1800" dirty="0" smtClean="0">
                <a:solidFill>
                  <a:srgbClr val="000099"/>
                </a:solidFill>
              </a:rPr>
              <a:t>Упр.175.  Прочитайте предложения и рассмотрите их схемы. Чем они </a:t>
            </a:r>
            <a:r>
              <a:rPr lang="ru-RU" sz="1800" dirty="0" err="1" smtClean="0">
                <a:solidFill>
                  <a:srgbClr val="000099"/>
                </a:solidFill>
              </a:rPr>
              <a:t>от-личаются</a:t>
            </a:r>
            <a:r>
              <a:rPr lang="ru-RU" sz="1800" dirty="0" smtClean="0">
                <a:solidFill>
                  <a:srgbClr val="000099"/>
                </a:solidFill>
              </a:rPr>
              <a:t> друг от друга по своему строению? Почему придаточное </a:t>
            </a:r>
            <a:r>
              <a:rPr lang="ru-RU" sz="1800" dirty="0" err="1" smtClean="0">
                <a:solidFill>
                  <a:srgbClr val="000099"/>
                </a:solidFill>
              </a:rPr>
              <a:t>пред-ложение</a:t>
            </a:r>
            <a:r>
              <a:rPr lang="ru-RU" sz="1800" dirty="0" smtClean="0">
                <a:solidFill>
                  <a:srgbClr val="000099"/>
                </a:solidFill>
              </a:rPr>
              <a:t> выражает значение уступки точнее, чем деепричастный оборот? Какие ещё придаточные могут быть синонимичны деепричастным </a:t>
            </a:r>
            <a:r>
              <a:rPr lang="ru-RU" sz="1800" dirty="0" err="1" smtClean="0">
                <a:solidFill>
                  <a:srgbClr val="000099"/>
                </a:solidFill>
              </a:rPr>
              <a:t>обо-ротам</a:t>
            </a:r>
            <a:r>
              <a:rPr lang="ru-RU" sz="1800" dirty="0" smtClean="0">
                <a:solidFill>
                  <a:srgbClr val="000099"/>
                </a:solidFill>
              </a:rPr>
              <a:t>?</a:t>
            </a:r>
          </a:p>
          <a:p>
            <a:pPr>
              <a:buNone/>
            </a:pPr>
            <a:r>
              <a:rPr lang="ru-RU" sz="1800" dirty="0" smtClean="0">
                <a:solidFill>
                  <a:srgbClr val="000099"/>
                </a:solidFill>
              </a:rPr>
              <a:t>    </a:t>
            </a:r>
          </a:p>
          <a:p>
            <a:pPr>
              <a:buNone/>
            </a:pPr>
            <a:r>
              <a:rPr lang="ru-RU" sz="1800" dirty="0" smtClean="0">
                <a:solidFill>
                  <a:srgbClr val="000099"/>
                </a:solidFill>
              </a:rPr>
              <a:t>     1) Хотя путник и не знал дороги, но всё-таки вышел к посёлку.</a:t>
            </a:r>
          </a:p>
          <a:p>
            <a:pPr>
              <a:buNone/>
            </a:pPr>
            <a:r>
              <a:rPr lang="ru-RU" sz="1800" dirty="0" smtClean="0">
                <a:solidFill>
                  <a:srgbClr val="000099"/>
                </a:solidFill>
              </a:rPr>
              <a:t>                       (Хотя …), [   ].</a:t>
            </a:r>
          </a:p>
          <a:p>
            <a:pPr>
              <a:buNone/>
            </a:pPr>
            <a:endParaRPr lang="ru-RU" sz="1800" dirty="0" smtClean="0">
              <a:solidFill>
                <a:srgbClr val="000099"/>
              </a:solidFill>
            </a:endParaRPr>
          </a:p>
          <a:p>
            <a:pPr>
              <a:buNone/>
            </a:pPr>
            <a:r>
              <a:rPr lang="ru-RU" sz="1800" dirty="0" smtClean="0">
                <a:solidFill>
                  <a:srgbClr val="000099"/>
                </a:solidFill>
              </a:rPr>
              <a:t>     2) Не зная дороги, путник всё-таки вышел к посёлку.</a:t>
            </a:r>
          </a:p>
          <a:p>
            <a:pPr>
              <a:buNone/>
            </a:pPr>
            <a:r>
              <a:rPr lang="ru-RU" sz="1800" dirty="0" smtClean="0">
                <a:solidFill>
                  <a:srgbClr val="000099"/>
                </a:solidFill>
              </a:rPr>
              <a:t>                       [ -.-.-.-, - == .-.-.-].</a:t>
            </a:r>
            <a:endParaRPr lang="ru-RU" sz="1800" dirty="0">
              <a:solidFill>
                <a:srgbClr val="000099"/>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229600" cy="1143000"/>
          </a:xfrm>
        </p:spPr>
        <p:txBody>
          <a:bodyPr>
            <a:normAutofit/>
          </a:bodyPr>
          <a:lstStyle/>
          <a:p>
            <a:pPr algn="ctr"/>
            <a:r>
              <a:rPr lang="ru-RU" sz="1800" b="1" dirty="0" smtClean="0">
                <a:solidFill>
                  <a:srgbClr val="000099"/>
                </a:solidFill>
              </a:rPr>
              <a:t>Придаточные предложения следствия</a:t>
            </a:r>
            <a:endParaRPr lang="ru-RU" sz="1800" dirty="0"/>
          </a:p>
        </p:txBody>
      </p:sp>
      <p:sp>
        <p:nvSpPr>
          <p:cNvPr id="3" name="Содержимое 2"/>
          <p:cNvSpPr>
            <a:spLocks noGrp="1"/>
          </p:cNvSpPr>
          <p:nvPr>
            <p:ph idx="1"/>
          </p:nvPr>
        </p:nvSpPr>
        <p:spPr>
          <a:xfrm>
            <a:off x="428596" y="1643050"/>
            <a:ext cx="8229600" cy="4674872"/>
          </a:xfrm>
        </p:spPr>
        <p:txBody>
          <a:bodyPr/>
          <a:lstStyle/>
          <a:p>
            <a:r>
              <a:rPr lang="ru-RU" dirty="0" smtClean="0">
                <a:solidFill>
                  <a:srgbClr val="000099"/>
                </a:solidFill>
              </a:rPr>
              <a:t>Упр.184.</a:t>
            </a:r>
            <a:r>
              <a:rPr lang="ru-RU" sz="2800" dirty="0" smtClean="0">
                <a:solidFill>
                  <a:srgbClr val="000099"/>
                </a:solidFill>
              </a:rPr>
              <a:t> </a:t>
            </a:r>
            <a:r>
              <a:rPr lang="ru-RU" sz="2000" dirty="0" smtClean="0">
                <a:solidFill>
                  <a:srgbClr val="000099"/>
                </a:solidFill>
              </a:rPr>
              <a:t>Прочитайте предложения и рассмотрите их схемы. Чем они отличаются друг от друга по своему строению? Какое из них имеет два значения, а какое – одно? Укажите эти значения.</a:t>
            </a:r>
          </a:p>
          <a:p>
            <a:pPr>
              <a:buNone/>
            </a:pPr>
            <a:r>
              <a:rPr lang="ru-RU" sz="2000" b="1" dirty="0" smtClean="0">
                <a:solidFill>
                  <a:srgbClr val="000099"/>
                </a:solidFill>
              </a:rPr>
              <a:t>     </a:t>
            </a:r>
            <a:r>
              <a:rPr lang="ru-RU" sz="2000" dirty="0" smtClean="0">
                <a:solidFill>
                  <a:srgbClr val="000099"/>
                </a:solidFill>
              </a:rPr>
              <a:t>1) Я так сильно устал, что не мог идти дальше. </a:t>
            </a:r>
          </a:p>
          <a:p>
            <a:pPr>
              <a:buNone/>
            </a:pPr>
            <a:r>
              <a:rPr lang="ru-RU" sz="2000" dirty="0" smtClean="0">
                <a:solidFill>
                  <a:srgbClr val="000099"/>
                </a:solidFill>
              </a:rPr>
              <a:t>                        […</a:t>
            </a:r>
            <a:r>
              <a:rPr lang="ru-RU" sz="2000" dirty="0" err="1" smtClean="0">
                <a:solidFill>
                  <a:srgbClr val="000099"/>
                </a:solidFill>
              </a:rPr>
              <a:t>так+нареч</a:t>
            </a:r>
            <a:r>
              <a:rPr lang="ru-RU" sz="2000" dirty="0" smtClean="0">
                <a:solidFill>
                  <a:srgbClr val="000099"/>
                </a:solidFill>
              </a:rPr>
              <a:t>. …], (союз что …).</a:t>
            </a:r>
          </a:p>
          <a:p>
            <a:pPr>
              <a:buNone/>
            </a:pPr>
            <a:endParaRPr lang="ru-RU" sz="2000" dirty="0" smtClean="0">
              <a:solidFill>
                <a:srgbClr val="000099"/>
              </a:solidFill>
            </a:endParaRPr>
          </a:p>
          <a:p>
            <a:pPr>
              <a:buNone/>
            </a:pPr>
            <a:r>
              <a:rPr lang="ru-RU" sz="2000" dirty="0" smtClean="0">
                <a:solidFill>
                  <a:srgbClr val="000099"/>
                </a:solidFill>
              </a:rPr>
              <a:t>    2) Я очень сильно устал, так что не мог идти дальше.</a:t>
            </a:r>
          </a:p>
          <a:p>
            <a:pPr>
              <a:buNone/>
            </a:pPr>
            <a:r>
              <a:rPr lang="ru-RU" sz="2000" dirty="0" smtClean="0">
                <a:solidFill>
                  <a:srgbClr val="000099"/>
                </a:solidFill>
              </a:rPr>
              <a:t>                        [  ], (союз так что …).</a:t>
            </a:r>
            <a:endParaRPr lang="ru-RU" sz="2000" dirty="0">
              <a:solidFill>
                <a:srgbClr val="000099"/>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04088"/>
            <a:ext cx="8186766" cy="724648"/>
          </a:xfrm>
        </p:spPr>
        <p:txBody>
          <a:bodyPr>
            <a:normAutofit/>
          </a:bodyPr>
          <a:lstStyle/>
          <a:p>
            <a:pPr algn="ctr"/>
            <a:r>
              <a:rPr lang="ru-RU" sz="2000" b="1" dirty="0" smtClean="0">
                <a:solidFill>
                  <a:srgbClr val="000099"/>
                </a:solidFill>
              </a:rPr>
              <a:t>Сложноподчинённые предложения с придаточными присоединительными</a:t>
            </a:r>
            <a:endParaRPr lang="ru-RU" sz="2000" b="1" dirty="0">
              <a:solidFill>
                <a:srgbClr val="000099"/>
              </a:solidFill>
            </a:endParaRPr>
          </a:p>
        </p:txBody>
      </p:sp>
      <p:sp>
        <p:nvSpPr>
          <p:cNvPr id="3" name="Содержимое 2"/>
          <p:cNvSpPr>
            <a:spLocks noGrp="1"/>
          </p:cNvSpPr>
          <p:nvPr>
            <p:ph idx="1"/>
          </p:nvPr>
        </p:nvSpPr>
        <p:spPr/>
        <p:txBody>
          <a:bodyPr>
            <a:normAutofit/>
          </a:bodyPr>
          <a:lstStyle/>
          <a:p>
            <a:r>
              <a:rPr lang="ru-RU" sz="2000" dirty="0" smtClean="0">
                <a:solidFill>
                  <a:srgbClr val="000099"/>
                </a:solidFill>
              </a:rPr>
              <a:t>    Придаточные  присоединительные  содержат добавочное  </a:t>
            </a:r>
            <a:r>
              <a:rPr lang="ru-RU" sz="2000" dirty="0" err="1" smtClean="0">
                <a:solidFill>
                  <a:srgbClr val="000099"/>
                </a:solidFill>
              </a:rPr>
              <a:t>сооб-щение</a:t>
            </a:r>
            <a:r>
              <a:rPr lang="ru-RU" sz="2000" dirty="0" smtClean="0">
                <a:solidFill>
                  <a:srgbClr val="000099"/>
                </a:solidFill>
              </a:rPr>
              <a:t> и прикрепляются к главному союзными словами </a:t>
            </a:r>
            <a:r>
              <a:rPr lang="ru-RU" sz="2000" dirty="0" smtClean="0">
                <a:solidFill>
                  <a:srgbClr val="C00000"/>
                </a:solidFill>
              </a:rPr>
              <a:t>что, </a:t>
            </a:r>
            <a:r>
              <a:rPr lang="ru-RU" sz="2000" dirty="0" err="1" smtClean="0">
                <a:solidFill>
                  <a:srgbClr val="C00000"/>
                </a:solidFill>
              </a:rPr>
              <a:t>поче-му</a:t>
            </a:r>
            <a:r>
              <a:rPr lang="ru-RU" sz="2000" dirty="0" smtClean="0">
                <a:solidFill>
                  <a:srgbClr val="C00000"/>
                </a:solidFill>
              </a:rPr>
              <a:t>, отчего, </a:t>
            </a:r>
            <a:r>
              <a:rPr lang="ru-RU" sz="2000" dirty="0" smtClean="0">
                <a:solidFill>
                  <a:srgbClr val="000099"/>
                </a:solidFill>
              </a:rPr>
              <a:t>например: </a:t>
            </a:r>
            <a:r>
              <a:rPr lang="ru-RU" sz="2000" dirty="0" smtClean="0">
                <a:solidFill>
                  <a:srgbClr val="C00000"/>
                </a:solidFill>
              </a:rPr>
              <a:t>1) В город мы уехали вместе, </a:t>
            </a:r>
            <a:r>
              <a:rPr lang="ru-RU" sz="2000" b="1" dirty="0" smtClean="0">
                <a:solidFill>
                  <a:srgbClr val="C00000"/>
                </a:solidFill>
              </a:rPr>
              <a:t>что </a:t>
            </a:r>
            <a:r>
              <a:rPr lang="ru-RU" sz="2000" dirty="0" smtClean="0">
                <a:solidFill>
                  <a:srgbClr val="C00000"/>
                </a:solidFill>
              </a:rPr>
              <a:t>было </a:t>
            </a:r>
            <a:r>
              <a:rPr lang="ru-RU" sz="2000" dirty="0" err="1" smtClean="0">
                <a:solidFill>
                  <a:srgbClr val="C00000"/>
                </a:solidFill>
              </a:rPr>
              <a:t>впол-не</a:t>
            </a:r>
            <a:r>
              <a:rPr lang="ru-RU" sz="2000" dirty="0" smtClean="0">
                <a:solidFill>
                  <a:srgbClr val="C00000"/>
                </a:solidFill>
              </a:rPr>
              <a:t> естественно. (</a:t>
            </a:r>
            <a:r>
              <a:rPr lang="ru-RU" sz="2000" dirty="0" err="1" smtClean="0">
                <a:solidFill>
                  <a:srgbClr val="C00000"/>
                </a:solidFill>
              </a:rPr>
              <a:t>Каз</a:t>
            </a:r>
            <a:r>
              <a:rPr lang="ru-RU" sz="2000" dirty="0" smtClean="0">
                <a:solidFill>
                  <a:srgbClr val="C00000"/>
                </a:solidFill>
              </a:rPr>
              <a:t>.) 2) Морозы стояли лютые, </a:t>
            </a:r>
            <a:r>
              <a:rPr lang="ru-RU" sz="2000" b="1" dirty="0" smtClean="0">
                <a:solidFill>
                  <a:srgbClr val="C00000"/>
                </a:solidFill>
              </a:rPr>
              <a:t>отчего </a:t>
            </a:r>
            <a:r>
              <a:rPr lang="ru-RU" sz="2000" dirty="0" smtClean="0">
                <a:solidFill>
                  <a:srgbClr val="C00000"/>
                </a:solidFill>
              </a:rPr>
              <a:t>и погибли сады. (</a:t>
            </a:r>
            <a:r>
              <a:rPr lang="ru-RU" sz="2000" dirty="0" err="1" smtClean="0">
                <a:solidFill>
                  <a:srgbClr val="C00000"/>
                </a:solidFill>
              </a:rPr>
              <a:t>Песк</a:t>
            </a:r>
            <a:r>
              <a:rPr lang="ru-RU" sz="2000" dirty="0" smtClean="0">
                <a:solidFill>
                  <a:srgbClr val="C00000"/>
                </a:solidFill>
              </a:rPr>
              <a:t>.)</a:t>
            </a:r>
          </a:p>
          <a:p>
            <a:pPr>
              <a:buNone/>
            </a:pPr>
            <a:r>
              <a:rPr lang="ru-RU" sz="2000" dirty="0" smtClean="0">
                <a:solidFill>
                  <a:srgbClr val="C00000"/>
                </a:solidFill>
              </a:rPr>
              <a:t>        </a:t>
            </a:r>
            <a:r>
              <a:rPr lang="ru-RU" sz="2000" dirty="0" smtClean="0">
                <a:solidFill>
                  <a:srgbClr val="000099"/>
                </a:solidFill>
              </a:rPr>
              <a:t>Предложения с присоединительными придаточными </a:t>
            </a:r>
            <a:r>
              <a:rPr lang="ru-RU" sz="2000" dirty="0" err="1" smtClean="0">
                <a:solidFill>
                  <a:srgbClr val="000099"/>
                </a:solidFill>
              </a:rPr>
              <a:t>синони-мичны</a:t>
            </a:r>
            <a:r>
              <a:rPr lang="ru-RU" sz="2000" dirty="0" smtClean="0">
                <a:solidFill>
                  <a:srgbClr val="000099"/>
                </a:solidFill>
              </a:rPr>
              <a:t> сложносочинённым с союзом </a:t>
            </a:r>
            <a:r>
              <a:rPr lang="ru-RU" sz="2000" dirty="0" smtClean="0">
                <a:solidFill>
                  <a:srgbClr val="C00000"/>
                </a:solidFill>
              </a:rPr>
              <a:t>и, </a:t>
            </a:r>
            <a:r>
              <a:rPr lang="ru-RU" sz="2000" dirty="0" smtClean="0">
                <a:solidFill>
                  <a:srgbClr val="000099"/>
                </a:solidFill>
              </a:rPr>
              <a:t>например: </a:t>
            </a:r>
            <a:r>
              <a:rPr lang="ru-RU" sz="2000" dirty="0" smtClean="0">
                <a:solidFill>
                  <a:srgbClr val="C00000"/>
                </a:solidFill>
              </a:rPr>
              <a:t>В город мы уехали вместе, </a:t>
            </a:r>
            <a:r>
              <a:rPr lang="ru-RU" sz="2000" b="1" dirty="0" smtClean="0">
                <a:solidFill>
                  <a:srgbClr val="C00000"/>
                </a:solidFill>
              </a:rPr>
              <a:t>и это </a:t>
            </a:r>
            <a:r>
              <a:rPr lang="ru-RU" sz="2000" dirty="0" smtClean="0">
                <a:solidFill>
                  <a:srgbClr val="C00000"/>
                </a:solidFill>
              </a:rPr>
              <a:t>было вполне естественно. Морозы стояли лютые , </a:t>
            </a:r>
            <a:r>
              <a:rPr lang="ru-RU" sz="2000" b="1" dirty="0" smtClean="0">
                <a:solidFill>
                  <a:srgbClr val="C00000"/>
                </a:solidFill>
              </a:rPr>
              <a:t>и поэтому </a:t>
            </a:r>
            <a:r>
              <a:rPr lang="ru-RU" sz="2000" dirty="0" smtClean="0">
                <a:solidFill>
                  <a:srgbClr val="C00000"/>
                </a:solidFill>
              </a:rPr>
              <a:t>погибли сады.</a:t>
            </a:r>
            <a:r>
              <a:rPr lang="ru-RU" sz="2000" dirty="0" smtClean="0">
                <a:solidFill>
                  <a:srgbClr val="000099"/>
                </a:solidFill>
              </a:rPr>
              <a:t> </a:t>
            </a:r>
            <a:endParaRPr lang="ru-RU" sz="2000" dirty="0" smtClean="0">
              <a:solidFill>
                <a:srgbClr val="C00000"/>
              </a:solidFill>
            </a:endParaRPr>
          </a:p>
          <a:p>
            <a:endParaRPr lang="ru-RU" sz="2000" b="1" dirty="0">
              <a:solidFill>
                <a:srgbClr val="000099"/>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r>
              <a:rPr lang="ru-RU" dirty="0" smtClean="0">
                <a:solidFill>
                  <a:srgbClr val="000099"/>
                </a:solidFill>
              </a:rPr>
              <a:t>2. При интонации (бес союзов и союзных слов), например: </a:t>
            </a:r>
            <a:r>
              <a:rPr lang="ru-RU" dirty="0" smtClean="0">
                <a:solidFill>
                  <a:srgbClr val="C00000"/>
                </a:solidFill>
              </a:rPr>
              <a:t>1) Покраснела рябина, посинела вода. (</a:t>
            </a:r>
            <a:r>
              <a:rPr lang="ru-RU" dirty="0" err="1" smtClean="0">
                <a:solidFill>
                  <a:srgbClr val="C00000"/>
                </a:solidFill>
              </a:rPr>
              <a:t>Ес</a:t>
            </a:r>
            <a:r>
              <a:rPr lang="ru-RU" dirty="0" smtClean="0">
                <a:solidFill>
                  <a:srgbClr val="C00000"/>
                </a:solidFill>
              </a:rPr>
              <a:t>.) 2) Луны не было на небе: она в ту пору поздно всходила.(Л.) </a:t>
            </a:r>
            <a:r>
              <a:rPr lang="ru-RU" dirty="0" smtClean="0">
                <a:solidFill>
                  <a:srgbClr val="000099"/>
                </a:solidFill>
              </a:rPr>
              <a:t>Сложные предложения без союзов и союзных слов называются </a:t>
            </a:r>
            <a:r>
              <a:rPr lang="ru-RU" dirty="0" smtClean="0">
                <a:solidFill>
                  <a:schemeClr val="bg2">
                    <a:lumMod val="25000"/>
                  </a:schemeClr>
                </a:solidFill>
              </a:rPr>
              <a:t>бессоюзными.</a:t>
            </a:r>
          </a:p>
          <a:p>
            <a:r>
              <a:rPr lang="ru-RU" dirty="0" smtClean="0">
                <a:solidFill>
                  <a:schemeClr val="bg2">
                    <a:lumMod val="25000"/>
                  </a:schemeClr>
                </a:solidFill>
              </a:rPr>
              <a:t>    </a:t>
            </a:r>
            <a:r>
              <a:rPr lang="ru-RU" dirty="0" smtClean="0">
                <a:solidFill>
                  <a:srgbClr val="000099"/>
                </a:solidFill>
              </a:rPr>
              <a:t>Предложения с союзами и союзными словами делятся на две группы: 1) предложения </a:t>
            </a:r>
            <a:r>
              <a:rPr lang="ru-RU" dirty="0" err="1" smtClean="0">
                <a:solidFill>
                  <a:srgbClr val="000099"/>
                </a:solidFill>
              </a:rPr>
              <a:t>сложносо-чинённые</a:t>
            </a:r>
            <a:r>
              <a:rPr lang="ru-RU" dirty="0" smtClean="0">
                <a:solidFill>
                  <a:srgbClr val="000099"/>
                </a:solidFill>
              </a:rPr>
              <a:t>, 2) предложения сложноподчинённые.</a:t>
            </a:r>
            <a:endParaRPr lang="ru-RU" dirty="0">
              <a:solidFill>
                <a:schemeClr val="bg2">
                  <a:lumMod val="25000"/>
                </a:schemeClr>
              </a:solidFill>
            </a:endParaRPr>
          </a:p>
        </p:txBody>
      </p:sp>
    </p:spTree>
  </p:cSld>
  <p:clrMapOvr>
    <a:masterClrMapping/>
  </p:clrMapOvr>
  <p:transition>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571500"/>
            <a:ext cx="8229600" cy="1143000"/>
          </a:xfrm>
        </p:spPr>
        <p:txBody>
          <a:bodyPr>
            <a:normAutofit/>
          </a:bodyPr>
          <a:lstStyle/>
          <a:p>
            <a:pPr algn="ctr"/>
            <a:r>
              <a:rPr lang="ru-RU" sz="2000" b="1" dirty="0" smtClean="0">
                <a:solidFill>
                  <a:srgbClr val="000099"/>
                </a:solidFill>
              </a:rPr>
              <a:t>Сложноподчинённые предложения с несколькими придаточными.</a:t>
            </a:r>
            <a:endParaRPr lang="ru-RU" sz="2000" b="1" dirty="0">
              <a:solidFill>
                <a:srgbClr val="000099"/>
              </a:solidFill>
            </a:endParaRPr>
          </a:p>
        </p:txBody>
      </p:sp>
      <p:sp>
        <p:nvSpPr>
          <p:cNvPr id="3" name="Содержимое 2"/>
          <p:cNvSpPr>
            <a:spLocks noGrp="1"/>
          </p:cNvSpPr>
          <p:nvPr>
            <p:ph idx="1"/>
          </p:nvPr>
        </p:nvSpPr>
        <p:spPr>
          <a:xfrm>
            <a:off x="457200" y="857232"/>
            <a:ext cx="8229600" cy="5467368"/>
          </a:xfrm>
        </p:spPr>
        <p:txBody>
          <a:bodyPr>
            <a:normAutofit/>
          </a:bodyPr>
          <a:lstStyle/>
          <a:p>
            <a:pPr algn="ctr"/>
            <a:r>
              <a:rPr lang="ru-RU" sz="2000" dirty="0" smtClean="0">
                <a:solidFill>
                  <a:srgbClr val="000099"/>
                </a:solidFill>
              </a:rPr>
              <a:t>§14. Основные виды сложноподчинённых предложений с двумя или несколькими придаточными и пунктуация в них.</a:t>
            </a:r>
          </a:p>
          <a:p>
            <a:r>
              <a:rPr lang="ru-RU" sz="2000" dirty="0" smtClean="0">
                <a:solidFill>
                  <a:srgbClr val="000099"/>
                </a:solidFill>
              </a:rPr>
              <a:t>Сложноподчинённые предложения с двумя или несколькими </a:t>
            </a:r>
            <a:r>
              <a:rPr lang="ru-RU" sz="2000" dirty="0" err="1" smtClean="0">
                <a:solidFill>
                  <a:srgbClr val="000099"/>
                </a:solidFill>
              </a:rPr>
              <a:t>при-даточными</a:t>
            </a:r>
            <a:r>
              <a:rPr lang="ru-RU" sz="2000" dirty="0" smtClean="0">
                <a:solidFill>
                  <a:srgbClr val="000099"/>
                </a:solidFill>
              </a:rPr>
              <a:t> </a:t>
            </a:r>
            <a:r>
              <a:rPr lang="ru-RU" sz="2000" dirty="0" err="1" smtClean="0">
                <a:solidFill>
                  <a:srgbClr val="000099"/>
                </a:solidFill>
              </a:rPr>
              <a:t>деляться</a:t>
            </a:r>
            <a:r>
              <a:rPr lang="ru-RU" sz="2000" dirty="0" smtClean="0">
                <a:solidFill>
                  <a:srgbClr val="000099"/>
                </a:solidFill>
              </a:rPr>
              <a:t> на следующие </a:t>
            </a:r>
            <a:r>
              <a:rPr lang="ru-RU" sz="2000" dirty="0" err="1" smtClean="0">
                <a:solidFill>
                  <a:srgbClr val="000099"/>
                </a:solidFill>
              </a:rPr>
              <a:t>види</a:t>
            </a:r>
            <a:r>
              <a:rPr lang="ru-RU" sz="2000" dirty="0" smtClean="0">
                <a:solidFill>
                  <a:srgbClr val="000099"/>
                </a:solidFill>
              </a:rPr>
              <a:t>:</a:t>
            </a:r>
          </a:p>
          <a:p>
            <a:pPr>
              <a:buNone/>
            </a:pPr>
            <a:r>
              <a:rPr lang="ru-RU" sz="2000" dirty="0" smtClean="0">
                <a:solidFill>
                  <a:srgbClr val="000099"/>
                </a:solidFill>
              </a:rPr>
              <a:t>          1) Сложноподчинённые предложения с </a:t>
            </a:r>
            <a:r>
              <a:rPr lang="ru-RU" sz="2000" dirty="0" smtClean="0">
                <a:solidFill>
                  <a:schemeClr val="bg2">
                    <a:lumMod val="25000"/>
                  </a:schemeClr>
                </a:solidFill>
              </a:rPr>
              <a:t>последовательным подчинением: </a:t>
            </a:r>
            <a:r>
              <a:rPr lang="ru-RU" sz="2000" dirty="0" smtClean="0">
                <a:solidFill>
                  <a:srgbClr val="000099"/>
                </a:solidFill>
              </a:rPr>
              <a:t>первое придаточное относится к главному (</a:t>
            </a:r>
            <a:r>
              <a:rPr lang="ru-RU" sz="2000" dirty="0" err="1" smtClean="0">
                <a:solidFill>
                  <a:srgbClr val="000099"/>
                </a:solidFill>
              </a:rPr>
              <a:t>прида-точное</a:t>
            </a:r>
            <a:r>
              <a:rPr lang="ru-RU" sz="2000" dirty="0" smtClean="0">
                <a:solidFill>
                  <a:srgbClr val="000099"/>
                </a:solidFill>
              </a:rPr>
              <a:t> первой степени),  второе – к этому  придаточному (</a:t>
            </a:r>
            <a:r>
              <a:rPr lang="ru-RU" sz="2000" dirty="0" err="1" smtClean="0">
                <a:solidFill>
                  <a:srgbClr val="000099"/>
                </a:solidFill>
              </a:rPr>
              <a:t>прида-точное</a:t>
            </a:r>
            <a:r>
              <a:rPr lang="ru-RU" sz="2000" dirty="0" smtClean="0">
                <a:solidFill>
                  <a:srgbClr val="000099"/>
                </a:solidFill>
              </a:rPr>
              <a:t> второй степени) и т.д., например: </a:t>
            </a:r>
            <a:r>
              <a:rPr lang="ru-RU" sz="2000" dirty="0" smtClean="0">
                <a:solidFill>
                  <a:srgbClr val="C00000"/>
                </a:solidFill>
              </a:rPr>
              <a:t>Виктор попросился в забойщики, потому что он слышал, что это самая почётная профессия на шахте. (Горб.)</a:t>
            </a:r>
          </a:p>
          <a:p>
            <a:pPr algn="ctr">
              <a:buNone/>
            </a:pPr>
            <a:r>
              <a:rPr lang="ru-RU" sz="2000" dirty="0" smtClean="0">
                <a:solidFill>
                  <a:srgbClr val="C00000"/>
                </a:solidFill>
              </a:rPr>
              <a:t>Схема 1.</a:t>
            </a:r>
          </a:p>
          <a:p>
            <a:pPr algn="ctr">
              <a:buNone/>
            </a:pPr>
            <a:endParaRPr lang="ru-RU" sz="2000" dirty="0" smtClean="0">
              <a:solidFill>
                <a:srgbClr val="C00000"/>
              </a:solidFill>
            </a:endParaRPr>
          </a:p>
          <a:p>
            <a:pPr algn="ctr">
              <a:buNone/>
            </a:pPr>
            <a:r>
              <a:rPr lang="ru-RU" sz="2000" dirty="0" smtClean="0">
                <a:solidFill>
                  <a:srgbClr val="C00000"/>
                </a:solidFill>
              </a:rPr>
              <a:t>[      ], (потому что … глаг.), (союз что …).</a:t>
            </a:r>
            <a:endParaRPr lang="ru-RU" sz="2000" dirty="0" smtClean="0">
              <a:solidFill>
                <a:srgbClr val="000099"/>
              </a:solidFill>
            </a:endParaRPr>
          </a:p>
          <a:p>
            <a:pPr>
              <a:buNone/>
            </a:pPr>
            <a:r>
              <a:rPr lang="ru-RU" sz="2000" dirty="0" smtClean="0">
                <a:solidFill>
                  <a:srgbClr val="000099"/>
                </a:solidFill>
              </a:rPr>
              <a:t>                                            1-й степени            2-й степени</a:t>
            </a:r>
            <a:endParaRPr lang="ru-RU" sz="2000" dirty="0">
              <a:solidFill>
                <a:srgbClr val="000099"/>
              </a:solidFill>
            </a:endParaRPr>
          </a:p>
        </p:txBody>
      </p:sp>
      <p:cxnSp>
        <p:nvCxnSpPr>
          <p:cNvPr id="19" name="Прямая соединительная линия 18"/>
          <p:cNvCxnSpPr/>
          <p:nvPr/>
        </p:nvCxnSpPr>
        <p:spPr>
          <a:xfrm rot="5400000" flipH="1" flipV="1">
            <a:off x="2428860" y="4786322"/>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643174" y="4643446"/>
            <a:ext cx="114300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rot="5400000">
            <a:off x="3714744" y="478632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flipH="1" flipV="1">
            <a:off x="4786314" y="4786322"/>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4929190" y="4643446"/>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5400000">
            <a:off x="5786446" y="478632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1143000"/>
          </a:xfrm>
        </p:spPr>
        <p:txBody>
          <a:bodyPr/>
          <a:lstStyle/>
          <a:p>
            <a:endParaRPr lang="ru-RU" dirty="0"/>
          </a:p>
        </p:txBody>
      </p:sp>
      <p:sp>
        <p:nvSpPr>
          <p:cNvPr id="3" name="Содержимое 2"/>
          <p:cNvSpPr>
            <a:spLocks noGrp="1"/>
          </p:cNvSpPr>
          <p:nvPr>
            <p:ph idx="1"/>
          </p:nvPr>
        </p:nvSpPr>
        <p:spPr>
          <a:xfrm>
            <a:off x="457200" y="1285860"/>
            <a:ext cx="8229600" cy="5038740"/>
          </a:xfrm>
        </p:spPr>
        <p:txBody>
          <a:bodyPr>
            <a:normAutofit fontScale="85000" lnSpcReduction="20000"/>
          </a:bodyPr>
          <a:lstStyle/>
          <a:p>
            <a:r>
              <a:rPr lang="ru-RU" dirty="0" smtClean="0">
                <a:solidFill>
                  <a:srgbClr val="000099"/>
                </a:solidFill>
              </a:rPr>
              <a:t>2.</a:t>
            </a:r>
            <a:r>
              <a:rPr lang="ru-RU" sz="2800" dirty="0" smtClean="0">
                <a:solidFill>
                  <a:srgbClr val="000099"/>
                </a:solidFill>
              </a:rPr>
              <a:t> </a:t>
            </a:r>
            <a:r>
              <a:rPr lang="ru-RU" sz="2000" dirty="0" smtClean="0">
                <a:solidFill>
                  <a:srgbClr val="000099"/>
                </a:solidFill>
              </a:rPr>
              <a:t>Сложноподчинённые предложения с </a:t>
            </a:r>
            <a:r>
              <a:rPr lang="ru-RU" sz="2000" dirty="0" smtClean="0">
                <a:solidFill>
                  <a:schemeClr val="bg2">
                    <a:lumMod val="25000"/>
                  </a:schemeClr>
                </a:solidFill>
              </a:rPr>
              <a:t>параллельным подчинением: </a:t>
            </a:r>
            <a:r>
              <a:rPr lang="ru-RU" sz="2000" dirty="0" err="1" smtClean="0">
                <a:solidFill>
                  <a:srgbClr val="000099"/>
                </a:solidFill>
              </a:rPr>
              <a:t>прида-точные</a:t>
            </a:r>
            <a:r>
              <a:rPr lang="ru-RU" sz="2000" dirty="0" smtClean="0">
                <a:solidFill>
                  <a:srgbClr val="000099"/>
                </a:solidFill>
              </a:rPr>
              <a:t> относятся к одному общему для них главному предложению и </a:t>
            </a:r>
            <a:r>
              <a:rPr lang="ru-RU" sz="2000" dirty="0" err="1" smtClean="0">
                <a:solidFill>
                  <a:srgbClr val="000099"/>
                </a:solidFill>
              </a:rPr>
              <a:t>явля-ются</a:t>
            </a:r>
            <a:r>
              <a:rPr lang="ru-RU" sz="2000" dirty="0" smtClean="0">
                <a:solidFill>
                  <a:srgbClr val="000099"/>
                </a:solidFill>
              </a:rPr>
              <a:t> разными по значению, например: </a:t>
            </a:r>
            <a:r>
              <a:rPr lang="ru-RU" sz="2000" dirty="0" smtClean="0">
                <a:solidFill>
                  <a:srgbClr val="C00000"/>
                </a:solidFill>
              </a:rPr>
              <a:t>Когда мы пришли, отец показал мне окуней и плотиц, которых он выудил без меня. (</a:t>
            </a:r>
            <a:r>
              <a:rPr lang="ru-RU" sz="2000" dirty="0" err="1" smtClean="0">
                <a:solidFill>
                  <a:srgbClr val="C00000"/>
                </a:solidFill>
              </a:rPr>
              <a:t>Акс</a:t>
            </a:r>
            <a:r>
              <a:rPr lang="ru-RU" sz="2000" dirty="0" smtClean="0">
                <a:solidFill>
                  <a:srgbClr val="C00000"/>
                </a:solidFill>
              </a:rPr>
              <a:t>.)</a:t>
            </a:r>
          </a:p>
          <a:p>
            <a:pPr algn="ctr">
              <a:buNone/>
            </a:pPr>
            <a:r>
              <a:rPr lang="ru-RU" sz="2000" dirty="0" smtClean="0">
                <a:solidFill>
                  <a:srgbClr val="000099"/>
                </a:solidFill>
              </a:rPr>
              <a:t>Схема 2.</a:t>
            </a:r>
          </a:p>
          <a:p>
            <a:pPr>
              <a:buNone/>
            </a:pPr>
            <a:r>
              <a:rPr lang="ru-RU" sz="2000" dirty="0" smtClean="0">
                <a:solidFill>
                  <a:srgbClr val="000099"/>
                </a:solidFill>
              </a:rPr>
              <a:t>                               </a:t>
            </a:r>
          </a:p>
          <a:p>
            <a:pPr algn="ctr">
              <a:buNone/>
            </a:pPr>
            <a:r>
              <a:rPr lang="ru-RU" sz="2000" dirty="0" smtClean="0">
                <a:solidFill>
                  <a:srgbClr val="000099"/>
                </a:solidFill>
              </a:rPr>
              <a:t>(союз когда …), [ … сущ.], (которых …).</a:t>
            </a:r>
          </a:p>
          <a:p>
            <a:pPr algn="ctr">
              <a:buNone/>
            </a:pPr>
            <a:endParaRPr lang="ru-RU" sz="2000" dirty="0" smtClean="0">
              <a:solidFill>
                <a:srgbClr val="000099"/>
              </a:solidFill>
            </a:endParaRPr>
          </a:p>
          <a:p>
            <a:pPr>
              <a:buNone/>
            </a:pPr>
            <a:r>
              <a:rPr lang="ru-RU" sz="2000" dirty="0" smtClean="0">
                <a:solidFill>
                  <a:srgbClr val="000099"/>
                </a:solidFill>
              </a:rPr>
              <a:t>     3. Сложноподчинённые предложения с </a:t>
            </a:r>
            <a:r>
              <a:rPr lang="ru-RU" sz="2000" dirty="0" smtClean="0">
                <a:solidFill>
                  <a:schemeClr val="bg2">
                    <a:lumMod val="25000"/>
                  </a:schemeClr>
                </a:solidFill>
              </a:rPr>
              <a:t>однородным подчинением: </a:t>
            </a:r>
            <a:r>
              <a:rPr lang="ru-RU" sz="2000" dirty="0" err="1" smtClean="0">
                <a:solidFill>
                  <a:srgbClr val="000099"/>
                </a:solidFill>
              </a:rPr>
              <a:t>прида-точные</a:t>
            </a:r>
            <a:r>
              <a:rPr lang="ru-RU" sz="2000" dirty="0" smtClean="0">
                <a:solidFill>
                  <a:srgbClr val="000099"/>
                </a:solidFill>
              </a:rPr>
              <a:t> относятся к одному общему для них главному предложению и </a:t>
            </a:r>
            <a:r>
              <a:rPr lang="ru-RU" sz="2000" dirty="0" err="1" smtClean="0">
                <a:solidFill>
                  <a:srgbClr val="000099"/>
                </a:solidFill>
              </a:rPr>
              <a:t>явля-ются</a:t>
            </a:r>
            <a:r>
              <a:rPr lang="ru-RU" sz="2000" dirty="0" smtClean="0">
                <a:solidFill>
                  <a:srgbClr val="000099"/>
                </a:solidFill>
              </a:rPr>
              <a:t> одинаковыми по значению – однородными (соподчинёнными), </a:t>
            </a:r>
            <a:r>
              <a:rPr lang="ru-RU" sz="2000" dirty="0" err="1" smtClean="0">
                <a:solidFill>
                  <a:srgbClr val="000099"/>
                </a:solidFill>
              </a:rPr>
              <a:t>нап-ример</a:t>
            </a:r>
            <a:r>
              <a:rPr lang="ru-RU" sz="2000" dirty="0" smtClean="0">
                <a:solidFill>
                  <a:srgbClr val="000099"/>
                </a:solidFill>
              </a:rPr>
              <a:t>: </a:t>
            </a:r>
            <a:r>
              <a:rPr lang="ru-RU" sz="2000" dirty="0" smtClean="0">
                <a:solidFill>
                  <a:srgbClr val="C00000"/>
                </a:solidFill>
              </a:rPr>
              <a:t>Светлым солнечным утром, когда ещё вовсю распевали птицы, когда ещё не просохла роса на тенистых полянках парка, весь лагерь пришёл провожать </a:t>
            </a:r>
            <a:r>
              <a:rPr lang="ru-RU" sz="2000" dirty="0" err="1" smtClean="0">
                <a:solidFill>
                  <a:srgbClr val="C00000"/>
                </a:solidFill>
              </a:rPr>
              <a:t>Альку</a:t>
            </a:r>
            <a:r>
              <a:rPr lang="ru-RU" sz="2000" dirty="0" smtClean="0">
                <a:solidFill>
                  <a:srgbClr val="C00000"/>
                </a:solidFill>
              </a:rPr>
              <a:t>. (А.Г.)</a:t>
            </a:r>
          </a:p>
          <a:p>
            <a:pPr algn="ctr">
              <a:buNone/>
            </a:pPr>
            <a:r>
              <a:rPr lang="ru-RU" sz="2000" dirty="0" smtClean="0">
                <a:solidFill>
                  <a:srgbClr val="000099"/>
                </a:solidFill>
              </a:rPr>
              <a:t>Схема 3.</a:t>
            </a:r>
          </a:p>
          <a:p>
            <a:pPr algn="ctr">
              <a:buNone/>
            </a:pPr>
            <a:endParaRPr lang="ru-RU" sz="2000" dirty="0" smtClean="0">
              <a:solidFill>
                <a:srgbClr val="000099"/>
              </a:solidFill>
            </a:endParaRPr>
          </a:p>
          <a:p>
            <a:pPr algn="ctr">
              <a:buNone/>
            </a:pPr>
            <a:r>
              <a:rPr lang="ru-RU" sz="2000" dirty="0" smtClean="0">
                <a:solidFill>
                  <a:srgbClr val="000099"/>
                </a:solidFill>
              </a:rPr>
              <a:t>[ </a:t>
            </a:r>
            <a:r>
              <a:rPr lang="ru-RU" sz="2000" dirty="0" err="1" smtClean="0">
                <a:solidFill>
                  <a:srgbClr val="000099"/>
                </a:solidFill>
              </a:rPr>
              <a:t>обс</a:t>
            </a:r>
            <a:r>
              <a:rPr lang="ru-RU" sz="2000" dirty="0" smtClean="0">
                <a:solidFill>
                  <a:srgbClr val="000099"/>
                </a:solidFill>
              </a:rPr>
              <a:t>. </a:t>
            </a:r>
            <a:r>
              <a:rPr lang="ru-RU" sz="2000" dirty="0" err="1" smtClean="0">
                <a:solidFill>
                  <a:srgbClr val="000099"/>
                </a:solidFill>
              </a:rPr>
              <a:t>вр</a:t>
            </a:r>
            <a:r>
              <a:rPr lang="ru-RU" sz="2000" dirty="0" smtClean="0">
                <a:solidFill>
                  <a:srgbClr val="000099"/>
                </a:solidFill>
              </a:rPr>
              <a:t>., (когда …), (</a:t>
            </a:r>
            <a:r>
              <a:rPr lang="ru-RU" sz="2000" dirty="0" err="1" smtClean="0">
                <a:solidFill>
                  <a:srgbClr val="000099"/>
                </a:solidFill>
              </a:rPr>
              <a:t>когда</a:t>
            </a:r>
            <a:r>
              <a:rPr lang="ru-RU" sz="2000" dirty="0" smtClean="0">
                <a:solidFill>
                  <a:srgbClr val="000099"/>
                </a:solidFill>
              </a:rPr>
              <a:t> …), …]</a:t>
            </a:r>
          </a:p>
          <a:p>
            <a:pPr algn="ctr">
              <a:buNone/>
            </a:pPr>
            <a:endParaRPr lang="ru-RU" sz="2000" dirty="0" smtClean="0">
              <a:solidFill>
                <a:srgbClr val="000099"/>
              </a:solidFill>
            </a:endParaRPr>
          </a:p>
          <a:p>
            <a:pPr>
              <a:buNone/>
            </a:pPr>
            <a:r>
              <a:rPr lang="ru-RU" sz="2000" dirty="0" smtClean="0">
                <a:solidFill>
                  <a:srgbClr val="C00000"/>
                </a:solidFill>
              </a:rPr>
              <a:t> </a:t>
            </a:r>
            <a:r>
              <a:rPr lang="ru-RU" sz="2000" dirty="0" smtClean="0">
                <a:solidFill>
                  <a:srgbClr val="000099"/>
                </a:solidFill>
              </a:rPr>
              <a:t> </a:t>
            </a:r>
            <a:endParaRPr lang="ru-RU" sz="2000" dirty="0">
              <a:solidFill>
                <a:srgbClr val="000099"/>
              </a:solidFill>
            </a:endParaRPr>
          </a:p>
        </p:txBody>
      </p:sp>
      <p:cxnSp>
        <p:nvCxnSpPr>
          <p:cNvPr id="5" name="Прямая соединительная линия 4"/>
          <p:cNvCxnSpPr/>
          <p:nvPr/>
        </p:nvCxnSpPr>
        <p:spPr>
          <a:xfrm rot="5400000" flipH="1" flipV="1">
            <a:off x="4321967" y="2678901"/>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rot="10800000">
            <a:off x="3357554" y="2571744"/>
            <a:ext cx="107157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rot="5400000">
            <a:off x="3250397" y="2678901"/>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rot="5400000" flipH="1" flipV="1">
            <a:off x="4679157" y="2678901"/>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86314" y="2571744"/>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5400000">
            <a:off x="5607851" y="2678901"/>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rot="5400000" flipH="1" flipV="1">
            <a:off x="3250397" y="503635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3357554" y="4929198"/>
            <a:ext cx="221457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rot="5400000">
            <a:off x="5464975" y="5036355"/>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rot="5400000">
            <a:off x="4321967" y="5036355"/>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704088"/>
            <a:ext cx="7972452" cy="581772"/>
          </a:xfrm>
        </p:spPr>
        <p:txBody>
          <a:bodyPr>
            <a:normAutofit fontScale="90000"/>
          </a:bodyPr>
          <a:lstStyle/>
          <a:p>
            <a:endParaRPr lang="ru-RU" dirty="0"/>
          </a:p>
        </p:txBody>
      </p:sp>
      <p:sp>
        <p:nvSpPr>
          <p:cNvPr id="3" name="Содержимое 2"/>
          <p:cNvSpPr>
            <a:spLocks noGrp="1"/>
          </p:cNvSpPr>
          <p:nvPr>
            <p:ph idx="1"/>
          </p:nvPr>
        </p:nvSpPr>
        <p:spPr>
          <a:xfrm>
            <a:off x="457200" y="1357298"/>
            <a:ext cx="8229600" cy="4967302"/>
          </a:xfrm>
        </p:spPr>
        <p:txBody>
          <a:bodyPr>
            <a:normAutofit/>
          </a:bodyPr>
          <a:lstStyle/>
          <a:p>
            <a:r>
              <a:rPr lang="ru-RU" sz="2000" dirty="0" smtClean="0">
                <a:solidFill>
                  <a:srgbClr val="000099"/>
                </a:solidFill>
              </a:rPr>
              <a:t>4. Могут быть и более сложные комбинации придаточных, </a:t>
            </a:r>
            <a:r>
              <a:rPr lang="ru-RU" sz="2000" dirty="0" err="1" smtClean="0">
                <a:solidFill>
                  <a:srgbClr val="000099"/>
                </a:solidFill>
              </a:rPr>
              <a:t>напри-мер</a:t>
            </a:r>
            <a:r>
              <a:rPr lang="ru-RU" sz="2000" dirty="0" smtClean="0">
                <a:solidFill>
                  <a:srgbClr val="000099"/>
                </a:solidFill>
              </a:rPr>
              <a:t>: </a:t>
            </a:r>
            <a:r>
              <a:rPr lang="ru-RU" sz="2000" dirty="0" smtClean="0">
                <a:solidFill>
                  <a:srgbClr val="C00000"/>
                </a:solidFill>
              </a:rPr>
              <a:t>В воздухе, куда ни взглянешь, кружатся целые облака снежинок, так что не разберёшь, идёт ли снег с неба или с земли. (Ч.) </a:t>
            </a:r>
            <a:r>
              <a:rPr lang="ru-RU" sz="2000" dirty="0" smtClean="0">
                <a:solidFill>
                  <a:srgbClr val="000099"/>
                </a:solidFill>
              </a:rPr>
              <a:t>Это сложноподчинённое предложение с параллельным и последовательным подчинением придаточных.</a:t>
            </a:r>
          </a:p>
          <a:p>
            <a:pPr algn="ctr">
              <a:buNone/>
            </a:pPr>
            <a:r>
              <a:rPr lang="ru-RU" sz="2000" dirty="0" smtClean="0">
                <a:solidFill>
                  <a:srgbClr val="000099"/>
                </a:solidFill>
              </a:rPr>
              <a:t>Схема 4.</a:t>
            </a:r>
          </a:p>
          <a:p>
            <a:pPr algn="ctr">
              <a:buNone/>
            </a:pPr>
            <a:endParaRPr lang="ru-RU" sz="2000" dirty="0" smtClean="0">
              <a:solidFill>
                <a:srgbClr val="000099"/>
              </a:solidFill>
            </a:endParaRPr>
          </a:p>
          <a:p>
            <a:pPr algn="ctr">
              <a:buNone/>
            </a:pPr>
            <a:r>
              <a:rPr lang="ru-RU" sz="2000" dirty="0" smtClean="0">
                <a:solidFill>
                  <a:srgbClr val="000099"/>
                </a:solidFill>
              </a:rPr>
              <a:t>[</a:t>
            </a:r>
            <a:r>
              <a:rPr lang="ru-RU" sz="2000" dirty="0" err="1" smtClean="0">
                <a:solidFill>
                  <a:srgbClr val="000099"/>
                </a:solidFill>
              </a:rPr>
              <a:t>обст</a:t>
            </a:r>
            <a:r>
              <a:rPr lang="ru-RU" sz="2000" dirty="0" smtClean="0">
                <a:solidFill>
                  <a:srgbClr val="000099"/>
                </a:solidFill>
              </a:rPr>
              <a:t>. м., (куда ни …), …], (так что глаг.),  (ли …)</a:t>
            </a:r>
            <a:endParaRPr lang="ru-RU" sz="2000" dirty="0">
              <a:solidFill>
                <a:srgbClr val="000099"/>
              </a:solidFill>
            </a:endParaRPr>
          </a:p>
        </p:txBody>
      </p:sp>
      <p:cxnSp>
        <p:nvCxnSpPr>
          <p:cNvPr id="5" name="Прямая соединительная линия 4"/>
          <p:cNvCxnSpPr/>
          <p:nvPr/>
        </p:nvCxnSpPr>
        <p:spPr>
          <a:xfrm rot="5400000" flipH="1" flipV="1">
            <a:off x="2214546" y="3643314"/>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2357422" y="3500438"/>
            <a:ext cx="107157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rot="5400000">
            <a:off x="3286116" y="364331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rot="5400000" flipH="1" flipV="1">
            <a:off x="4286248" y="3571876"/>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429124" y="3429000"/>
            <a:ext cx="6429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rot="5400000">
            <a:off x="4929190" y="3571876"/>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rot="5400000" flipH="1" flipV="1">
            <a:off x="5893603" y="367903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6000760" y="3571876"/>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rot="5400000">
            <a:off x="6750859" y="3679033"/>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04088"/>
            <a:ext cx="8186766" cy="581772"/>
          </a:xfrm>
        </p:spPr>
        <p:txBody>
          <a:bodyPr>
            <a:normAutofit/>
          </a:bodyPr>
          <a:lstStyle/>
          <a:p>
            <a:pPr algn="ctr"/>
            <a:r>
              <a:rPr lang="ru-RU" sz="2400" dirty="0" smtClean="0">
                <a:solidFill>
                  <a:srgbClr val="000099"/>
                </a:solidFill>
              </a:rPr>
              <a:t>Бессоюзные сложные предложения</a:t>
            </a:r>
            <a:endParaRPr lang="ru-RU" sz="2400" dirty="0">
              <a:solidFill>
                <a:srgbClr val="000099"/>
              </a:solidFill>
            </a:endParaRPr>
          </a:p>
        </p:txBody>
      </p:sp>
      <p:sp>
        <p:nvSpPr>
          <p:cNvPr id="3" name="Содержимое 2"/>
          <p:cNvSpPr>
            <a:spLocks noGrp="1"/>
          </p:cNvSpPr>
          <p:nvPr>
            <p:ph idx="1"/>
          </p:nvPr>
        </p:nvSpPr>
        <p:spPr>
          <a:xfrm>
            <a:off x="457200" y="1428736"/>
            <a:ext cx="8229600" cy="4895864"/>
          </a:xfrm>
        </p:spPr>
        <p:txBody>
          <a:bodyPr>
            <a:normAutofit fontScale="92500" lnSpcReduction="10000"/>
          </a:bodyPr>
          <a:lstStyle/>
          <a:p>
            <a:r>
              <a:rPr lang="ru-RU" sz="2800" dirty="0" smtClean="0">
                <a:solidFill>
                  <a:srgbClr val="000099"/>
                </a:solidFill>
              </a:rPr>
              <a:t>Бессоюзные сложные предложения – это сложные предложения, части которых связаны по смыслу и интонации, а не при помощи союзов или союзных слов: </a:t>
            </a:r>
            <a:r>
              <a:rPr lang="ru-RU" sz="2800" dirty="0" smtClean="0">
                <a:solidFill>
                  <a:srgbClr val="C00000"/>
                </a:solidFill>
              </a:rPr>
              <a:t>Стало совсем почти светло, лыжня далеко была видна впереди. (В.Шукшин.)</a:t>
            </a:r>
          </a:p>
          <a:p>
            <a:r>
              <a:rPr lang="ru-RU" sz="2800" dirty="0" smtClean="0">
                <a:solidFill>
                  <a:srgbClr val="000099"/>
                </a:solidFill>
              </a:rPr>
              <a:t>Смысловые отношения в бессоюзных сложных предложениях зависят от содержания входящих в них простых предложений и выражаются в устной речи интонацией, а на письме их помогают выявить различные знаки препинания. Знаки препинания в бессоюзных сложных предложениях отделительные, то есть они отделяют простые предложения в составе сложного.</a:t>
            </a:r>
            <a:endParaRPr lang="ru-RU" dirty="0">
              <a:solidFill>
                <a:srgbClr val="000099"/>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704088"/>
            <a:ext cx="8043890" cy="438896"/>
          </a:xfrm>
        </p:spPr>
        <p:txBody>
          <a:bodyPr>
            <a:normAutofit/>
          </a:bodyPr>
          <a:lstStyle/>
          <a:p>
            <a:pPr algn="ctr"/>
            <a:r>
              <a:rPr lang="ru-RU" sz="2000" dirty="0" smtClean="0">
                <a:solidFill>
                  <a:srgbClr val="000099"/>
                </a:solidFill>
              </a:rPr>
              <a:t>§</a:t>
            </a:r>
            <a:r>
              <a:rPr lang="ru-RU" sz="2000" b="1" dirty="0" smtClean="0">
                <a:solidFill>
                  <a:srgbClr val="000099"/>
                </a:solidFill>
              </a:rPr>
              <a:t>15.Запятая и точка с запятой в БСП </a:t>
            </a:r>
            <a:endParaRPr lang="ru-RU" sz="2000" b="1" dirty="0">
              <a:solidFill>
                <a:srgbClr val="000099"/>
              </a:solidFill>
            </a:endParaRPr>
          </a:p>
        </p:txBody>
      </p:sp>
      <p:sp>
        <p:nvSpPr>
          <p:cNvPr id="3" name="Содержимое 2"/>
          <p:cNvSpPr>
            <a:spLocks noGrp="1"/>
          </p:cNvSpPr>
          <p:nvPr>
            <p:ph idx="1"/>
          </p:nvPr>
        </p:nvSpPr>
        <p:spPr>
          <a:xfrm>
            <a:off x="457200" y="1214422"/>
            <a:ext cx="8229600" cy="5110178"/>
          </a:xfrm>
        </p:spPr>
        <p:txBody>
          <a:bodyPr/>
          <a:lstStyle/>
          <a:p>
            <a:r>
              <a:rPr lang="ru-RU" dirty="0" smtClean="0">
                <a:solidFill>
                  <a:srgbClr val="000099"/>
                </a:solidFill>
              </a:rPr>
              <a:t>1. </a:t>
            </a:r>
            <a:r>
              <a:rPr lang="ru-RU" sz="2000" dirty="0" smtClean="0">
                <a:solidFill>
                  <a:srgbClr val="000099"/>
                </a:solidFill>
              </a:rPr>
              <a:t>Запятая между частями бессоюзного сложного предложения ставится, если выражается значение перечисления. В этом случае между частями бессоюзного сложного предложения можно поставить союз </a:t>
            </a:r>
            <a:r>
              <a:rPr lang="ru-RU" sz="2000" dirty="0" smtClean="0">
                <a:solidFill>
                  <a:srgbClr val="C00000"/>
                </a:solidFill>
              </a:rPr>
              <a:t>и, </a:t>
            </a:r>
            <a:r>
              <a:rPr lang="ru-RU" sz="2000" dirty="0" smtClean="0">
                <a:solidFill>
                  <a:srgbClr val="000099"/>
                </a:solidFill>
              </a:rPr>
              <a:t>например: 1) </a:t>
            </a:r>
            <a:r>
              <a:rPr lang="ru-RU" sz="2000" dirty="0" smtClean="0">
                <a:solidFill>
                  <a:srgbClr val="C00000"/>
                </a:solidFill>
              </a:rPr>
              <a:t>В глазах у меня потемнело, голова закружилась. (Л.) (ср.: В глазах у меня потемнело, и голова </a:t>
            </a:r>
            <a:r>
              <a:rPr lang="ru-RU" sz="2000" dirty="0" err="1" smtClean="0">
                <a:solidFill>
                  <a:srgbClr val="C00000"/>
                </a:solidFill>
              </a:rPr>
              <a:t>закру-жилась</a:t>
            </a:r>
            <a:r>
              <a:rPr lang="ru-RU" sz="2000" dirty="0" smtClean="0">
                <a:solidFill>
                  <a:srgbClr val="C00000"/>
                </a:solidFill>
              </a:rPr>
              <a:t>.)</a:t>
            </a:r>
          </a:p>
          <a:p>
            <a:r>
              <a:rPr lang="ru-RU" sz="2000" dirty="0" smtClean="0">
                <a:solidFill>
                  <a:srgbClr val="000099"/>
                </a:solidFill>
              </a:rPr>
              <a:t>2. Между частями бессоюзного сложного предложения со </a:t>
            </a:r>
            <a:r>
              <a:rPr lang="ru-RU" sz="2000" dirty="0" err="1" smtClean="0">
                <a:solidFill>
                  <a:srgbClr val="000099"/>
                </a:solidFill>
              </a:rPr>
              <a:t>значени-ем</a:t>
            </a:r>
            <a:r>
              <a:rPr lang="ru-RU" sz="2000" dirty="0" smtClean="0">
                <a:solidFill>
                  <a:srgbClr val="000099"/>
                </a:solidFill>
              </a:rPr>
              <a:t> перечисления может ставиться и точка с запятой, если части  предложения более распространены </a:t>
            </a:r>
            <a:r>
              <a:rPr lang="ru-RU" sz="2000" dirty="0" smtClean="0">
                <a:solidFill>
                  <a:schemeClr val="bg2">
                    <a:lumMod val="25000"/>
                  </a:schemeClr>
                </a:solidFill>
              </a:rPr>
              <a:t>(особенно когда внутри </a:t>
            </a:r>
            <a:r>
              <a:rPr lang="ru-RU" sz="2000" dirty="0" err="1" smtClean="0">
                <a:solidFill>
                  <a:schemeClr val="bg2">
                    <a:lumMod val="25000"/>
                  </a:schemeClr>
                </a:solidFill>
              </a:rPr>
              <a:t>пред-ложений</a:t>
            </a:r>
            <a:r>
              <a:rPr lang="ru-RU" sz="2000" dirty="0" smtClean="0">
                <a:solidFill>
                  <a:schemeClr val="bg2">
                    <a:lumMod val="25000"/>
                  </a:schemeClr>
                </a:solidFill>
              </a:rPr>
              <a:t> есть уже запятые), </a:t>
            </a:r>
            <a:r>
              <a:rPr lang="ru-RU" sz="2000" dirty="0" smtClean="0">
                <a:solidFill>
                  <a:srgbClr val="000099"/>
                </a:solidFill>
              </a:rPr>
              <a:t>например: </a:t>
            </a:r>
            <a:r>
              <a:rPr lang="ru-RU" sz="2000" dirty="0" smtClean="0">
                <a:solidFill>
                  <a:srgbClr val="C00000"/>
                </a:solidFill>
              </a:rPr>
              <a:t>Изумрудные лягушата </a:t>
            </a:r>
            <a:r>
              <a:rPr lang="ru-RU" sz="2000" dirty="0" err="1" smtClean="0">
                <a:solidFill>
                  <a:srgbClr val="C00000"/>
                </a:solidFill>
              </a:rPr>
              <a:t>пригают</a:t>
            </a:r>
            <a:r>
              <a:rPr lang="ru-RU" sz="2000" dirty="0" smtClean="0">
                <a:solidFill>
                  <a:srgbClr val="C00000"/>
                </a:solidFill>
              </a:rPr>
              <a:t> под ногами; между корней, подняв золотую головку, лежит уж и стережёт их. (М.Г.)</a:t>
            </a:r>
            <a:endParaRPr lang="ru-RU" sz="20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704088"/>
            <a:ext cx="8043890" cy="510334"/>
          </a:xfrm>
        </p:spPr>
        <p:txBody>
          <a:bodyPr>
            <a:normAutofit/>
          </a:bodyPr>
          <a:lstStyle/>
          <a:p>
            <a:pPr algn="ctr"/>
            <a:r>
              <a:rPr lang="ru-RU" sz="2000" dirty="0" smtClean="0">
                <a:solidFill>
                  <a:srgbClr val="000099"/>
                </a:solidFill>
              </a:rPr>
              <a:t>§ 16. Двоеточие в бессоюзном сложном предложении</a:t>
            </a:r>
            <a:endParaRPr lang="ru-RU" sz="2000" dirty="0">
              <a:solidFill>
                <a:srgbClr val="000099"/>
              </a:solidFill>
            </a:endParaRPr>
          </a:p>
        </p:txBody>
      </p:sp>
      <p:sp>
        <p:nvSpPr>
          <p:cNvPr id="3" name="Содержимое 2"/>
          <p:cNvSpPr>
            <a:spLocks noGrp="1"/>
          </p:cNvSpPr>
          <p:nvPr>
            <p:ph idx="1"/>
          </p:nvPr>
        </p:nvSpPr>
        <p:spPr>
          <a:xfrm>
            <a:off x="457200" y="1285860"/>
            <a:ext cx="8472518" cy="5038740"/>
          </a:xfrm>
        </p:spPr>
        <p:txBody>
          <a:bodyPr>
            <a:normAutofit fontScale="92500" lnSpcReduction="10000"/>
          </a:bodyPr>
          <a:lstStyle/>
          <a:p>
            <a:r>
              <a:rPr lang="ru-RU" dirty="0" smtClean="0">
                <a:solidFill>
                  <a:srgbClr val="000099"/>
                </a:solidFill>
              </a:rPr>
              <a:t>Двоеточие между частями бессоюзного сложного </a:t>
            </a:r>
            <a:r>
              <a:rPr lang="ru-RU" dirty="0" err="1" smtClean="0">
                <a:solidFill>
                  <a:srgbClr val="000099"/>
                </a:solidFill>
              </a:rPr>
              <a:t>пред-ложения</a:t>
            </a:r>
            <a:r>
              <a:rPr lang="ru-RU" dirty="0" smtClean="0">
                <a:solidFill>
                  <a:srgbClr val="000099"/>
                </a:solidFill>
              </a:rPr>
              <a:t> ставится в следующих случаях:</a:t>
            </a:r>
          </a:p>
          <a:p>
            <a:pPr>
              <a:buNone/>
            </a:pPr>
            <a:r>
              <a:rPr lang="ru-RU" dirty="0" smtClean="0">
                <a:solidFill>
                  <a:srgbClr val="000099"/>
                </a:solidFill>
              </a:rPr>
              <a:t>   1) вторая часть имеет значение причины, </a:t>
            </a:r>
            <a:r>
              <a:rPr lang="ru-RU" dirty="0" smtClean="0">
                <a:solidFill>
                  <a:schemeClr val="bg2">
                    <a:lumMod val="25000"/>
                  </a:schemeClr>
                </a:solidFill>
              </a:rPr>
              <a:t>например:</a:t>
            </a:r>
          </a:p>
          <a:p>
            <a:pPr>
              <a:buNone/>
            </a:pPr>
            <a:r>
              <a:rPr lang="ru-RU" dirty="0" smtClean="0">
                <a:solidFill>
                  <a:srgbClr val="C00000"/>
                </a:solidFill>
              </a:rPr>
              <a:t>    Печален  я: со мною друга нет. (П.) (ср.: Печален  я, так как со мною друга нет);</a:t>
            </a:r>
          </a:p>
          <a:p>
            <a:pPr>
              <a:buNone/>
            </a:pPr>
            <a:r>
              <a:rPr lang="ru-RU" dirty="0" smtClean="0">
                <a:solidFill>
                  <a:srgbClr val="C00000"/>
                </a:solidFill>
              </a:rPr>
              <a:t>   </a:t>
            </a:r>
            <a:r>
              <a:rPr lang="ru-RU" dirty="0" smtClean="0">
                <a:solidFill>
                  <a:srgbClr val="000099"/>
                </a:solidFill>
              </a:rPr>
              <a:t>2) вторая часть имеет значение пояснения, </a:t>
            </a:r>
            <a:r>
              <a:rPr lang="ru-RU" dirty="0" smtClean="0">
                <a:solidFill>
                  <a:schemeClr val="bg2">
                    <a:lumMod val="25000"/>
                  </a:schemeClr>
                </a:solidFill>
              </a:rPr>
              <a:t>например</a:t>
            </a:r>
            <a:r>
              <a:rPr lang="ru-RU" dirty="0" smtClean="0">
                <a:solidFill>
                  <a:srgbClr val="000099"/>
                </a:solidFill>
              </a:rPr>
              <a:t>: </a:t>
            </a:r>
            <a:r>
              <a:rPr lang="ru-RU" dirty="0" smtClean="0">
                <a:solidFill>
                  <a:srgbClr val="C00000"/>
                </a:solidFill>
              </a:rPr>
              <a:t>Степь весело пестреет цветами: ярко желтеет дрок, скромно синеют колокольчики, белеет целыми </a:t>
            </a:r>
            <a:r>
              <a:rPr lang="ru-RU" dirty="0" err="1" smtClean="0">
                <a:solidFill>
                  <a:srgbClr val="C00000"/>
                </a:solidFill>
              </a:rPr>
              <a:t>заросля-ми</a:t>
            </a:r>
            <a:r>
              <a:rPr lang="ru-RU" dirty="0" smtClean="0">
                <a:solidFill>
                  <a:srgbClr val="C00000"/>
                </a:solidFill>
              </a:rPr>
              <a:t> пахучая ромашка, дикая гвоздика горит пунцовыми пятнами. (</a:t>
            </a:r>
            <a:r>
              <a:rPr lang="ru-RU" dirty="0" err="1" smtClean="0">
                <a:solidFill>
                  <a:srgbClr val="C00000"/>
                </a:solidFill>
              </a:rPr>
              <a:t>Купр</a:t>
            </a:r>
            <a:r>
              <a:rPr lang="ru-RU" dirty="0" smtClean="0">
                <a:solidFill>
                  <a:srgbClr val="C00000"/>
                </a:solidFill>
              </a:rPr>
              <a:t>.) (ср.: Степь весело пестреет цветами, </a:t>
            </a:r>
            <a:r>
              <a:rPr lang="ru-RU" b="1" dirty="0" smtClean="0">
                <a:solidFill>
                  <a:srgbClr val="C00000"/>
                </a:solidFill>
              </a:rPr>
              <a:t>а именно</a:t>
            </a:r>
            <a:r>
              <a:rPr lang="ru-RU" dirty="0" smtClean="0">
                <a:solidFill>
                  <a:srgbClr val="C00000"/>
                </a:solidFill>
              </a:rPr>
              <a:t>: ярко желтеет дрок, скромно синеют колокольчики, белеет целыми зарослями пахучая ромашка, дикая гвоздика горит пунцовыми пятнами.);</a:t>
            </a:r>
            <a:endParaRPr lang="ru-RU" dirty="0">
              <a:solidFill>
                <a:srgbClr val="C0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solidFill>
                  <a:srgbClr val="000099"/>
                </a:solidFill>
              </a:rPr>
              <a:t>3) вторая часть имеет значение изъяснения, </a:t>
            </a:r>
            <a:r>
              <a:rPr lang="ru-RU" dirty="0" err="1" smtClean="0">
                <a:solidFill>
                  <a:schemeClr val="bg2">
                    <a:lumMod val="25000"/>
                  </a:schemeClr>
                </a:solidFill>
              </a:rPr>
              <a:t>напри-мер</a:t>
            </a:r>
            <a:r>
              <a:rPr lang="ru-RU" dirty="0" smtClean="0">
                <a:solidFill>
                  <a:schemeClr val="bg2">
                    <a:lumMod val="25000"/>
                  </a:schemeClr>
                </a:solidFill>
              </a:rPr>
              <a:t>: </a:t>
            </a:r>
            <a:r>
              <a:rPr lang="ru-RU" dirty="0" smtClean="0">
                <a:solidFill>
                  <a:srgbClr val="C00000"/>
                </a:solidFill>
              </a:rPr>
              <a:t>Павел  чувствует: чьи-то пальцы </a:t>
            </a:r>
            <a:r>
              <a:rPr lang="ru-RU" dirty="0" err="1" smtClean="0">
                <a:solidFill>
                  <a:srgbClr val="C00000"/>
                </a:solidFill>
              </a:rPr>
              <a:t>дотрагивают-ся</a:t>
            </a:r>
            <a:r>
              <a:rPr lang="ru-RU" dirty="0" smtClean="0">
                <a:solidFill>
                  <a:srgbClr val="C00000"/>
                </a:solidFill>
              </a:rPr>
              <a:t> до его руки выше кисти (Н.О.) (ср.: Павел  </a:t>
            </a:r>
            <a:r>
              <a:rPr lang="ru-RU" dirty="0" err="1" smtClean="0">
                <a:solidFill>
                  <a:srgbClr val="C00000"/>
                </a:solidFill>
              </a:rPr>
              <a:t>чувст-вует</a:t>
            </a:r>
            <a:r>
              <a:rPr lang="ru-RU" dirty="0" smtClean="0">
                <a:solidFill>
                  <a:srgbClr val="C00000"/>
                </a:solidFill>
              </a:rPr>
              <a:t>, как  чьи-то пальцы дотрагиваются до его руки выше кисти ).</a:t>
            </a:r>
          </a:p>
          <a:p>
            <a:r>
              <a:rPr lang="ru-RU" dirty="0" smtClean="0">
                <a:solidFill>
                  <a:srgbClr val="000099"/>
                </a:solidFill>
              </a:rPr>
              <a:t>В этом случае бессоюзное сложное предложение синонимично  сложноподчинённому с </a:t>
            </a:r>
            <a:r>
              <a:rPr lang="ru-RU" dirty="0" err="1" smtClean="0">
                <a:solidFill>
                  <a:srgbClr val="000099"/>
                </a:solidFill>
              </a:rPr>
              <a:t>изъясни-тельным</a:t>
            </a:r>
            <a:r>
              <a:rPr lang="ru-RU" dirty="0" smtClean="0">
                <a:solidFill>
                  <a:srgbClr val="000099"/>
                </a:solidFill>
              </a:rPr>
              <a:t> придаточным.</a:t>
            </a:r>
            <a:endParaRPr lang="ru-RU" dirty="0">
              <a:solidFill>
                <a:srgbClr val="000099"/>
              </a:solidFill>
            </a:endParaRPr>
          </a:p>
        </p:txBody>
      </p:sp>
    </p:spTree>
  </p:cSld>
  <p:clrMapOvr>
    <a:masterClrMapping/>
  </p:clrMapOvr>
  <p:transition>
    <p:wedg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704088"/>
            <a:ext cx="7972452" cy="510334"/>
          </a:xfrm>
        </p:spPr>
        <p:txBody>
          <a:bodyPr>
            <a:normAutofit/>
          </a:bodyPr>
          <a:lstStyle/>
          <a:p>
            <a:pPr algn="ctr"/>
            <a:r>
              <a:rPr lang="ru-RU" sz="2000" b="1" dirty="0" smtClean="0">
                <a:solidFill>
                  <a:srgbClr val="000099"/>
                </a:solidFill>
              </a:rPr>
              <a:t>§17. Тире в бессоюзном сложном предложении</a:t>
            </a:r>
            <a:endParaRPr lang="ru-RU" sz="2000" b="1" dirty="0">
              <a:solidFill>
                <a:srgbClr val="000099"/>
              </a:solidFill>
            </a:endParaRPr>
          </a:p>
        </p:txBody>
      </p:sp>
      <p:sp>
        <p:nvSpPr>
          <p:cNvPr id="3" name="Содержимое 2"/>
          <p:cNvSpPr>
            <a:spLocks noGrp="1"/>
          </p:cNvSpPr>
          <p:nvPr>
            <p:ph idx="1"/>
          </p:nvPr>
        </p:nvSpPr>
        <p:spPr/>
        <p:txBody>
          <a:bodyPr>
            <a:normAutofit/>
          </a:bodyPr>
          <a:lstStyle/>
          <a:p>
            <a:r>
              <a:rPr lang="ru-RU" sz="2000" dirty="0" smtClean="0">
                <a:solidFill>
                  <a:srgbClr val="000099"/>
                </a:solidFill>
              </a:rPr>
              <a:t>Тире между частями бессоюзного сложного предложения ставится в следующих основных случаях:</a:t>
            </a:r>
          </a:p>
          <a:p>
            <a:pPr>
              <a:buNone/>
            </a:pPr>
            <a:r>
              <a:rPr lang="ru-RU" sz="2000" dirty="0" smtClean="0">
                <a:solidFill>
                  <a:srgbClr val="000099"/>
                </a:solidFill>
              </a:rPr>
              <a:t>    1) первая часть имеет значение времени или условия, например: 1) </a:t>
            </a:r>
            <a:r>
              <a:rPr lang="ru-RU" sz="2000" dirty="0" smtClean="0">
                <a:solidFill>
                  <a:srgbClr val="C00000"/>
                </a:solidFill>
              </a:rPr>
              <a:t>Настанет утро – двинемся в путь. (ср.: </a:t>
            </a:r>
            <a:r>
              <a:rPr lang="ru-RU" sz="2000" b="1" dirty="0" smtClean="0">
                <a:solidFill>
                  <a:srgbClr val="C00000"/>
                </a:solidFill>
              </a:rPr>
              <a:t>Когда </a:t>
            </a:r>
            <a:r>
              <a:rPr lang="ru-RU" sz="2000" dirty="0" smtClean="0">
                <a:solidFill>
                  <a:srgbClr val="C00000"/>
                </a:solidFill>
              </a:rPr>
              <a:t>настанет утро, </a:t>
            </a:r>
            <a:r>
              <a:rPr lang="ru-RU" sz="2000" dirty="0" err="1" smtClean="0">
                <a:solidFill>
                  <a:srgbClr val="C00000"/>
                </a:solidFill>
              </a:rPr>
              <a:t>дви-немся</a:t>
            </a:r>
            <a:r>
              <a:rPr lang="ru-RU" sz="2000" dirty="0" smtClean="0">
                <a:solidFill>
                  <a:srgbClr val="C00000"/>
                </a:solidFill>
              </a:rPr>
              <a:t> в путь.)</a:t>
            </a:r>
          </a:p>
          <a:p>
            <a:pPr>
              <a:buNone/>
            </a:pPr>
            <a:r>
              <a:rPr lang="ru-RU" sz="2000" dirty="0" smtClean="0">
                <a:solidFill>
                  <a:srgbClr val="000099"/>
                </a:solidFill>
              </a:rPr>
              <a:t>    2) вторая часть имеет значение следствия, результата, например: </a:t>
            </a:r>
            <a:r>
              <a:rPr lang="ru-RU" sz="2000" dirty="0" smtClean="0">
                <a:solidFill>
                  <a:srgbClr val="C00000"/>
                </a:solidFill>
              </a:rPr>
              <a:t>Солнце дымное встаёт – будет день горячий. (</a:t>
            </a:r>
            <a:r>
              <a:rPr lang="ru-RU" sz="2000" dirty="0" err="1" smtClean="0">
                <a:solidFill>
                  <a:srgbClr val="C00000"/>
                </a:solidFill>
              </a:rPr>
              <a:t>Твард</a:t>
            </a:r>
            <a:r>
              <a:rPr lang="ru-RU" sz="2000" dirty="0" smtClean="0">
                <a:solidFill>
                  <a:srgbClr val="C00000"/>
                </a:solidFill>
              </a:rPr>
              <a:t>.) (ср.: Солнце дымное встаёт, </a:t>
            </a:r>
            <a:r>
              <a:rPr lang="ru-RU" sz="2000" b="1" dirty="0" smtClean="0">
                <a:solidFill>
                  <a:srgbClr val="C00000"/>
                </a:solidFill>
              </a:rPr>
              <a:t>так что </a:t>
            </a:r>
            <a:r>
              <a:rPr lang="ru-RU" sz="2000" dirty="0" smtClean="0">
                <a:solidFill>
                  <a:srgbClr val="C00000"/>
                </a:solidFill>
              </a:rPr>
              <a:t>будет день горячий.)</a:t>
            </a:r>
          </a:p>
          <a:p>
            <a:pPr>
              <a:buNone/>
            </a:pPr>
            <a:r>
              <a:rPr lang="ru-RU" sz="2000" dirty="0" smtClean="0">
                <a:solidFill>
                  <a:srgbClr val="000099"/>
                </a:solidFill>
              </a:rPr>
              <a:t>    3) содержание первой части противопоставляется содержанию второй, например: </a:t>
            </a:r>
            <a:r>
              <a:rPr lang="ru-RU" sz="2000" dirty="0" smtClean="0">
                <a:solidFill>
                  <a:srgbClr val="C00000"/>
                </a:solidFill>
              </a:rPr>
              <a:t>Чин следовал ему – он службу вдруг оставил (Гр.) (ср.: Чин следовал ему, а он службу вдруг оставил).</a:t>
            </a:r>
          </a:p>
          <a:p>
            <a:pPr>
              <a:buNone/>
            </a:pPr>
            <a:r>
              <a:rPr lang="ru-RU" sz="1600" dirty="0" smtClean="0">
                <a:solidFill>
                  <a:schemeClr val="bg2">
                    <a:lumMod val="25000"/>
                  </a:schemeClr>
                </a:solidFill>
              </a:rPr>
              <a:t>     Примечание. Тире ставится, если в БСП выражена быстрая смена событий, например: Сыр выпал – с ним была плутовка такова. (</a:t>
            </a:r>
            <a:r>
              <a:rPr lang="ru-RU" sz="1600" dirty="0" err="1" smtClean="0">
                <a:solidFill>
                  <a:schemeClr val="bg2">
                    <a:lumMod val="25000"/>
                  </a:schemeClr>
                </a:solidFill>
              </a:rPr>
              <a:t>Кр</a:t>
            </a:r>
            <a:r>
              <a:rPr lang="ru-RU" sz="1600" dirty="0" smtClean="0">
                <a:solidFill>
                  <a:schemeClr val="bg2">
                    <a:lumMod val="25000"/>
                  </a:schemeClr>
                </a:solidFill>
              </a:rPr>
              <a:t>.)</a:t>
            </a:r>
            <a:endParaRPr lang="ru-RU" sz="1600" dirty="0">
              <a:solidFill>
                <a:schemeClr val="bg2">
                  <a:lumMod val="25000"/>
                </a:schemeClr>
              </a:solidFill>
            </a:endParaRPr>
          </a:p>
        </p:txBody>
      </p:sp>
    </p:spTree>
  </p:cSld>
  <p:clrMapOvr>
    <a:masterClrMapping/>
  </p:clrMapOvr>
  <p:transition>
    <p:pull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704088"/>
            <a:ext cx="7972452" cy="510334"/>
          </a:xfrm>
        </p:spPr>
        <p:txBody>
          <a:bodyPr>
            <a:normAutofit/>
          </a:bodyPr>
          <a:lstStyle/>
          <a:p>
            <a:pPr algn="ctr"/>
            <a:r>
              <a:rPr lang="ru-RU" sz="2000" b="1" dirty="0" smtClean="0">
                <a:solidFill>
                  <a:srgbClr val="000099"/>
                </a:solidFill>
              </a:rPr>
              <a:t>Сложные предложения с различными видами связи</a:t>
            </a:r>
            <a:endParaRPr lang="ru-RU" sz="2000" b="1" dirty="0">
              <a:solidFill>
                <a:srgbClr val="000099"/>
              </a:solidFill>
            </a:endParaRPr>
          </a:p>
        </p:txBody>
      </p:sp>
      <p:sp>
        <p:nvSpPr>
          <p:cNvPr id="3" name="Содержимое 2"/>
          <p:cNvSpPr>
            <a:spLocks noGrp="1"/>
          </p:cNvSpPr>
          <p:nvPr>
            <p:ph idx="1"/>
          </p:nvPr>
        </p:nvSpPr>
        <p:spPr>
          <a:xfrm>
            <a:off x="457200" y="1357298"/>
            <a:ext cx="8329642" cy="4967302"/>
          </a:xfrm>
        </p:spPr>
        <p:txBody>
          <a:bodyPr>
            <a:normAutofit/>
          </a:bodyPr>
          <a:lstStyle/>
          <a:p>
            <a:pPr algn="ctr"/>
            <a:r>
              <a:rPr lang="ru-RU" sz="2000" dirty="0" smtClean="0">
                <a:solidFill>
                  <a:srgbClr val="000099"/>
                </a:solidFill>
              </a:rPr>
              <a:t>§18. </a:t>
            </a:r>
            <a:r>
              <a:rPr lang="ru-RU" sz="2000" b="1" dirty="0" smtClean="0">
                <a:solidFill>
                  <a:srgbClr val="000099"/>
                </a:solidFill>
              </a:rPr>
              <a:t>Сложные предложения с различными видами союзной и бессоюзной связи и пунктуация в них.</a:t>
            </a:r>
          </a:p>
          <a:p>
            <a:pPr>
              <a:buNone/>
            </a:pPr>
            <a:r>
              <a:rPr lang="ru-RU" sz="1600" dirty="0" smtClean="0">
                <a:solidFill>
                  <a:srgbClr val="000099"/>
                </a:solidFill>
              </a:rPr>
              <a:t>          В сложном предложении, состоящем из нескольких предложений, одни из них могут соединяться при помощи сочинительных союзов, другие – при помощи подчинительных союзов или союзных слов, третьи – без союзов. Чтобы правильно понять смысл такого сложного предложения, нужно посмотреть, из каких частей оно состоит, потому что два или даже три тесно связанных по смыслу предложения могут составлять одну сложную часть, например: 1) </a:t>
            </a:r>
            <a:r>
              <a:rPr lang="ru-RU" sz="1600" dirty="0" smtClean="0">
                <a:solidFill>
                  <a:srgbClr val="C00000"/>
                </a:solidFill>
              </a:rPr>
              <a:t>Лишь изредка, если вблизи замечалась лодка или что-нибудь подозрительное, скользил по воде яркий луч прожектора, но через минуту-две он мгновенно исчезал, и тогда снова водворялась тьма (Н.-Пр.) </a:t>
            </a:r>
            <a:r>
              <a:rPr lang="ru-RU" sz="1600" dirty="0" smtClean="0">
                <a:solidFill>
                  <a:srgbClr val="000099"/>
                </a:solidFill>
              </a:rPr>
              <a:t>– сложное предложение с различными видами связи: сочинительной и подчинительной: состоит из трёх частей, соединённых сочинительными союзами </a:t>
            </a:r>
            <a:r>
              <a:rPr lang="ru-RU" sz="1600" dirty="0" smtClean="0">
                <a:solidFill>
                  <a:srgbClr val="C00000"/>
                </a:solidFill>
              </a:rPr>
              <a:t>но</a:t>
            </a:r>
            <a:r>
              <a:rPr lang="ru-RU" sz="1600" dirty="0" smtClean="0">
                <a:solidFill>
                  <a:srgbClr val="000099"/>
                </a:solidFill>
              </a:rPr>
              <a:t> и </a:t>
            </a:r>
            <a:r>
              <a:rPr lang="ru-RU" sz="1600" dirty="0" err="1" smtClean="0">
                <a:solidFill>
                  <a:srgbClr val="C00000"/>
                </a:solidFill>
              </a:rPr>
              <a:t>и</a:t>
            </a:r>
            <a:r>
              <a:rPr lang="ru-RU" sz="1600" dirty="0" smtClean="0">
                <a:solidFill>
                  <a:srgbClr val="C00000"/>
                </a:solidFill>
              </a:rPr>
              <a:t>;</a:t>
            </a:r>
            <a:r>
              <a:rPr lang="ru-RU" sz="1600" dirty="0" smtClean="0">
                <a:solidFill>
                  <a:srgbClr val="000099"/>
                </a:solidFill>
              </a:rPr>
              <a:t> первая часть по своему строению – сложноподчинённое предложение с </a:t>
            </a:r>
            <a:r>
              <a:rPr lang="ru-RU" sz="1600" dirty="0" err="1" smtClean="0">
                <a:solidFill>
                  <a:srgbClr val="000099"/>
                </a:solidFill>
              </a:rPr>
              <a:t>прида-точным</a:t>
            </a:r>
            <a:r>
              <a:rPr lang="ru-RU" sz="1600" dirty="0" smtClean="0">
                <a:solidFill>
                  <a:srgbClr val="000099"/>
                </a:solidFill>
              </a:rPr>
              <a:t> условным (с союзом если), стоящим внутри главного; вторая и третья части – простые предложения: </a:t>
            </a:r>
          </a:p>
          <a:p>
            <a:pPr>
              <a:buNone/>
            </a:pPr>
            <a:r>
              <a:rPr lang="ru-RU" sz="1600" dirty="0" smtClean="0">
                <a:solidFill>
                  <a:srgbClr val="000099"/>
                </a:solidFill>
              </a:rPr>
              <a:t>                                                                   </a:t>
            </a:r>
          </a:p>
          <a:p>
            <a:pPr algn="ctr">
              <a:buNone/>
            </a:pPr>
            <a:endParaRPr lang="ru-RU" sz="1600" dirty="0" smtClean="0">
              <a:solidFill>
                <a:srgbClr val="000099"/>
              </a:solidFill>
            </a:endParaRPr>
          </a:p>
          <a:p>
            <a:pPr algn="ctr">
              <a:buNone/>
            </a:pPr>
            <a:r>
              <a:rPr lang="ru-RU" sz="1600" dirty="0" smtClean="0">
                <a:solidFill>
                  <a:srgbClr val="000099"/>
                </a:solidFill>
              </a:rPr>
              <a:t>[,  (если), ], но [  ],  и  [  ].</a:t>
            </a:r>
          </a:p>
          <a:p>
            <a:pPr>
              <a:buNone/>
            </a:pPr>
            <a:endParaRPr lang="ru-RU" sz="1600" dirty="0" smtClean="0">
              <a:solidFill>
                <a:srgbClr val="000099"/>
              </a:solidFill>
            </a:endParaRPr>
          </a:p>
          <a:p>
            <a:pPr>
              <a:buNone/>
            </a:pPr>
            <a:endParaRPr lang="ru-RU" sz="1600" dirty="0" smtClean="0">
              <a:solidFill>
                <a:srgbClr val="000099"/>
              </a:solidFill>
            </a:endParaRPr>
          </a:p>
          <a:p>
            <a:pPr>
              <a:buNone/>
            </a:pPr>
            <a:endParaRPr lang="ru-RU"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57158" y="1785926"/>
            <a:ext cx="8229600" cy="4389120"/>
          </a:xfrm>
        </p:spPr>
        <p:txBody>
          <a:bodyPr>
            <a:normAutofit/>
          </a:bodyPr>
          <a:lstStyle/>
          <a:p>
            <a:r>
              <a:rPr lang="ru-RU" sz="2000" dirty="0" smtClean="0">
                <a:solidFill>
                  <a:srgbClr val="000099"/>
                </a:solidFill>
              </a:rPr>
              <a:t>В сложных предложениях с сочинительной и подчинительной связью рядом могут оказаться сочинительный и подчинительный союзы. Запятая между ними ставится тогда, когда после придаточного предложения нет второй части двойного союза (</a:t>
            </a:r>
            <a:r>
              <a:rPr lang="ru-RU" sz="2000" dirty="0" smtClean="0">
                <a:solidFill>
                  <a:srgbClr val="C00000"/>
                </a:solidFill>
              </a:rPr>
              <a:t>то, так) </a:t>
            </a:r>
            <a:r>
              <a:rPr lang="ru-RU" sz="2000" dirty="0" smtClean="0">
                <a:solidFill>
                  <a:srgbClr val="000099"/>
                </a:solidFill>
              </a:rPr>
              <a:t>или союза </a:t>
            </a:r>
            <a:r>
              <a:rPr lang="ru-RU" sz="2000" dirty="0" smtClean="0">
                <a:solidFill>
                  <a:srgbClr val="C00000"/>
                </a:solidFill>
              </a:rPr>
              <a:t>но</a:t>
            </a:r>
            <a:r>
              <a:rPr lang="ru-RU" sz="2000" dirty="0" smtClean="0">
                <a:solidFill>
                  <a:srgbClr val="000099"/>
                </a:solidFill>
              </a:rPr>
              <a:t>, например: </a:t>
            </a:r>
            <a:r>
              <a:rPr lang="ru-RU" sz="2000" dirty="0" smtClean="0">
                <a:solidFill>
                  <a:srgbClr val="C00000"/>
                </a:solidFill>
              </a:rPr>
              <a:t>По сумрачному небу носились </a:t>
            </a:r>
            <a:r>
              <a:rPr lang="ru-RU" sz="2000" dirty="0" err="1" smtClean="0">
                <a:solidFill>
                  <a:srgbClr val="C00000"/>
                </a:solidFill>
              </a:rPr>
              <a:t>гус-тые</a:t>
            </a:r>
            <a:r>
              <a:rPr lang="ru-RU" sz="2000" dirty="0" smtClean="0">
                <a:solidFill>
                  <a:srgbClr val="C00000"/>
                </a:solidFill>
              </a:rPr>
              <a:t> тучи, и, хотя шёл только третий час дня, было темно. </a:t>
            </a:r>
            <a:r>
              <a:rPr lang="ru-RU" sz="2000" dirty="0" err="1" smtClean="0">
                <a:solidFill>
                  <a:srgbClr val="000099"/>
                </a:solidFill>
              </a:rPr>
              <a:t>Срав-ните</a:t>
            </a:r>
            <a:r>
              <a:rPr lang="ru-RU" sz="2000" dirty="0" smtClean="0">
                <a:solidFill>
                  <a:srgbClr val="000099"/>
                </a:solidFill>
              </a:rPr>
              <a:t>: </a:t>
            </a:r>
            <a:r>
              <a:rPr lang="ru-RU" sz="2000" dirty="0" smtClean="0">
                <a:solidFill>
                  <a:srgbClr val="C00000"/>
                </a:solidFill>
              </a:rPr>
              <a:t>По сумрачному небу носились густые тучи, и хотя шёл только третий час дня, но было темно. (Н.Ник.)</a:t>
            </a:r>
            <a:r>
              <a:rPr lang="ru-RU" sz="2000" dirty="0" smtClean="0">
                <a:solidFill>
                  <a:srgbClr val="000099"/>
                </a:solidFill>
              </a:rPr>
              <a:t> В последнем случае </a:t>
            </a:r>
            <a:r>
              <a:rPr lang="ru-RU" sz="2000" dirty="0" err="1" smtClean="0">
                <a:solidFill>
                  <a:srgbClr val="000099"/>
                </a:solidFill>
              </a:rPr>
              <a:t>меж-ду</a:t>
            </a:r>
            <a:r>
              <a:rPr lang="ru-RU" sz="2000" dirty="0" smtClean="0">
                <a:solidFill>
                  <a:srgbClr val="000099"/>
                </a:solidFill>
              </a:rPr>
              <a:t> союзами и </a:t>
            </a:r>
            <a:r>
              <a:rPr lang="ru-RU" sz="2000" dirty="0" err="1" smtClean="0">
                <a:solidFill>
                  <a:srgbClr val="000099"/>
                </a:solidFill>
              </a:rPr>
              <a:t>и</a:t>
            </a:r>
            <a:r>
              <a:rPr lang="ru-RU" sz="2000" dirty="0" smtClean="0">
                <a:solidFill>
                  <a:srgbClr val="000099"/>
                </a:solidFill>
              </a:rPr>
              <a:t> хотя запятая не ставится, так как после </a:t>
            </a:r>
            <a:r>
              <a:rPr lang="ru-RU" sz="2000" dirty="0" err="1" smtClean="0">
                <a:solidFill>
                  <a:srgbClr val="000099"/>
                </a:solidFill>
              </a:rPr>
              <a:t>уступитель-ного</a:t>
            </a:r>
            <a:r>
              <a:rPr lang="ru-RU" sz="2000" dirty="0" smtClean="0">
                <a:solidFill>
                  <a:srgbClr val="000099"/>
                </a:solidFill>
              </a:rPr>
              <a:t> придаточного стоит союз </a:t>
            </a:r>
            <a:r>
              <a:rPr lang="ru-RU" sz="2000" dirty="0" smtClean="0">
                <a:solidFill>
                  <a:srgbClr val="C00000"/>
                </a:solidFill>
              </a:rPr>
              <a:t>но</a:t>
            </a:r>
            <a:r>
              <a:rPr lang="ru-RU" sz="2000" dirty="0" smtClean="0">
                <a:solidFill>
                  <a:srgbClr val="000099"/>
                </a:solidFill>
              </a:rPr>
              <a:t>.</a:t>
            </a:r>
            <a:r>
              <a:rPr lang="ru-RU" sz="2000" dirty="0" smtClean="0">
                <a:solidFill>
                  <a:srgbClr val="C00000"/>
                </a:solidFill>
              </a:rPr>
              <a:t> </a:t>
            </a:r>
          </a:p>
          <a:p>
            <a:r>
              <a:rPr lang="ru-RU" sz="2000" dirty="0" smtClean="0">
                <a:solidFill>
                  <a:srgbClr val="000099"/>
                </a:solidFill>
              </a:rPr>
              <a:t>Сравните схемы этих предложений:</a:t>
            </a:r>
          </a:p>
          <a:p>
            <a:pPr algn="ctr">
              <a:buNone/>
            </a:pPr>
            <a:r>
              <a:rPr lang="ru-RU" sz="2000" dirty="0" smtClean="0">
                <a:solidFill>
                  <a:srgbClr val="000099"/>
                </a:solidFill>
              </a:rPr>
              <a:t>    [  ], и, (хотя…), [   ].    [  ], и  (хотя…), но [  ].</a:t>
            </a:r>
            <a:endParaRPr lang="ru-RU" sz="2000" dirty="0">
              <a:solidFill>
                <a:srgbClr val="000099"/>
              </a:solidFill>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500034" y="2285992"/>
            <a:ext cx="8401080" cy="4389120"/>
          </a:xfrm>
        </p:spPr>
        <p:txBody>
          <a:bodyPr/>
          <a:lstStyle/>
          <a:p>
            <a:r>
              <a:rPr lang="ru-RU" dirty="0" smtClean="0">
                <a:solidFill>
                  <a:schemeClr val="bg2">
                    <a:lumMod val="25000"/>
                  </a:schemeClr>
                </a:solidFill>
              </a:rPr>
              <a:t>Сложносочинённые предложения -</a:t>
            </a:r>
            <a:r>
              <a:rPr lang="ru-RU" dirty="0" smtClean="0">
                <a:solidFill>
                  <a:srgbClr val="000099"/>
                </a:solidFill>
              </a:rPr>
              <a:t> это такие </a:t>
            </a:r>
            <a:r>
              <a:rPr lang="ru-RU" dirty="0" err="1" smtClean="0">
                <a:solidFill>
                  <a:srgbClr val="000099"/>
                </a:solidFill>
              </a:rPr>
              <a:t>пред-ложения</a:t>
            </a:r>
            <a:r>
              <a:rPr lang="ru-RU" dirty="0" smtClean="0">
                <a:solidFill>
                  <a:srgbClr val="000099"/>
                </a:solidFill>
              </a:rPr>
              <a:t>, в которых простые предложения </a:t>
            </a:r>
            <a:r>
              <a:rPr lang="ru-RU" dirty="0" err="1" smtClean="0">
                <a:solidFill>
                  <a:srgbClr val="000099"/>
                </a:solidFill>
              </a:rPr>
              <a:t>связыва-ются</a:t>
            </a:r>
            <a:r>
              <a:rPr lang="ru-RU" dirty="0" smtClean="0">
                <a:solidFill>
                  <a:srgbClr val="000099"/>
                </a:solidFill>
              </a:rPr>
              <a:t> сочинительными союзами, например: </a:t>
            </a:r>
          </a:p>
          <a:p>
            <a:pPr>
              <a:buNone/>
            </a:pPr>
            <a:r>
              <a:rPr lang="ru-RU" dirty="0" smtClean="0">
                <a:solidFill>
                  <a:srgbClr val="000099"/>
                </a:solidFill>
              </a:rPr>
              <a:t>   </a:t>
            </a:r>
            <a:r>
              <a:rPr lang="ru-RU" dirty="0" smtClean="0">
                <a:solidFill>
                  <a:srgbClr val="C00000"/>
                </a:solidFill>
              </a:rPr>
              <a:t>1) Сумрак стал гуще, </a:t>
            </a:r>
            <a:r>
              <a:rPr lang="ru-RU" b="1" dirty="0" smtClean="0">
                <a:solidFill>
                  <a:srgbClr val="C00000"/>
                </a:solidFill>
              </a:rPr>
              <a:t>и </a:t>
            </a:r>
            <a:r>
              <a:rPr lang="ru-RU" dirty="0" smtClean="0">
                <a:solidFill>
                  <a:srgbClr val="C00000"/>
                </a:solidFill>
              </a:rPr>
              <a:t>звёзды сияли выше. (Бунин) 2) Ещё в полях белеет снег, </a:t>
            </a:r>
            <a:r>
              <a:rPr lang="ru-RU" b="1" dirty="0" smtClean="0">
                <a:solidFill>
                  <a:srgbClr val="C00000"/>
                </a:solidFill>
              </a:rPr>
              <a:t>а </a:t>
            </a:r>
            <a:r>
              <a:rPr lang="ru-RU" dirty="0" smtClean="0">
                <a:solidFill>
                  <a:srgbClr val="C00000"/>
                </a:solidFill>
              </a:rPr>
              <a:t>воды уж весной шумят. (Тютчев)</a:t>
            </a:r>
          </a:p>
          <a:p>
            <a:pPr>
              <a:buNone/>
            </a:pPr>
            <a:endParaRPr lang="ru-RU" dirty="0" smtClean="0">
              <a:solidFill>
                <a:srgbClr val="C00000"/>
              </a:solidFill>
            </a:endParaRPr>
          </a:p>
          <a:p>
            <a:pPr>
              <a:buNone/>
            </a:pPr>
            <a:r>
              <a:rPr lang="ru-RU" dirty="0" smtClean="0">
                <a:solidFill>
                  <a:schemeClr val="bg2">
                    <a:lumMod val="50000"/>
                  </a:schemeClr>
                </a:solidFill>
              </a:rPr>
              <a:t> </a:t>
            </a:r>
            <a:endParaRPr lang="ru-RU" dirty="0">
              <a:solidFill>
                <a:schemeClr val="bg2">
                  <a:lumMod val="25000"/>
                </a:schemeClr>
              </a:solidFill>
            </a:endParaRPr>
          </a:p>
        </p:txBody>
      </p:sp>
    </p:spTree>
  </p:cSld>
  <p:clrMapOvr>
    <a:masterClrMapping/>
  </p:clrMapOvr>
  <p:transition>
    <p:wedg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0"/>
            <a:ext cx="8229600" cy="1143000"/>
          </a:xfrm>
        </p:spPr>
        <p:txBody>
          <a:bodyPr/>
          <a:lstStyle/>
          <a:p>
            <a:endParaRPr lang="ru-RU" dirty="0"/>
          </a:p>
        </p:txBody>
      </p:sp>
      <p:sp>
        <p:nvSpPr>
          <p:cNvPr id="3" name="Содержимое 2"/>
          <p:cNvSpPr>
            <a:spLocks noGrp="1"/>
          </p:cNvSpPr>
          <p:nvPr>
            <p:ph idx="1"/>
          </p:nvPr>
        </p:nvSpPr>
        <p:spPr>
          <a:xfrm>
            <a:off x="457200" y="1142984"/>
            <a:ext cx="8229600" cy="5181616"/>
          </a:xfrm>
        </p:spPr>
        <p:txBody>
          <a:bodyPr>
            <a:normAutofit/>
          </a:bodyPr>
          <a:lstStyle/>
          <a:p>
            <a:r>
              <a:rPr lang="ru-RU" sz="2000" dirty="0" smtClean="0">
                <a:solidFill>
                  <a:srgbClr val="000099"/>
                </a:solidFill>
              </a:rPr>
              <a:t>Упр. 252. Прочитайте. Спишите, расставляя знаки препинания. Найдите сложные предложения с различными видами связи. Начертите их схемы.</a:t>
            </a:r>
          </a:p>
          <a:p>
            <a:pPr>
              <a:buNone/>
            </a:pPr>
            <a:r>
              <a:rPr lang="ru-RU" sz="2000" dirty="0" smtClean="0">
                <a:solidFill>
                  <a:srgbClr val="000099"/>
                </a:solidFill>
              </a:rPr>
              <a:t>          Отец любил делать бумажные змеи. В </a:t>
            </a:r>
            <a:r>
              <a:rPr lang="ru-RU" sz="2000" dirty="0" err="1" smtClean="0">
                <a:solidFill>
                  <a:srgbClr val="000099"/>
                </a:solidFill>
              </a:rPr>
              <a:t>суб</a:t>
            </a:r>
            <a:r>
              <a:rPr lang="ru-RU" sz="2000" dirty="0" smtClean="0">
                <a:solidFill>
                  <a:srgbClr val="000099"/>
                </a:solidFill>
              </a:rPr>
              <a:t>…</a:t>
            </a:r>
            <a:r>
              <a:rPr lang="ru-RU" sz="2000" dirty="0" err="1" smtClean="0">
                <a:solidFill>
                  <a:srgbClr val="000099"/>
                </a:solidFill>
              </a:rPr>
              <a:t>оту</a:t>
            </a:r>
            <a:r>
              <a:rPr lang="ru-RU" sz="2000" dirty="0" smtClean="0">
                <a:solidFill>
                  <a:srgbClr val="000099"/>
                </a:solidFill>
              </a:rPr>
              <a:t> он приезжал на дачу мы сидели до поз…него вечера стр…</a:t>
            </a:r>
            <a:r>
              <a:rPr lang="ru-RU" sz="2000" dirty="0" err="1" smtClean="0">
                <a:solidFill>
                  <a:srgbClr val="000099"/>
                </a:solidFill>
              </a:rPr>
              <a:t>гали</a:t>
            </a:r>
            <a:r>
              <a:rPr lang="ru-RU" sz="2000" dirty="0" smtClean="0">
                <a:solidFill>
                  <a:srgbClr val="000099"/>
                </a:solidFill>
              </a:rPr>
              <a:t> планки резали </a:t>
            </a:r>
            <a:r>
              <a:rPr lang="ru-RU" sz="2000" dirty="0" err="1" smtClean="0">
                <a:solidFill>
                  <a:srgbClr val="000099"/>
                </a:solidFill>
              </a:rPr>
              <a:t>бума-гу</a:t>
            </a:r>
            <a:r>
              <a:rPr lang="ru-RU" sz="2000" dirty="0" smtClean="0">
                <a:solidFill>
                  <a:srgbClr val="000099"/>
                </a:solidFill>
              </a:rPr>
              <a:t> </a:t>
            </a:r>
            <a:r>
              <a:rPr lang="ru-RU" sz="2000" dirty="0" err="1" smtClean="0">
                <a:solidFill>
                  <a:srgbClr val="000099"/>
                </a:solidFill>
              </a:rPr>
              <a:t>кле</a:t>
            </a:r>
            <a:r>
              <a:rPr lang="ru-RU" sz="2000" dirty="0" smtClean="0">
                <a:solidFill>
                  <a:srgbClr val="000099"/>
                </a:solidFill>
              </a:rPr>
              <a:t>…ли рис…вали на бумаг… страшные рож… . Рано утром </a:t>
            </a:r>
            <a:r>
              <a:rPr lang="ru-RU" sz="2000" dirty="0" err="1" smtClean="0">
                <a:solidFill>
                  <a:srgbClr val="000099"/>
                </a:solidFill>
              </a:rPr>
              <a:t>выхо-дили</a:t>
            </a:r>
            <a:r>
              <a:rPr lang="ru-RU" sz="2000" dirty="0" smtClean="0">
                <a:solidFill>
                  <a:srgbClr val="000099"/>
                </a:solidFill>
              </a:rPr>
              <a:t> через задние ворота на луг который т…</a:t>
            </a:r>
            <a:r>
              <a:rPr lang="ru-RU" sz="2000" dirty="0" err="1" smtClean="0">
                <a:solidFill>
                  <a:srgbClr val="000099"/>
                </a:solidFill>
              </a:rPr>
              <a:t>нулся</a:t>
            </a:r>
            <a:r>
              <a:rPr lang="ru-RU" sz="2000" dirty="0" smtClean="0">
                <a:solidFill>
                  <a:srgbClr val="000099"/>
                </a:solidFill>
              </a:rPr>
              <a:t> до самой реки но реки (не)было видно а был виден только высокий </a:t>
            </a:r>
            <a:r>
              <a:rPr lang="ru-RU" sz="2000" dirty="0" err="1" smtClean="0">
                <a:solidFill>
                  <a:srgbClr val="000099"/>
                </a:solidFill>
              </a:rPr>
              <a:t>противопо-ложный</a:t>
            </a:r>
            <a:r>
              <a:rPr lang="ru-RU" sz="2000" dirty="0" smtClean="0">
                <a:solidFill>
                  <a:srgbClr val="000099"/>
                </a:solidFill>
              </a:rPr>
              <a:t> берег ж…</a:t>
            </a:r>
            <a:r>
              <a:rPr lang="ru-RU" sz="2000" dirty="0" err="1" smtClean="0">
                <a:solidFill>
                  <a:srgbClr val="000099"/>
                </a:solidFill>
              </a:rPr>
              <a:t>лтый</a:t>
            </a:r>
            <a:r>
              <a:rPr lang="ru-RU" sz="2000" dirty="0" smtClean="0">
                <a:solidFill>
                  <a:srgbClr val="000099"/>
                </a:solidFill>
              </a:rPr>
              <a:t> </a:t>
            </a:r>
            <a:r>
              <a:rPr lang="ru-RU" sz="2000" dirty="0" err="1" smtClean="0">
                <a:solidFill>
                  <a:srgbClr val="000099"/>
                </a:solidFill>
              </a:rPr>
              <a:t>песча</a:t>
            </a:r>
            <a:r>
              <a:rPr lang="ru-RU" sz="2000" dirty="0" smtClean="0">
                <a:solidFill>
                  <a:srgbClr val="000099"/>
                </a:solidFill>
              </a:rPr>
              <a:t>…</a:t>
            </a:r>
            <a:r>
              <a:rPr lang="ru-RU" sz="2000" dirty="0" err="1" smtClean="0">
                <a:solidFill>
                  <a:srgbClr val="000099"/>
                </a:solidFill>
              </a:rPr>
              <a:t>ый</a:t>
            </a:r>
            <a:r>
              <a:rPr lang="ru-RU" sz="2000" dirty="0" smtClean="0">
                <a:solidFill>
                  <a:srgbClr val="000099"/>
                </a:solidFill>
              </a:rPr>
              <a:t> откос сосны избы колокольня </a:t>
            </a:r>
            <a:r>
              <a:rPr lang="ru-RU" sz="2000" dirty="0" err="1" smtClean="0">
                <a:solidFill>
                  <a:srgbClr val="000099"/>
                </a:solidFill>
              </a:rPr>
              <a:t>Троицко-Лыковской</a:t>
            </a:r>
            <a:r>
              <a:rPr lang="ru-RU" sz="2000" dirty="0" smtClean="0">
                <a:solidFill>
                  <a:srgbClr val="000099"/>
                </a:solidFill>
              </a:rPr>
              <a:t> церкви торчавшая из сосен на самом высоком месте берега. Я бежал по мокрому лугу </a:t>
            </a:r>
            <a:r>
              <a:rPr lang="ru-RU" sz="2000" dirty="0" err="1" smtClean="0">
                <a:solidFill>
                  <a:srgbClr val="000099"/>
                </a:solidFill>
              </a:rPr>
              <a:t>размат</a:t>
            </a:r>
            <a:r>
              <a:rPr lang="ru-RU" sz="2000" dirty="0" smtClean="0">
                <a:solidFill>
                  <a:srgbClr val="000099"/>
                </a:solidFill>
              </a:rPr>
              <a:t>…</a:t>
            </a:r>
            <a:r>
              <a:rPr lang="ru-RU" sz="2000" dirty="0" err="1" smtClean="0">
                <a:solidFill>
                  <a:srgbClr val="000099"/>
                </a:solidFill>
              </a:rPr>
              <a:t>вая</a:t>
            </a:r>
            <a:r>
              <a:rPr lang="ru-RU" sz="2000" dirty="0" smtClean="0">
                <a:solidFill>
                  <a:srgbClr val="000099"/>
                </a:solidFill>
              </a:rPr>
              <a:t> б…ч…</a:t>
            </a:r>
            <a:r>
              <a:rPr lang="ru-RU" sz="2000" dirty="0" err="1" smtClean="0">
                <a:solidFill>
                  <a:srgbClr val="000099"/>
                </a:solidFill>
              </a:rPr>
              <a:t>вку</a:t>
            </a:r>
            <a:r>
              <a:rPr lang="ru-RU" sz="2000" dirty="0" smtClean="0">
                <a:solidFill>
                  <a:srgbClr val="000099"/>
                </a:solidFill>
              </a:rPr>
              <a:t> </a:t>
            </a:r>
            <a:r>
              <a:rPr lang="ru-RU" sz="2000" dirty="0" err="1" smtClean="0">
                <a:solidFill>
                  <a:srgbClr val="000099"/>
                </a:solidFill>
              </a:rPr>
              <a:t>стра-шась</a:t>
            </a:r>
            <a:r>
              <a:rPr lang="ru-RU" sz="2000" dirty="0" smtClean="0">
                <a:solidFill>
                  <a:srgbClr val="000099"/>
                </a:solidFill>
              </a:rPr>
              <a:t> того что отец сделал что(</a:t>
            </a:r>
            <a:r>
              <a:rPr lang="ru-RU" sz="2000" dirty="0" err="1" smtClean="0">
                <a:solidFill>
                  <a:srgbClr val="000099"/>
                </a:solidFill>
              </a:rPr>
              <a:t>нибудь</a:t>
            </a:r>
            <a:r>
              <a:rPr lang="ru-RU" sz="2000" dirty="0" smtClean="0">
                <a:solidFill>
                  <a:srgbClr val="000099"/>
                </a:solidFill>
              </a:rPr>
              <a:t>) не так и змей не </a:t>
            </a:r>
            <a:r>
              <a:rPr lang="ru-RU" sz="2000" dirty="0" err="1" smtClean="0">
                <a:solidFill>
                  <a:srgbClr val="000099"/>
                </a:solidFill>
              </a:rPr>
              <a:t>поднимет-ся</a:t>
            </a:r>
            <a:r>
              <a:rPr lang="ru-RU" sz="2000" dirty="0" smtClean="0">
                <a:solidFill>
                  <a:srgbClr val="000099"/>
                </a:solidFill>
              </a:rPr>
              <a:t> и змей действительно </a:t>
            </a:r>
            <a:r>
              <a:rPr lang="ru-RU" sz="2000" dirty="0" err="1" smtClean="0">
                <a:solidFill>
                  <a:srgbClr val="000099"/>
                </a:solidFill>
              </a:rPr>
              <a:t>подн</a:t>
            </a:r>
            <a:r>
              <a:rPr lang="ru-RU" sz="2000" dirty="0" smtClean="0">
                <a:solidFill>
                  <a:srgbClr val="000099"/>
                </a:solidFill>
              </a:rPr>
              <a:t>…</a:t>
            </a:r>
            <a:r>
              <a:rPr lang="ru-RU" sz="2000" dirty="0" err="1" smtClean="0">
                <a:solidFill>
                  <a:srgbClr val="000099"/>
                </a:solidFill>
              </a:rPr>
              <a:t>мался</a:t>
            </a:r>
            <a:r>
              <a:rPr lang="ru-RU" sz="2000" dirty="0" smtClean="0">
                <a:solidFill>
                  <a:srgbClr val="000099"/>
                </a:solidFill>
              </a:rPr>
              <a:t> (не)сразу некоторое время он вол…</a:t>
            </a:r>
            <a:r>
              <a:rPr lang="ru-RU" sz="2000" dirty="0" err="1" smtClean="0">
                <a:solidFill>
                  <a:srgbClr val="000099"/>
                </a:solidFill>
              </a:rPr>
              <a:t>чился</a:t>
            </a:r>
            <a:r>
              <a:rPr lang="ru-RU" sz="2000" dirty="0" smtClean="0">
                <a:solidFill>
                  <a:srgbClr val="000099"/>
                </a:solidFill>
              </a:rPr>
              <a:t> по траве (не)удачно пытался взлететь и опускался тр…</a:t>
            </a:r>
            <a:r>
              <a:rPr lang="ru-RU" sz="2000" dirty="0" err="1" smtClean="0">
                <a:solidFill>
                  <a:srgbClr val="000099"/>
                </a:solidFill>
              </a:rPr>
              <a:t>пыхался</a:t>
            </a:r>
            <a:r>
              <a:rPr lang="ru-RU" sz="2000" dirty="0" smtClean="0">
                <a:solidFill>
                  <a:srgbClr val="000099"/>
                </a:solidFill>
              </a:rPr>
              <a:t> как курица и вдруг медлен…о и чудесно всплывал за моей спиной… (Ю.Трифонов.)</a:t>
            </a:r>
            <a:endParaRPr lang="ru-RU" sz="2000" dirty="0">
              <a:solidFill>
                <a:srgbClr val="000099"/>
              </a:solidFill>
            </a:endParaRPr>
          </a:p>
        </p:txBody>
      </p:sp>
    </p:spTree>
  </p:cSld>
  <p:clrMapOvr>
    <a:masterClrMapping/>
  </p:clrMapOvr>
  <p:transition>
    <p:wip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143000"/>
          </a:xfrm>
        </p:spPr>
        <p:txBody>
          <a:bodyPr>
            <a:normAutofit/>
          </a:bodyPr>
          <a:lstStyle/>
          <a:p>
            <a:r>
              <a:rPr lang="ru-RU" sz="4400" dirty="0" smtClean="0">
                <a:solidFill>
                  <a:srgbClr val="C00000"/>
                </a:solidFill>
              </a:rPr>
              <a:t>Использованная литература</a:t>
            </a:r>
            <a:endParaRPr lang="ru-RU" sz="4400" dirty="0">
              <a:solidFill>
                <a:srgbClr val="C00000"/>
              </a:solidFill>
            </a:endParaRPr>
          </a:p>
        </p:txBody>
      </p:sp>
      <p:sp>
        <p:nvSpPr>
          <p:cNvPr id="3" name="Содержимое 2"/>
          <p:cNvSpPr>
            <a:spLocks noGrp="1"/>
          </p:cNvSpPr>
          <p:nvPr>
            <p:ph idx="1"/>
          </p:nvPr>
        </p:nvSpPr>
        <p:spPr>
          <a:xfrm>
            <a:off x="457200" y="1071546"/>
            <a:ext cx="8229600" cy="5253054"/>
          </a:xfrm>
        </p:spPr>
        <p:txBody>
          <a:bodyPr/>
          <a:lstStyle/>
          <a:p>
            <a:r>
              <a:rPr lang="ru-RU" sz="4000" b="1" dirty="0" smtClean="0">
                <a:solidFill>
                  <a:srgbClr val="C00000"/>
                </a:solidFill>
              </a:rPr>
              <a:t>Русский язык  9. </a:t>
            </a:r>
          </a:p>
          <a:p>
            <a:endParaRPr lang="ru-RU" sz="2400" b="1" dirty="0" smtClean="0">
              <a:solidFill>
                <a:srgbClr val="C00000"/>
              </a:solidFill>
            </a:endParaRPr>
          </a:p>
          <a:p>
            <a:pPr algn="ctr"/>
            <a:r>
              <a:rPr lang="ru-RU" sz="2400" b="1" dirty="0" smtClean="0">
                <a:solidFill>
                  <a:srgbClr val="C00000"/>
                </a:solidFill>
              </a:rPr>
              <a:t>Авторы:</a:t>
            </a:r>
          </a:p>
          <a:p>
            <a:pPr algn="ctr">
              <a:buNone/>
            </a:pPr>
            <a:r>
              <a:rPr lang="ru-RU" sz="2400" b="1" dirty="0" smtClean="0">
                <a:solidFill>
                  <a:srgbClr val="C00000"/>
                </a:solidFill>
              </a:rPr>
              <a:t> </a:t>
            </a:r>
            <a:r>
              <a:rPr lang="ru-RU" sz="2400" b="1" dirty="0" err="1" smtClean="0">
                <a:solidFill>
                  <a:srgbClr val="C00000"/>
                </a:solidFill>
              </a:rPr>
              <a:t>С.Г.Бархударов</a:t>
            </a:r>
            <a:r>
              <a:rPr lang="ru-RU" sz="2400" b="1" dirty="0" smtClean="0">
                <a:solidFill>
                  <a:srgbClr val="C00000"/>
                </a:solidFill>
              </a:rPr>
              <a:t>, С.Е.Крючков, Л.Ю.Максимов, </a:t>
            </a:r>
            <a:r>
              <a:rPr lang="ru-RU" sz="2400" b="1" dirty="0" err="1" smtClean="0">
                <a:solidFill>
                  <a:srgbClr val="C00000"/>
                </a:solidFill>
              </a:rPr>
              <a:t>Л.А.Чешко</a:t>
            </a:r>
            <a:r>
              <a:rPr lang="ru-RU" sz="2400" b="1" dirty="0" smtClean="0">
                <a:solidFill>
                  <a:srgbClr val="C00000"/>
                </a:solidFill>
              </a:rPr>
              <a:t>.</a:t>
            </a:r>
          </a:p>
          <a:p>
            <a:pPr algn="ctr"/>
            <a:endParaRPr lang="ru-RU" sz="2400" b="1" dirty="0" smtClean="0">
              <a:solidFill>
                <a:srgbClr val="7030A0"/>
              </a:solidFill>
            </a:endParaRPr>
          </a:p>
          <a:p>
            <a:endParaRPr lang="ru-RU" dirty="0"/>
          </a:p>
        </p:txBody>
      </p:sp>
      <p:sp>
        <p:nvSpPr>
          <p:cNvPr id="4" name="Прямоугольник 3"/>
          <p:cNvSpPr/>
          <p:nvPr/>
        </p:nvSpPr>
        <p:spPr>
          <a:xfrm>
            <a:off x="357158" y="4143380"/>
            <a:ext cx="4572000" cy="1477328"/>
          </a:xfrm>
          <a:prstGeom prst="rect">
            <a:avLst/>
          </a:prstGeom>
        </p:spPr>
        <p:txBody>
          <a:bodyPr>
            <a:spAutoFit/>
          </a:bodyPr>
          <a:lstStyle/>
          <a:p>
            <a:pPr algn="ctr"/>
            <a:r>
              <a:rPr lang="ru-RU" b="1" dirty="0" smtClean="0">
                <a:solidFill>
                  <a:srgbClr val="C00000"/>
                </a:solidFill>
              </a:rPr>
              <a:t>Русский язык: учебник  для 9 </a:t>
            </a:r>
            <a:r>
              <a:rPr lang="ru-RU" b="1" dirty="0" err="1" smtClean="0">
                <a:solidFill>
                  <a:srgbClr val="C00000"/>
                </a:solidFill>
              </a:rPr>
              <a:t>кл</a:t>
            </a:r>
            <a:r>
              <a:rPr lang="ru-RU" b="1" dirty="0" smtClean="0">
                <a:solidFill>
                  <a:srgbClr val="C00000"/>
                </a:solidFill>
              </a:rPr>
              <a:t>. общеобразовательных учреждений / [</a:t>
            </a:r>
            <a:r>
              <a:rPr lang="ru-RU" b="1" dirty="0" err="1" smtClean="0">
                <a:solidFill>
                  <a:srgbClr val="C00000"/>
                </a:solidFill>
              </a:rPr>
              <a:t>С.Г.Бархударов</a:t>
            </a:r>
            <a:r>
              <a:rPr lang="ru-RU" b="1" dirty="0" smtClean="0">
                <a:solidFill>
                  <a:srgbClr val="C00000"/>
                </a:solidFill>
              </a:rPr>
              <a:t>, С.Е.Крючков, Л.Ю.Максимов, </a:t>
            </a:r>
            <a:r>
              <a:rPr lang="ru-RU" b="1" dirty="0" err="1" smtClean="0">
                <a:solidFill>
                  <a:srgbClr val="C00000"/>
                </a:solidFill>
              </a:rPr>
              <a:t>Л.А.Чешко</a:t>
            </a:r>
            <a:r>
              <a:rPr lang="ru-RU" b="1" dirty="0" smtClean="0">
                <a:solidFill>
                  <a:srgbClr val="C00000"/>
                </a:solidFill>
              </a:rPr>
              <a:t>]. – 30-е изд. – М.: Просвещение, 2008 г.</a:t>
            </a:r>
            <a:endParaRPr lang="ru-RU" dirty="0"/>
          </a:p>
        </p:txBody>
      </p:sp>
      <p:pic>
        <p:nvPicPr>
          <p:cNvPr id="1026" name="Picture 2" descr="C:\Users\Администратор\5692994.jpg"/>
          <p:cNvPicPr>
            <a:picLocks noChangeAspect="1" noChangeArrowheads="1"/>
          </p:cNvPicPr>
          <p:nvPr/>
        </p:nvPicPr>
        <p:blipFill>
          <a:blip r:embed="rId2"/>
          <a:srcRect/>
          <a:stretch>
            <a:fillRect/>
          </a:stretch>
        </p:blipFill>
        <p:spPr bwMode="auto">
          <a:xfrm>
            <a:off x="5572132" y="3357562"/>
            <a:ext cx="2857500" cy="2952750"/>
          </a:xfrm>
          <a:prstGeom prst="rect">
            <a:avLst/>
          </a:prstGeom>
          <a:noFill/>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1935480"/>
            <a:ext cx="8401080" cy="4389120"/>
          </a:xfrm>
        </p:spPr>
        <p:txBody>
          <a:bodyPr>
            <a:normAutofit fontScale="92500" lnSpcReduction="10000"/>
          </a:bodyPr>
          <a:lstStyle/>
          <a:p>
            <a:r>
              <a:rPr lang="ru-RU" dirty="0" smtClean="0">
                <a:solidFill>
                  <a:schemeClr val="bg2">
                    <a:lumMod val="25000"/>
                  </a:schemeClr>
                </a:solidFill>
              </a:rPr>
              <a:t>     Сложноподчинённые предложения - </a:t>
            </a:r>
            <a:r>
              <a:rPr lang="ru-RU" dirty="0" smtClean="0">
                <a:solidFill>
                  <a:srgbClr val="000099"/>
                </a:solidFill>
              </a:rPr>
              <a:t> это такие </a:t>
            </a:r>
            <a:r>
              <a:rPr lang="ru-RU" dirty="0" err="1" smtClean="0">
                <a:solidFill>
                  <a:srgbClr val="000099"/>
                </a:solidFill>
              </a:rPr>
              <a:t>пред-ложения</a:t>
            </a:r>
            <a:r>
              <a:rPr lang="ru-RU" dirty="0" smtClean="0">
                <a:solidFill>
                  <a:srgbClr val="000099"/>
                </a:solidFill>
              </a:rPr>
              <a:t>, в которых простые предложения связываются подчинительными союзами или союзными словами, например: </a:t>
            </a:r>
            <a:r>
              <a:rPr lang="ru-RU" dirty="0" smtClean="0">
                <a:solidFill>
                  <a:srgbClr val="C00000"/>
                </a:solidFill>
              </a:rPr>
              <a:t>1) Сделано всё, </a:t>
            </a:r>
            <a:r>
              <a:rPr lang="ru-RU" b="1" dirty="0" smtClean="0">
                <a:solidFill>
                  <a:srgbClr val="C00000"/>
                </a:solidFill>
              </a:rPr>
              <a:t>чтобы</a:t>
            </a:r>
            <a:r>
              <a:rPr lang="ru-RU" dirty="0" smtClean="0">
                <a:solidFill>
                  <a:srgbClr val="C00000"/>
                </a:solidFill>
              </a:rPr>
              <a:t> я мог работать </a:t>
            </a:r>
            <a:r>
              <a:rPr lang="ru-RU" dirty="0" err="1" smtClean="0">
                <a:solidFill>
                  <a:srgbClr val="C00000"/>
                </a:solidFill>
              </a:rPr>
              <a:t>спокой-но</a:t>
            </a:r>
            <a:r>
              <a:rPr lang="ru-RU" dirty="0" smtClean="0">
                <a:solidFill>
                  <a:srgbClr val="C00000"/>
                </a:solidFill>
              </a:rPr>
              <a:t>. (Н.О.) 2) Выехали в едва зазеленевшие поля, </a:t>
            </a:r>
            <a:r>
              <a:rPr lang="ru-RU" b="1" dirty="0" smtClean="0">
                <a:solidFill>
                  <a:srgbClr val="C00000"/>
                </a:solidFill>
              </a:rPr>
              <a:t>над </a:t>
            </a:r>
            <a:r>
              <a:rPr lang="ru-RU" b="1" dirty="0" err="1" smtClean="0">
                <a:solidFill>
                  <a:srgbClr val="C00000"/>
                </a:solidFill>
              </a:rPr>
              <a:t>ко-торыми</a:t>
            </a:r>
            <a:r>
              <a:rPr lang="ru-RU" b="1" dirty="0" smtClean="0">
                <a:solidFill>
                  <a:srgbClr val="C00000"/>
                </a:solidFill>
              </a:rPr>
              <a:t> </a:t>
            </a:r>
            <a:r>
              <a:rPr lang="ru-RU" dirty="0" smtClean="0">
                <a:solidFill>
                  <a:srgbClr val="C00000"/>
                </a:solidFill>
              </a:rPr>
              <a:t> в солнечном свете, трепеща крыльями, жарко пел жаворонок. (А.Н.Т.)</a:t>
            </a:r>
          </a:p>
          <a:p>
            <a:pPr>
              <a:buNone/>
            </a:pPr>
            <a:r>
              <a:rPr lang="ru-RU" dirty="0" smtClean="0">
                <a:solidFill>
                  <a:srgbClr val="C00000"/>
                </a:solidFill>
              </a:rPr>
              <a:t>         </a:t>
            </a:r>
            <a:r>
              <a:rPr lang="ru-RU" dirty="0" smtClean="0">
                <a:solidFill>
                  <a:srgbClr val="000099"/>
                </a:solidFill>
              </a:rPr>
              <a:t>В сложноподчинённом предложении выделяются </a:t>
            </a:r>
            <a:r>
              <a:rPr lang="ru-RU" dirty="0" smtClean="0">
                <a:solidFill>
                  <a:schemeClr val="bg2">
                    <a:lumMod val="25000"/>
                  </a:schemeClr>
                </a:solidFill>
              </a:rPr>
              <a:t>главное </a:t>
            </a:r>
            <a:r>
              <a:rPr lang="ru-RU" dirty="0" smtClean="0">
                <a:solidFill>
                  <a:srgbClr val="000099"/>
                </a:solidFill>
              </a:rPr>
              <a:t>и </a:t>
            </a:r>
            <a:r>
              <a:rPr lang="ru-RU" dirty="0" smtClean="0">
                <a:solidFill>
                  <a:schemeClr val="bg2">
                    <a:lumMod val="25000"/>
                  </a:schemeClr>
                </a:solidFill>
              </a:rPr>
              <a:t>придаточное </a:t>
            </a:r>
            <a:r>
              <a:rPr lang="ru-RU" dirty="0" smtClean="0">
                <a:solidFill>
                  <a:srgbClr val="000099"/>
                </a:solidFill>
              </a:rPr>
              <a:t>предложение. Придаточное предложение зависит от главного, и в нём </a:t>
            </a:r>
            <a:r>
              <a:rPr lang="ru-RU" dirty="0" err="1" smtClean="0">
                <a:solidFill>
                  <a:srgbClr val="000099"/>
                </a:solidFill>
              </a:rPr>
              <a:t>употребляет-ся</a:t>
            </a:r>
            <a:r>
              <a:rPr lang="ru-RU" dirty="0" smtClean="0">
                <a:solidFill>
                  <a:srgbClr val="000099"/>
                </a:solidFill>
              </a:rPr>
              <a:t> подчинительный союз или союзное слово. </a:t>
            </a:r>
          </a:p>
          <a:p>
            <a:pPr>
              <a:buNone/>
            </a:pPr>
            <a:r>
              <a:rPr lang="ru-RU" dirty="0" smtClean="0">
                <a:solidFill>
                  <a:srgbClr val="C00000"/>
                </a:solidFill>
              </a:rPr>
              <a:t>         </a:t>
            </a:r>
            <a:endParaRPr lang="ru-RU" dirty="0" smtClean="0">
              <a:solidFill>
                <a:schemeClr val="bg2">
                  <a:lumMod val="25000"/>
                </a:schemeClr>
              </a:solidFill>
            </a:endParaRP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000099"/>
                </a:solidFill>
              </a:rPr>
              <a:t>Основные виды сложных предложений</a:t>
            </a:r>
            <a:endParaRPr lang="ru-RU" dirty="0">
              <a:solidFill>
                <a:srgbClr val="000099"/>
              </a:solidFill>
            </a:endParaRPr>
          </a:p>
        </p:txBody>
      </p:sp>
      <p:graphicFrame>
        <p:nvGraphicFramePr>
          <p:cNvPr id="4" name="Содержимое 3"/>
          <p:cNvGraphicFramePr>
            <a:graphicFrameLocks noGrp="1"/>
          </p:cNvGraphicFramePr>
          <p:nvPr>
            <p:ph idx="1"/>
          </p:nvPr>
        </p:nvGraphicFramePr>
        <p:xfrm>
          <a:off x="1898073" y="2341418"/>
          <a:ext cx="5056909" cy="373202"/>
        </p:xfrm>
        <a:graphic>
          <a:graphicData uri="http://schemas.openxmlformats.org/drawingml/2006/table">
            <a:tbl>
              <a:tblPr/>
              <a:tblGrid>
                <a:gridCol w="5056909"/>
              </a:tblGrid>
              <a:tr h="373202">
                <a:tc>
                  <a:txBody>
                    <a:bodyPr/>
                    <a:lstStyle/>
                    <a:p>
                      <a:pPr algn="ctr"/>
                      <a:r>
                        <a:rPr lang="ru-RU" dirty="0" smtClean="0">
                          <a:solidFill>
                            <a:schemeClr val="bg2">
                              <a:lumMod val="25000"/>
                            </a:schemeClr>
                          </a:solidFill>
                        </a:rPr>
                        <a:t>Сложные</a:t>
                      </a:r>
                      <a:r>
                        <a:rPr lang="ru-RU" baseline="0" dirty="0" smtClean="0">
                          <a:solidFill>
                            <a:schemeClr val="bg2">
                              <a:lumMod val="25000"/>
                            </a:schemeClr>
                          </a:solidFill>
                        </a:rPr>
                        <a:t> предложения</a:t>
                      </a:r>
                      <a:endParaRPr lang="ru-RU" dirty="0">
                        <a:solidFill>
                          <a:schemeClr val="bg2">
                            <a:lumMod val="25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5" name="Таблица 4"/>
          <p:cNvGraphicFramePr>
            <a:graphicFrameLocks noGrp="1"/>
          </p:cNvGraphicFramePr>
          <p:nvPr/>
        </p:nvGraphicFramePr>
        <p:xfrm>
          <a:off x="457200" y="3352800"/>
          <a:ext cx="4045527" cy="365760"/>
        </p:xfrm>
        <a:graphic>
          <a:graphicData uri="http://schemas.openxmlformats.org/drawingml/2006/table">
            <a:tbl>
              <a:tblPr/>
              <a:tblGrid>
                <a:gridCol w="4045527"/>
              </a:tblGrid>
              <a:tr h="360218">
                <a:tc>
                  <a:txBody>
                    <a:bodyPr/>
                    <a:lstStyle/>
                    <a:p>
                      <a:pPr algn="ctr"/>
                      <a:r>
                        <a:rPr lang="ru-RU" dirty="0" smtClean="0">
                          <a:solidFill>
                            <a:schemeClr val="bg2">
                              <a:lumMod val="25000"/>
                            </a:schemeClr>
                          </a:solidFill>
                        </a:rPr>
                        <a:t>союзные</a:t>
                      </a:r>
                      <a:endParaRPr lang="ru-RU" dirty="0">
                        <a:solidFill>
                          <a:schemeClr val="bg2">
                            <a:lumMod val="25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6" name="Таблица 5"/>
          <p:cNvGraphicFramePr>
            <a:graphicFrameLocks noGrp="1"/>
          </p:cNvGraphicFramePr>
          <p:nvPr/>
        </p:nvGraphicFramePr>
        <p:xfrm>
          <a:off x="5624945" y="3338945"/>
          <a:ext cx="2410691" cy="375807"/>
        </p:xfrm>
        <a:graphic>
          <a:graphicData uri="http://schemas.openxmlformats.org/drawingml/2006/table">
            <a:tbl>
              <a:tblPr/>
              <a:tblGrid>
                <a:gridCol w="2410691"/>
              </a:tblGrid>
              <a:tr h="375807">
                <a:tc>
                  <a:txBody>
                    <a:bodyPr/>
                    <a:lstStyle/>
                    <a:p>
                      <a:pPr algn="ctr"/>
                      <a:r>
                        <a:rPr lang="ru-RU" dirty="0" smtClean="0">
                          <a:solidFill>
                            <a:schemeClr val="bg2">
                              <a:lumMod val="25000"/>
                            </a:schemeClr>
                          </a:solidFill>
                        </a:rPr>
                        <a:t>бессоюзное</a:t>
                      </a:r>
                      <a:endParaRPr lang="ru-RU" dirty="0">
                        <a:solidFill>
                          <a:schemeClr val="bg2">
                            <a:lumMod val="25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7" name="Таблица 6"/>
          <p:cNvGraphicFramePr>
            <a:graphicFrameLocks noGrp="1"/>
          </p:cNvGraphicFramePr>
          <p:nvPr/>
        </p:nvGraphicFramePr>
        <p:xfrm>
          <a:off x="415636" y="4530436"/>
          <a:ext cx="2258291" cy="374073"/>
        </p:xfrm>
        <a:graphic>
          <a:graphicData uri="http://schemas.openxmlformats.org/drawingml/2006/table">
            <a:tbl>
              <a:tblPr/>
              <a:tblGrid>
                <a:gridCol w="2258291"/>
              </a:tblGrid>
              <a:tr h="374073">
                <a:tc>
                  <a:txBody>
                    <a:bodyPr/>
                    <a:lstStyle/>
                    <a:p>
                      <a:r>
                        <a:rPr lang="ru-RU" dirty="0" smtClean="0">
                          <a:solidFill>
                            <a:schemeClr val="bg2">
                              <a:lumMod val="25000"/>
                            </a:schemeClr>
                          </a:solidFill>
                        </a:rPr>
                        <a:t>сложносочинённые</a:t>
                      </a:r>
                      <a:endParaRPr lang="ru-RU" dirty="0">
                        <a:solidFill>
                          <a:schemeClr val="bg2">
                            <a:lumMod val="25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8" name="Таблица 7"/>
          <p:cNvGraphicFramePr>
            <a:graphicFrameLocks noGrp="1"/>
          </p:cNvGraphicFramePr>
          <p:nvPr/>
        </p:nvGraphicFramePr>
        <p:xfrm>
          <a:off x="3144982" y="4544291"/>
          <a:ext cx="2427150" cy="374073"/>
        </p:xfrm>
        <a:graphic>
          <a:graphicData uri="http://schemas.openxmlformats.org/drawingml/2006/table">
            <a:tbl>
              <a:tblPr/>
              <a:tblGrid>
                <a:gridCol w="2427150"/>
              </a:tblGrid>
              <a:tr h="374073">
                <a:tc>
                  <a:txBody>
                    <a:bodyPr/>
                    <a:lstStyle/>
                    <a:p>
                      <a:r>
                        <a:rPr lang="ru-RU" dirty="0" smtClean="0">
                          <a:solidFill>
                            <a:schemeClr val="bg2">
                              <a:lumMod val="25000"/>
                            </a:schemeClr>
                          </a:solidFill>
                        </a:rPr>
                        <a:t>сложноподчинённые</a:t>
                      </a:r>
                      <a:endParaRPr lang="ru-RU" dirty="0">
                        <a:solidFill>
                          <a:schemeClr val="bg2">
                            <a:lumMod val="25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cxnSp>
        <p:nvCxnSpPr>
          <p:cNvPr id="10" name="Прямая со стрелкой 9"/>
          <p:cNvCxnSpPr/>
          <p:nvPr/>
        </p:nvCxnSpPr>
        <p:spPr>
          <a:xfrm rot="5400000">
            <a:off x="2607455" y="2821777"/>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rot="16200000" flipH="1">
            <a:off x="5893603" y="2893215"/>
            <a:ext cx="64294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rot="5400000">
            <a:off x="1285852" y="3857628"/>
            <a:ext cx="642942"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rot="16200000" flipH="1">
            <a:off x="3393273" y="3893347"/>
            <a:ext cx="71438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229600" cy="1143000"/>
          </a:xfrm>
        </p:spPr>
        <p:txBody>
          <a:bodyPr>
            <a:normAutofit fontScale="90000"/>
          </a:bodyPr>
          <a:lstStyle/>
          <a:p>
            <a:r>
              <a:rPr lang="ru-RU" dirty="0" smtClean="0">
                <a:solidFill>
                  <a:srgbClr val="C00000"/>
                </a:solidFill>
              </a:rPr>
              <a:t>Союзные сложные предложения</a:t>
            </a:r>
            <a:endParaRPr lang="ru-RU" dirty="0">
              <a:solidFill>
                <a:srgbClr val="C00000"/>
              </a:solidFill>
            </a:endParaRPr>
          </a:p>
        </p:txBody>
      </p:sp>
      <p:sp>
        <p:nvSpPr>
          <p:cNvPr id="3" name="Содержимое 2"/>
          <p:cNvSpPr>
            <a:spLocks noGrp="1"/>
          </p:cNvSpPr>
          <p:nvPr>
            <p:ph idx="1"/>
          </p:nvPr>
        </p:nvSpPr>
        <p:spPr>
          <a:xfrm>
            <a:off x="285720" y="1285860"/>
            <a:ext cx="8715436" cy="5143536"/>
          </a:xfrm>
        </p:spPr>
        <p:txBody>
          <a:bodyPr>
            <a:normAutofit fontScale="92500"/>
          </a:bodyPr>
          <a:lstStyle/>
          <a:p>
            <a:pPr algn="ctr"/>
            <a:r>
              <a:rPr lang="ru-RU" dirty="0" smtClean="0">
                <a:solidFill>
                  <a:srgbClr val="000099"/>
                </a:solidFill>
              </a:rPr>
              <a:t>СЛОЖНОСОЧИНЁННЫЕ ПРЕДЛОЖЕНИЯ.</a:t>
            </a:r>
          </a:p>
          <a:p>
            <a:pPr>
              <a:buNone/>
            </a:pPr>
            <a:r>
              <a:rPr lang="ru-RU" dirty="0" smtClean="0">
                <a:solidFill>
                  <a:srgbClr val="C00000"/>
                </a:solidFill>
              </a:rPr>
              <a:t>  </a:t>
            </a:r>
            <a:r>
              <a:rPr lang="ru-RU" sz="2000" dirty="0" smtClean="0">
                <a:solidFill>
                  <a:srgbClr val="C00000"/>
                </a:solidFill>
              </a:rPr>
              <a:t>§8. Основные группы сложносочинённых предложений по значению и союзам. Знаки препинания в сложносочинённом предложении.</a:t>
            </a:r>
          </a:p>
          <a:p>
            <a:pPr>
              <a:buNone/>
            </a:pPr>
            <a:r>
              <a:rPr lang="ru-RU" dirty="0" smtClean="0">
                <a:solidFill>
                  <a:srgbClr val="000099"/>
                </a:solidFill>
              </a:rPr>
              <a:t>    По союзам и по значению сложносочинённые </a:t>
            </a:r>
            <a:r>
              <a:rPr lang="ru-RU" dirty="0" err="1" smtClean="0">
                <a:solidFill>
                  <a:srgbClr val="000099"/>
                </a:solidFill>
              </a:rPr>
              <a:t>пред-ложения</a:t>
            </a:r>
            <a:r>
              <a:rPr lang="ru-RU" dirty="0" smtClean="0">
                <a:solidFill>
                  <a:srgbClr val="000099"/>
                </a:solidFill>
              </a:rPr>
              <a:t> делятся на три группы.</a:t>
            </a:r>
          </a:p>
          <a:p>
            <a:pPr>
              <a:buNone/>
            </a:pPr>
            <a:r>
              <a:rPr lang="ru-RU" dirty="0" smtClean="0">
                <a:solidFill>
                  <a:srgbClr val="000099"/>
                </a:solidFill>
              </a:rPr>
              <a:t>         I. Сложносочинённые предложения </a:t>
            </a:r>
            <a:r>
              <a:rPr lang="ru-RU" dirty="0" smtClean="0">
                <a:solidFill>
                  <a:schemeClr val="bg2">
                    <a:lumMod val="25000"/>
                  </a:schemeClr>
                </a:solidFill>
              </a:rPr>
              <a:t>соединительными союзами </a:t>
            </a:r>
            <a:r>
              <a:rPr lang="ru-RU" dirty="0" smtClean="0">
                <a:solidFill>
                  <a:srgbClr val="C00000"/>
                </a:solidFill>
              </a:rPr>
              <a:t>и, да </a:t>
            </a:r>
            <a:r>
              <a:rPr lang="ru-RU" dirty="0" smtClean="0">
                <a:solidFill>
                  <a:srgbClr val="000099"/>
                </a:solidFill>
              </a:rPr>
              <a:t>(в значении </a:t>
            </a:r>
            <a:r>
              <a:rPr lang="ru-RU" dirty="0" smtClean="0">
                <a:solidFill>
                  <a:srgbClr val="C00000"/>
                </a:solidFill>
              </a:rPr>
              <a:t>и</a:t>
            </a:r>
            <a:r>
              <a:rPr lang="ru-RU" dirty="0" smtClean="0">
                <a:solidFill>
                  <a:srgbClr val="000099"/>
                </a:solidFill>
              </a:rPr>
              <a:t>), </a:t>
            </a:r>
            <a:r>
              <a:rPr lang="ru-RU" dirty="0" smtClean="0">
                <a:solidFill>
                  <a:srgbClr val="C00000"/>
                </a:solidFill>
              </a:rPr>
              <a:t> ни – </a:t>
            </a:r>
            <a:r>
              <a:rPr lang="ru-RU" dirty="0" err="1" smtClean="0">
                <a:solidFill>
                  <a:srgbClr val="C00000"/>
                </a:solidFill>
              </a:rPr>
              <a:t>ни</a:t>
            </a:r>
            <a:r>
              <a:rPr lang="ru-RU" dirty="0" smtClean="0">
                <a:solidFill>
                  <a:srgbClr val="C00000"/>
                </a:solidFill>
              </a:rPr>
              <a:t>, тоже, также. </a:t>
            </a:r>
            <a:r>
              <a:rPr lang="ru-RU" dirty="0" smtClean="0">
                <a:solidFill>
                  <a:srgbClr val="000099"/>
                </a:solidFill>
              </a:rPr>
              <a:t>В них перечисляются явления, которые </a:t>
            </a:r>
            <a:r>
              <a:rPr lang="ru-RU" dirty="0" err="1" smtClean="0">
                <a:solidFill>
                  <a:srgbClr val="000099"/>
                </a:solidFill>
              </a:rPr>
              <a:t>следу-ют</a:t>
            </a:r>
            <a:r>
              <a:rPr lang="ru-RU" dirty="0" smtClean="0">
                <a:solidFill>
                  <a:srgbClr val="000099"/>
                </a:solidFill>
              </a:rPr>
              <a:t> одно за другим, например: </a:t>
            </a:r>
            <a:r>
              <a:rPr lang="ru-RU" dirty="0" smtClean="0">
                <a:solidFill>
                  <a:srgbClr val="C00000"/>
                </a:solidFill>
              </a:rPr>
              <a:t>1) Прозрачный лес один чернеет, </a:t>
            </a:r>
            <a:r>
              <a:rPr lang="ru-RU" b="1" dirty="0" smtClean="0">
                <a:solidFill>
                  <a:srgbClr val="C00000"/>
                </a:solidFill>
              </a:rPr>
              <a:t>и </a:t>
            </a:r>
            <a:r>
              <a:rPr lang="ru-RU" dirty="0" smtClean="0">
                <a:solidFill>
                  <a:srgbClr val="C00000"/>
                </a:solidFill>
              </a:rPr>
              <a:t>ель сквозь иней зеленеет, </a:t>
            </a:r>
            <a:r>
              <a:rPr lang="ru-RU" b="1" dirty="0" smtClean="0">
                <a:solidFill>
                  <a:srgbClr val="C00000"/>
                </a:solidFill>
              </a:rPr>
              <a:t>и</a:t>
            </a:r>
            <a:r>
              <a:rPr lang="ru-RU" dirty="0" smtClean="0">
                <a:solidFill>
                  <a:srgbClr val="C00000"/>
                </a:solidFill>
              </a:rPr>
              <a:t> вслед за тем послышался резкий удар грома. (</a:t>
            </a:r>
            <a:r>
              <a:rPr lang="ru-RU" dirty="0" err="1" smtClean="0">
                <a:solidFill>
                  <a:srgbClr val="C00000"/>
                </a:solidFill>
              </a:rPr>
              <a:t>Арс</a:t>
            </a:r>
            <a:r>
              <a:rPr lang="ru-RU" dirty="0" smtClean="0">
                <a:solidFill>
                  <a:srgbClr val="C00000"/>
                </a:solidFill>
              </a:rPr>
              <a:t>.) 2)</a:t>
            </a:r>
            <a:r>
              <a:rPr lang="ru-RU" b="1" dirty="0" smtClean="0">
                <a:solidFill>
                  <a:srgbClr val="C00000"/>
                </a:solidFill>
              </a:rPr>
              <a:t>Ни</a:t>
            </a:r>
            <a:r>
              <a:rPr lang="ru-RU" dirty="0" smtClean="0">
                <a:solidFill>
                  <a:srgbClr val="C00000"/>
                </a:solidFill>
              </a:rPr>
              <a:t> солнца мне не виден свет, </a:t>
            </a:r>
            <a:r>
              <a:rPr lang="ru-RU" b="1" dirty="0" smtClean="0">
                <a:solidFill>
                  <a:srgbClr val="C00000"/>
                </a:solidFill>
              </a:rPr>
              <a:t>ни </a:t>
            </a:r>
            <a:r>
              <a:rPr lang="ru-RU" dirty="0" smtClean="0">
                <a:solidFill>
                  <a:srgbClr val="C00000"/>
                </a:solidFill>
              </a:rPr>
              <a:t>для корней моих простору нет. (Крылов) 3) Я чувствовал себя совершенно разбитым, </a:t>
            </a:r>
            <a:r>
              <a:rPr lang="ru-RU" dirty="0" err="1" smtClean="0">
                <a:solidFill>
                  <a:srgbClr val="C00000"/>
                </a:solidFill>
              </a:rPr>
              <a:t>Дерсу</a:t>
            </a:r>
            <a:r>
              <a:rPr lang="ru-RU" dirty="0" smtClean="0">
                <a:solidFill>
                  <a:srgbClr val="C00000"/>
                </a:solidFill>
              </a:rPr>
              <a:t> </a:t>
            </a:r>
            <a:r>
              <a:rPr lang="ru-RU" b="1" dirty="0" smtClean="0">
                <a:solidFill>
                  <a:srgbClr val="C00000"/>
                </a:solidFill>
              </a:rPr>
              <a:t>тоже </a:t>
            </a:r>
            <a:r>
              <a:rPr lang="ru-RU" dirty="0" smtClean="0">
                <a:solidFill>
                  <a:srgbClr val="C00000"/>
                </a:solidFill>
              </a:rPr>
              <a:t> был болен. (</a:t>
            </a:r>
            <a:r>
              <a:rPr lang="ru-RU" dirty="0" err="1" smtClean="0">
                <a:solidFill>
                  <a:srgbClr val="C00000"/>
                </a:solidFill>
              </a:rPr>
              <a:t>Арс</a:t>
            </a:r>
            <a:r>
              <a:rPr lang="ru-RU" dirty="0" smtClean="0">
                <a:solidFill>
                  <a:srgbClr val="C00000"/>
                </a:solidFill>
              </a:rPr>
              <a:t>.) </a:t>
            </a:r>
            <a:endParaRPr lang="ru-RU" dirty="0">
              <a:solidFill>
                <a:srgbClr val="000099"/>
              </a:solidFill>
            </a:endParaRP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smtClean="0">
                <a:solidFill>
                  <a:srgbClr val="000099"/>
                </a:solidFill>
              </a:rPr>
              <a:t>II</a:t>
            </a:r>
            <a:r>
              <a:rPr lang="ru-RU" dirty="0" smtClean="0">
                <a:solidFill>
                  <a:srgbClr val="000099"/>
                </a:solidFill>
              </a:rPr>
              <a:t>. Сложносочинённые предложения </a:t>
            </a:r>
            <a:r>
              <a:rPr lang="ru-RU" dirty="0" smtClean="0">
                <a:solidFill>
                  <a:schemeClr val="bg2">
                    <a:lumMod val="25000"/>
                  </a:schemeClr>
                </a:solidFill>
              </a:rPr>
              <a:t>с </a:t>
            </a:r>
            <a:r>
              <a:rPr lang="ru-RU" dirty="0" err="1" smtClean="0">
                <a:solidFill>
                  <a:schemeClr val="bg2">
                    <a:lumMod val="25000"/>
                  </a:schemeClr>
                </a:solidFill>
              </a:rPr>
              <a:t>раздели-тельными</a:t>
            </a:r>
            <a:r>
              <a:rPr lang="ru-RU" dirty="0" smtClean="0">
                <a:solidFill>
                  <a:schemeClr val="bg2">
                    <a:lumMod val="25000"/>
                  </a:schemeClr>
                </a:solidFill>
              </a:rPr>
              <a:t> союзами </a:t>
            </a:r>
            <a:r>
              <a:rPr lang="ru-RU" dirty="0" smtClean="0">
                <a:solidFill>
                  <a:srgbClr val="C00000"/>
                </a:solidFill>
              </a:rPr>
              <a:t>или (иль), либо, то – </a:t>
            </a:r>
            <a:r>
              <a:rPr lang="ru-RU" dirty="0" err="1" smtClean="0">
                <a:solidFill>
                  <a:srgbClr val="C00000"/>
                </a:solidFill>
              </a:rPr>
              <a:t>то</a:t>
            </a:r>
            <a:r>
              <a:rPr lang="ru-RU" dirty="0" smtClean="0">
                <a:solidFill>
                  <a:srgbClr val="C00000"/>
                </a:solidFill>
              </a:rPr>
              <a:t>, не то – не то, то ли – то ли.</a:t>
            </a:r>
          </a:p>
          <a:p>
            <a:pPr>
              <a:buNone/>
            </a:pPr>
            <a:r>
              <a:rPr lang="ru-RU" dirty="0" smtClean="0">
                <a:solidFill>
                  <a:srgbClr val="C00000"/>
                </a:solidFill>
              </a:rPr>
              <a:t>    </a:t>
            </a:r>
            <a:r>
              <a:rPr lang="ru-RU" dirty="0" smtClean="0">
                <a:solidFill>
                  <a:srgbClr val="000099"/>
                </a:solidFill>
              </a:rPr>
              <a:t>В них указывается на чередование явлений, на </a:t>
            </a:r>
            <a:r>
              <a:rPr lang="ru-RU" dirty="0" err="1" smtClean="0">
                <a:solidFill>
                  <a:srgbClr val="000099"/>
                </a:solidFill>
              </a:rPr>
              <a:t>воз-можность</a:t>
            </a:r>
            <a:r>
              <a:rPr lang="ru-RU" dirty="0" smtClean="0">
                <a:solidFill>
                  <a:srgbClr val="000099"/>
                </a:solidFill>
              </a:rPr>
              <a:t> одного явления из двух или нескольких, например: </a:t>
            </a:r>
            <a:r>
              <a:rPr lang="ru-RU" dirty="0" smtClean="0">
                <a:solidFill>
                  <a:srgbClr val="C00000"/>
                </a:solidFill>
              </a:rPr>
              <a:t>1) Вот откуда-то доносится отрывистый, тревожный крик </a:t>
            </a:r>
            <a:r>
              <a:rPr lang="ru-RU" dirty="0" err="1" smtClean="0">
                <a:solidFill>
                  <a:srgbClr val="C00000"/>
                </a:solidFill>
              </a:rPr>
              <a:t>неуснувшей</a:t>
            </a:r>
            <a:r>
              <a:rPr lang="ru-RU" dirty="0" smtClean="0">
                <a:solidFill>
                  <a:srgbClr val="C00000"/>
                </a:solidFill>
              </a:rPr>
              <a:t> птицы, </a:t>
            </a:r>
            <a:r>
              <a:rPr lang="ru-RU" b="1" dirty="0" smtClean="0">
                <a:solidFill>
                  <a:srgbClr val="C00000"/>
                </a:solidFill>
              </a:rPr>
              <a:t>или</a:t>
            </a:r>
            <a:r>
              <a:rPr lang="ru-RU" dirty="0" smtClean="0">
                <a:solidFill>
                  <a:srgbClr val="C00000"/>
                </a:solidFill>
              </a:rPr>
              <a:t> раздаёт- </a:t>
            </a:r>
            <a:r>
              <a:rPr lang="ru-RU" dirty="0" err="1" smtClean="0">
                <a:solidFill>
                  <a:srgbClr val="C00000"/>
                </a:solidFill>
              </a:rPr>
              <a:t>ся</a:t>
            </a:r>
            <a:r>
              <a:rPr lang="ru-RU" dirty="0" smtClean="0">
                <a:solidFill>
                  <a:srgbClr val="C00000"/>
                </a:solidFill>
              </a:rPr>
              <a:t> неопределённый звук. (Ч) 2) </a:t>
            </a:r>
            <a:r>
              <a:rPr lang="ru-RU" b="1" dirty="0" smtClean="0">
                <a:solidFill>
                  <a:srgbClr val="C00000"/>
                </a:solidFill>
              </a:rPr>
              <a:t>То</a:t>
            </a:r>
            <a:r>
              <a:rPr lang="ru-RU" dirty="0" smtClean="0">
                <a:solidFill>
                  <a:srgbClr val="C00000"/>
                </a:solidFill>
              </a:rPr>
              <a:t> светило солнце, </a:t>
            </a:r>
            <a:r>
              <a:rPr lang="ru-RU" b="1" dirty="0" smtClean="0">
                <a:solidFill>
                  <a:srgbClr val="C00000"/>
                </a:solidFill>
              </a:rPr>
              <a:t>то</a:t>
            </a:r>
            <a:r>
              <a:rPr lang="ru-RU" dirty="0" smtClean="0">
                <a:solidFill>
                  <a:srgbClr val="C00000"/>
                </a:solidFill>
              </a:rPr>
              <a:t> шёл дождь. (</a:t>
            </a:r>
            <a:r>
              <a:rPr lang="ru-RU" dirty="0" err="1" smtClean="0">
                <a:solidFill>
                  <a:srgbClr val="C00000"/>
                </a:solidFill>
              </a:rPr>
              <a:t>Арс</a:t>
            </a:r>
            <a:r>
              <a:rPr lang="ru-RU" dirty="0" smtClean="0">
                <a:solidFill>
                  <a:srgbClr val="C00000"/>
                </a:solidFill>
              </a:rPr>
              <a:t>.) 3) </a:t>
            </a:r>
            <a:r>
              <a:rPr lang="ru-RU" b="1" dirty="0" smtClean="0">
                <a:solidFill>
                  <a:srgbClr val="C00000"/>
                </a:solidFill>
              </a:rPr>
              <a:t>Не то</a:t>
            </a:r>
            <a:r>
              <a:rPr lang="ru-RU" dirty="0" smtClean="0">
                <a:solidFill>
                  <a:srgbClr val="C00000"/>
                </a:solidFill>
              </a:rPr>
              <a:t> маячили на той </a:t>
            </a:r>
            <a:r>
              <a:rPr lang="ru-RU" dirty="0" err="1" smtClean="0">
                <a:solidFill>
                  <a:srgbClr val="C00000"/>
                </a:solidFill>
              </a:rPr>
              <a:t>сто-роне</a:t>
            </a:r>
            <a:r>
              <a:rPr lang="ru-RU" dirty="0" smtClean="0">
                <a:solidFill>
                  <a:srgbClr val="C00000"/>
                </a:solidFill>
              </a:rPr>
              <a:t> горы, </a:t>
            </a:r>
            <a:r>
              <a:rPr lang="ru-RU" b="1" dirty="0" smtClean="0">
                <a:solidFill>
                  <a:srgbClr val="C00000"/>
                </a:solidFill>
              </a:rPr>
              <a:t>не то</a:t>
            </a:r>
            <a:r>
              <a:rPr lang="ru-RU" dirty="0" smtClean="0">
                <a:solidFill>
                  <a:srgbClr val="C00000"/>
                </a:solidFill>
              </a:rPr>
              <a:t> это только казалось. (</a:t>
            </a:r>
            <a:r>
              <a:rPr lang="ru-RU" dirty="0" err="1" smtClean="0">
                <a:solidFill>
                  <a:srgbClr val="C00000"/>
                </a:solidFill>
              </a:rPr>
              <a:t>Сераф</a:t>
            </a:r>
            <a:r>
              <a:rPr lang="ru-RU" dirty="0" smtClean="0">
                <a:solidFill>
                  <a:srgbClr val="C00000"/>
                </a:solidFill>
              </a:rPr>
              <a:t>.)</a:t>
            </a:r>
            <a:endParaRPr lang="ru-RU" dirty="0">
              <a:solidFill>
                <a:schemeClr val="bg2">
                  <a:lumMod val="25000"/>
                </a:schemeClr>
              </a:solidFill>
            </a:endParaRPr>
          </a:p>
        </p:txBody>
      </p:sp>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845</TotalTime>
  <Words>5226</Words>
  <Application>Microsoft Office PowerPoint</Application>
  <PresentationFormat>Экран (4:3)</PresentationFormat>
  <Paragraphs>239</Paragraphs>
  <Slides>51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51</vt:i4>
      </vt:variant>
    </vt:vector>
  </HeadingPairs>
  <TitlesOfParts>
    <vt:vector size="52" baseType="lpstr">
      <vt:lpstr>Поток</vt:lpstr>
      <vt:lpstr>      Синтаксис  и  пунктуация Сложные предложения 9 класс</vt:lpstr>
      <vt:lpstr>СЛОЖНОЕ ПРЕДЛОЖЕНИЕ </vt:lpstr>
      <vt:lpstr>§.7. Основные виды сложных предложений.</vt:lpstr>
      <vt:lpstr>Слайд 4</vt:lpstr>
      <vt:lpstr>Слайд 5</vt:lpstr>
      <vt:lpstr>Слайд 6</vt:lpstr>
      <vt:lpstr>Основные виды сложных предложений</vt:lpstr>
      <vt:lpstr>Союзные сложные предложения</vt:lpstr>
      <vt:lpstr>Слайд 9</vt:lpstr>
      <vt:lpstr>Слайд 10</vt:lpstr>
      <vt:lpstr>Слайд 11</vt:lpstr>
      <vt:lpstr>Сложноподчинённые предложения</vt:lpstr>
      <vt:lpstr>Слайд 13</vt:lpstr>
      <vt:lpstr>Слайд 14</vt:lpstr>
      <vt:lpstr>Средства связи частей сложноподчинённого предложения</vt:lpstr>
      <vt:lpstr>Слайд 16</vt:lpstr>
      <vt:lpstr>Слайд 17</vt:lpstr>
      <vt:lpstr>Слайд 18</vt:lpstr>
      <vt:lpstr>Слайд 19</vt:lpstr>
      <vt:lpstr>Слайд 20</vt:lpstr>
      <vt:lpstr>Основные группы сложноподчинённых предложений по их значению.</vt:lpstr>
      <vt:lpstr>§10. Сложноподчинённые предложения с придаточными определительными </vt:lpstr>
      <vt:lpstr>Слайд 23</vt:lpstr>
      <vt:lpstr>§11. Сложноподчинённые предложения с придаточными изъяснительными</vt:lpstr>
      <vt:lpstr>§12. Сложноподчинённые предложения с придаточными обстоятельственными</vt:lpstr>
      <vt:lpstr>Слайд 26</vt:lpstr>
      <vt:lpstr>Слайд 27</vt:lpstr>
      <vt:lpstr>Слайд 28</vt:lpstr>
      <vt:lpstr>Слайд 29</vt:lpstr>
      <vt:lpstr>Придаточные предложения образа действия и степени.</vt:lpstr>
      <vt:lpstr>Придаточные предложения места</vt:lpstr>
      <vt:lpstr>Придаточные предложения времени</vt:lpstr>
      <vt:lpstr>Придаточные предложения условные</vt:lpstr>
      <vt:lpstr>Придаточные предложения причины</vt:lpstr>
      <vt:lpstr>Придаточные предложения цели</vt:lpstr>
      <vt:lpstr>Придаточные предложения сравнительные</vt:lpstr>
      <vt:lpstr>Придаточные предложения уступительные</vt:lpstr>
      <vt:lpstr>Придаточные предложения следствия</vt:lpstr>
      <vt:lpstr>Сложноподчинённые предложения с придаточными присоединительными</vt:lpstr>
      <vt:lpstr>Сложноподчинённые предложения с несколькими придаточными.</vt:lpstr>
      <vt:lpstr>Слайд 41</vt:lpstr>
      <vt:lpstr>Слайд 42</vt:lpstr>
      <vt:lpstr>Бессоюзные сложные предложения</vt:lpstr>
      <vt:lpstr>§15.Запятая и точка с запятой в БСП </vt:lpstr>
      <vt:lpstr>§ 16. Двоеточие в бессоюзном сложном предложении</vt:lpstr>
      <vt:lpstr>Слайд 46</vt:lpstr>
      <vt:lpstr>§17. Тире в бессоюзном сложном предложении</vt:lpstr>
      <vt:lpstr>Сложные предложения с различными видами связи</vt:lpstr>
      <vt:lpstr>Слайд 49</vt:lpstr>
      <vt:lpstr>Слайд 50</vt:lpstr>
      <vt:lpstr>Использованная 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СИНТАКСИС И ПУНКТУАЦИЯ</dc:title>
  <dc:creator>Администратор</dc:creator>
  <cp:lastModifiedBy>Пользователь Windows</cp:lastModifiedBy>
  <cp:revision>89</cp:revision>
  <dcterms:created xsi:type="dcterms:W3CDTF">2012-03-30T15:18:21Z</dcterms:created>
  <dcterms:modified xsi:type="dcterms:W3CDTF">2012-10-22T20:01:42Z</dcterms:modified>
</cp:coreProperties>
</file>