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2366-B82A-41C9-94CE-B257A81C702A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B2C3F-355A-467C-BB83-468A9105D8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2366-B82A-41C9-94CE-B257A81C702A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B2C3F-355A-467C-BB83-468A9105D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2366-B82A-41C9-94CE-B257A81C702A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B2C3F-355A-467C-BB83-468A9105D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2366-B82A-41C9-94CE-B257A81C702A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B2C3F-355A-467C-BB83-468A9105D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2366-B82A-41C9-94CE-B257A81C702A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E0B2C3F-355A-467C-BB83-468A9105D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2366-B82A-41C9-94CE-B257A81C702A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B2C3F-355A-467C-BB83-468A9105D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2366-B82A-41C9-94CE-B257A81C702A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B2C3F-355A-467C-BB83-468A9105D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2366-B82A-41C9-94CE-B257A81C702A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B2C3F-355A-467C-BB83-468A9105D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2366-B82A-41C9-94CE-B257A81C702A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B2C3F-355A-467C-BB83-468A9105D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2366-B82A-41C9-94CE-B257A81C702A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B2C3F-355A-467C-BB83-468A9105D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2366-B82A-41C9-94CE-B257A81C702A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B2C3F-355A-467C-BB83-468A9105D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6CC2366-B82A-41C9-94CE-B257A81C702A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E0B2C3F-355A-467C-BB83-468A9105D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Слитное и раздельное написание производных предлогов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28802"/>
          </a:xfrm>
        </p:spPr>
        <p:txBody>
          <a:bodyPr>
            <a:noAutofit/>
          </a:bodyPr>
          <a:lstStyle/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Выборочный диктант (Выписать словосочетания, в которых выделенные слова являются производными предлогами – 1 вариант; самостоятельными частями речи – 2 вариант). </a:t>
            </a:r>
            <a:b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85926"/>
            <a:ext cx="9144000" cy="507207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i="1" dirty="0" smtClean="0"/>
              <a:t>Идти коротким путем; благодаря стараниям; поступить вопреки воле отца; путем переговоров; ходить вокруг да около; остановиться около дома; двигаться навстречу; согласно приказу; находиться вблизи; бежать впереди; идти впереди всех; изъездить вдоль и поперек.</a:t>
            </a:r>
            <a:endParaRPr lang="ru-RU" sz="3600" b="1" dirty="0" smtClean="0"/>
          </a:p>
          <a:p>
            <a:endParaRPr lang="ru-RU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0950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i="1" dirty="0" smtClean="0"/>
              <a:t>Идти коротким путем; </a:t>
            </a:r>
            <a:r>
              <a:rPr lang="ru-RU" sz="4000" b="1" i="1" dirty="0" smtClean="0">
                <a:solidFill>
                  <a:srgbClr val="FFFF00"/>
                </a:solidFill>
              </a:rPr>
              <a:t>благодаря</a:t>
            </a:r>
            <a:r>
              <a:rPr lang="ru-RU" sz="4000" b="1" i="1" dirty="0" smtClean="0"/>
              <a:t> стараниям; поступить </a:t>
            </a:r>
            <a:r>
              <a:rPr lang="ru-RU" sz="4000" b="1" i="1" dirty="0" smtClean="0">
                <a:solidFill>
                  <a:srgbClr val="FFFF00"/>
                </a:solidFill>
              </a:rPr>
              <a:t>вопреки</a:t>
            </a:r>
            <a:r>
              <a:rPr lang="ru-RU" sz="4000" b="1" i="1" dirty="0" smtClean="0"/>
              <a:t> воле отца; </a:t>
            </a:r>
            <a:r>
              <a:rPr lang="ru-RU" sz="4000" b="1" i="1" dirty="0" smtClean="0">
                <a:solidFill>
                  <a:srgbClr val="FFFF00"/>
                </a:solidFill>
              </a:rPr>
              <a:t>путем</a:t>
            </a:r>
            <a:r>
              <a:rPr lang="ru-RU" sz="4000" b="1" i="1" dirty="0" smtClean="0"/>
              <a:t> переговоров; ходить вокруг да около; остановиться </a:t>
            </a:r>
            <a:r>
              <a:rPr lang="ru-RU" sz="4000" b="1" i="1" dirty="0" smtClean="0">
                <a:solidFill>
                  <a:srgbClr val="FFFF00"/>
                </a:solidFill>
              </a:rPr>
              <a:t>около</a:t>
            </a:r>
            <a:r>
              <a:rPr lang="ru-RU" sz="4000" b="1" i="1" dirty="0" smtClean="0"/>
              <a:t> дома; двигаться навстречу; согласно приказу; находиться вблизи; бежать впереди; идти впереди всех; изъездить вдоль и поперек.</a:t>
            </a:r>
            <a:endParaRPr lang="ru-RU" sz="4000" b="1" dirty="0" smtClean="0"/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Autofit/>
          </a:bodyPr>
          <a:lstStyle/>
          <a:p>
            <a:r>
              <a:rPr lang="ru-RU" sz="4400" dirty="0" smtClean="0"/>
              <a:t>Прочитайте предложения  и сравните написание одинаково звучащих слов в первом и во втором предложении. </a:t>
            </a:r>
            <a:br>
              <a:rPr lang="ru-RU" sz="4400" dirty="0" smtClean="0"/>
            </a:br>
            <a:r>
              <a:rPr lang="ru-RU" sz="4400" i="1" dirty="0" smtClean="0"/>
              <a:t>     1) Мы проводили занятия </a:t>
            </a:r>
            <a:r>
              <a:rPr lang="ru-RU" sz="4400" i="1" dirty="0" smtClean="0">
                <a:solidFill>
                  <a:srgbClr val="FFFF00"/>
                </a:solidFill>
              </a:rPr>
              <a:t>в течение </a:t>
            </a:r>
            <a:r>
              <a:rPr lang="ru-RU" sz="4400" i="1" dirty="0" smtClean="0"/>
              <a:t>нескольких дней.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i="1" dirty="0" smtClean="0"/>
              <a:t>     2) </a:t>
            </a:r>
            <a:r>
              <a:rPr lang="ru-RU" sz="4400" i="1" dirty="0" smtClean="0">
                <a:solidFill>
                  <a:srgbClr val="FFFF00"/>
                </a:solidFill>
              </a:rPr>
              <a:t>В течении </a:t>
            </a:r>
            <a:r>
              <a:rPr lang="ru-RU" sz="4400" i="1" dirty="0" smtClean="0"/>
              <a:t>этой реки много поворотов.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/>
          <a:lstStyle/>
          <a:p>
            <a:r>
              <a:rPr lang="ru-RU" dirty="0" smtClean="0"/>
              <a:t>Почему по-разному написаны выделенные слова? </a:t>
            </a:r>
            <a:br>
              <a:rPr lang="ru-RU" dirty="0" smtClean="0"/>
            </a:br>
            <a:r>
              <a:rPr lang="ru-RU" dirty="0" smtClean="0"/>
              <a:t>В чем разница в написании? (Буква на конце, слитное - раздельное написание).</a:t>
            </a:r>
            <a:br>
              <a:rPr lang="ru-RU" dirty="0" smtClean="0"/>
            </a:br>
            <a:r>
              <a:rPr lang="ru-RU" dirty="0" smtClean="0"/>
              <a:t>          - Попробуем задать вопрос к выделенным словам.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Autofit/>
          </a:bodyPr>
          <a:lstStyle/>
          <a:p>
            <a:pPr lvl="0"/>
            <a:r>
              <a:rPr lang="ru-RU" sz="2800" i="1" dirty="0" smtClean="0"/>
              <a:t>Мы проводили занятия в течение нескольких дней.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i="1" dirty="0" smtClean="0"/>
              <a:t>                                        (как долго? </a:t>
            </a:r>
            <a:r>
              <a:rPr lang="ru-RU" sz="2800" i="1" dirty="0" smtClean="0"/>
              <a:t>Когда</a:t>
            </a:r>
            <a:r>
              <a:rPr lang="ru-RU" sz="2800" i="1" dirty="0" smtClean="0"/>
              <a:t>)</a:t>
            </a:r>
            <a:br>
              <a:rPr lang="ru-RU" sz="2800" i="1" dirty="0" smtClean="0"/>
            </a:br>
            <a:r>
              <a:rPr lang="ru-RU" sz="2800" i="1" dirty="0" smtClean="0"/>
              <a:t> </a:t>
            </a:r>
            <a:r>
              <a:rPr lang="ru-RU" sz="2800" i="1" dirty="0" smtClean="0"/>
              <a:t>2) В течении этой реки много поворотов.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i="1" dirty="0" smtClean="0"/>
              <a:t>        (в чем? где</a:t>
            </a:r>
            <a:r>
              <a:rPr lang="ru-RU" sz="2800" i="1" dirty="0" smtClean="0"/>
              <a:t>?)</a:t>
            </a:r>
            <a:r>
              <a:rPr lang="ru-RU" sz="2800" i="1" dirty="0" smtClean="0"/>
              <a:t> 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Вывод: В первом предложении </a:t>
            </a:r>
            <a:r>
              <a:rPr lang="ru-RU" sz="2800" i="1" dirty="0" smtClean="0"/>
              <a:t>в течение</a:t>
            </a:r>
            <a:r>
              <a:rPr lang="ru-RU" sz="2800" dirty="0" smtClean="0"/>
              <a:t> – это производный предлог, который вместе со словосочетанием </a:t>
            </a:r>
            <a:r>
              <a:rPr lang="ru-RU" sz="2800" i="1" dirty="0" smtClean="0"/>
              <a:t>нескольких дней</a:t>
            </a:r>
            <a:r>
              <a:rPr lang="ru-RU" sz="2800" dirty="0" smtClean="0"/>
              <a:t> обозначает отрезок времени. Во втором предложении – это существительное </a:t>
            </a:r>
            <a:r>
              <a:rPr lang="ru-RU" sz="2800" i="1" dirty="0" smtClean="0"/>
              <a:t>течение</a:t>
            </a:r>
            <a:r>
              <a:rPr lang="ru-RU" sz="2800" dirty="0" smtClean="0"/>
              <a:t> с предлогом </a:t>
            </a:r>
            <a:r>
              <a:rPr lang="ru-RU" sz="2800" i="1" dirty="0" smtClean="0"/>
              <a:t>в</a:t>
            </a:r>
            <a:r>
              <a:rPr lang="ru-RU" sz="2800" dirty="0" smtClean="0"/>
              <a:t>, у существительного  окончание </a:t>
            </a:r>
            <a:r>
              <a:rPr lang="ru-RU" sz="2800" i="1" dirty="0" smtClean="0"/>
              <a:t>-и</a:t>
            </a:r>
            <a:r>
              <a:rPr lang="ru-RU" sz="2800" dirty="0" smtClean="0"/>
              <a:t>, так как существительное оканчивается на </a:t>
            </a:r>
            <a:r>
              <a:rPr lang="ru-RU" sz="2800" i="1" dirty="0" smtClean="0"/>
              <a:t>–</a:t>
            </a:r>
            <a:r>
              <a:rPr lang="ru-RU" sz="2800" i="1" dirty="0" err="1" smtClean="0"/>
              <a:t>ие</a:t>
            </a:r>
            <a:r>
              <a:rPr lang="ru-RU" sz="2800" i="1" dirty="0" smtClean="0"/>
              <a:t>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Autofit/>
          </a:bodyPr>
          <a:lstStyle/>
          <a:p>
            <a:r>
              <a:rPr lang="ru-RU" sz="3200" dirty="0" smtClean="0"/>
              <a:t> ΙΙΙ. Тренировочные упражнения.</a:t>
            </a:r>
            <a:br>
              <a:rPr lang="ru-RU" sz="3200" dirty="0" smtClean="0"/>
            </a:br>
            <a:r>
              <a:rPr lang="ru-RU" sz="3200" dirty="0" smtClean="0"/>
              <a:t>1) Спишите, раскрывая скобки и вставляя пропущенные буквы. </a:t>
            </a:r>
            <a:br>
              <a:rPr lang="ru-RU" sz="3200" dirty="0" smtClean="0"/>
            </a:br>
            <a:r>
              <a:rPr lang="ru-RU" sz="3200" i="1" dirty="0" smtClean="0"/>
              <a:t>Иметь (в)виду совет друга; (в)виду (не)достатка времени; говорить (в)</a:t>
            </a:r>
            <a:r>
              <a:rPr lang="ru-RU" sz="3200" i="1" dirty="0" err="1" smtClean="0"/>
              <a:t>продолжени</a:t>
            </a:r>
            <a:r>
              <a:rPr lang="ru-RU" sz="3200" i="1" dirty="0" smtClean="0"/>
              <a:t>.. часа; (в)</a:t>
            </a:r>
            <a:r>
              <a:rPr lang="ru-RU" sz="3200" i="1" dirty="0" err="1" smtClean="0"/>
              <a:t>продолжени</a:t>
            </a:r>
            <a:r>
              <a:rPr lang="ru-RU" sz="3200" i="1" dirty="0" smtClean="0"/>
              <a:t>.. романа; (в)</a:t>
            </a:r>
            <a:r>
              <a:rPr lang="ru-RU" sz="3200" i="1" dirty="0" err="1" smtClean="0"/>
              <a:t>следстви</a:t>
            </a:r>
            <a:r>
              <a:rPr lang="ru-RU" sz="3200" i="1" dirty="0" smtClean="0"/>
              <a:t>.. обильного снегопада; ошибки (в)</a:t>
            </a:r>
            <a:r>
              <a:rPr lang="ru-RU" sz="3200" i="1" dirty="0" err="1" smtClean="0"/>
              <a:t>следстви</a:t>
            </a:r>
            <a:r>
              <a:rPr lang="ru-RU" sz="3200" i="1" dirty="0" smtClean="0"/>
              <a:t>..; (не)смотря на (не)удачу; (не)смотря под ноги; договориться (на)счет встречи; положить деньги (на)счет в банке; (в)</a:t>
            </a:r>
            <a:r>
              <a:rPr lang="ru-RU" sz="3200" i="1" dirty="0" err="1" smtClean="0"/>
              <a:t>заключени</a:t>
            </a:r>
            <a:r>
              <a:rPr lang="ru-RU" sz="3200" i="1" dirty="0" smtClean="0"/>
              <a:t>.. сообщения.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Autofit/>
          </a:bodyPr>
          <a:lstStyle/>
          <a:p>
            <a:r>
              <a:rPr lang="ru-RU" sz="2800" dirty="0" smtClean="0"/>
              <a:t>2) Запишите предложения, раскрывая скобки и вставляя пропущенные буквы. Предлоги заключите в прямоугольник, а самостоятельные части речи подчеркните как члены предложения. СЛАЙД № 10</a:t>
            </a:r>
            <a:br>
              <a:rPr lang="ru-RU" sz="2800" dirty="0" smtClean="0"/>
            </a:br>
            <a:r>
              <a:rPr lang="ru-RU" sz="2800" dirty="0" smtClean="0"/>
              <a:t>1. (В)</a:t>
            </a:r>
            <a:r>
              <a:rPr lang="ru-RU" sz="2800" dirty="0" err="1" smtClean="0"/>
              <a:t>продолжени</a:t>
            </a:r>
            <a:r>
              <a:rPr lang="ru-RU" sz="2800" dirty="0" smtClean="0"/>
              <a:t>.. целого месяца шли дожди.</a:t>
            </a:r>
            <a:br>
              <a:rPr lang="ru-RU" sz="2800" dirty="0" smtClean="0"/>
            </a:br>
            <a:r>
              <a:rPr lang="ru-RU" sz="2800" dirty="0" smtClean="0"/>
              <a:t>2. Библиотека была закрыта (в)</a:t>
            </a:r>
            <a:r>
              <a:rPr lang="ru-RU" sz="2800" dirty="0" err="1" smtClean="0"/>
              <a:t>следстви</a:t>
            </a:r>
            <a:r>
              <a:rPr lang="ru-RU" sz="2800" dirty="0" smtClean="0"/>
              <a:t>.. ремонта.</a:t>
            </a:r>
            <a:br>
              <a:rPr lang="ru-RU" sz="2800" dirty="0" smtClean="0"/>
            </a:br>
            <a:r>
              <a:rPr lang="ru-RU" sz="2800" dirty="0" smtClean="0"/>
              <a:t>3. Вы можете сообщить данные (на)счет переписи?</a:t>
            </a:r>
            <a:br>
              <a:rPr lang="ru-RU" sz="2800" dirty="0" smtClean="0"/>
            </a:br>
            <a:r>
              <a:rPr lang="ru-RU" sz="2800" dirty="0" smtClean="0"/>
              <a:t>4. Новые герои появляются (в)</a:t>
            </a:r>
            <a:r>
              <a:rPr lang="ru-RU" sz="2800" dirty="0" err="1" smtClean="0"/>
              <a:t>продолжени</a:t>
            </a:r>
            <a:r>
              <a:rPr lang="ru-RU" sz="2800" dirty="0" smtClean="0"/>
              <a:t>.. фильма.</a:t>
            </a:r>
            <a:br>
              <a:rPr lang="ru-RU" sz="2800" dirty="0" smtClean="0"/>
            </a:br>
            <a:r>
              <a:rPr lang="ru-RU" sz="2800" dirty="0" smtClean="0"/>
              <a:t>5. Декабристы долгие годы находились (в)</a:t>
            </a:r>
            <a:r>
              <a:rPr lang="ru-RU" sz="2800" dirty="0" err="1" smtClean="0"/>
              <a:t>заключени</a:t>
            </a:r>
            <a:r>
              <a:rPr lang="ru-RU" sz="2800" dirty="0" smtClean="0"/>
              <a:t>..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09507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- В чем отличие производных предлогов от </a:t>
            </a:r>
            <a:r>
              <a:rPr lang="ru-RU" sz="4400" dirty="0" err="1" smtClean="0"/>
              <a:t>непроизводньгх</a:t>
            </a:r>
            <a:r>
              <a:rPr lang="ru-RU" sz="4400" dirty="0" smtClean="0"/>
              <a:t>?</a:t>
            </a:r>
          </a:p>
          <a:p>
            <a:r>
              <a:rPr lang="ru-RU" sz="4400" dirty="0" smtClean="0"/>
              <a:t>    - Как отличить производный предлог от других самостоятельных частей речи? </a:t>
            </a:r>
          </a:p>
          <a:p>
            <a:r>
              <a:rPr lang="ru-RU" sz="4400" dirty="0" smtClean="0"/>
              <a:t>    - Какие производные предлоги пишутся слитно, какие –раздельно?</a:t>
            </a:r>
          </a:p>
          <a:p>
            <a:pPr>
              <a:buNone/>
            </a:pPr>
            <a:endParaRPr lang="ru-RU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47</TotalTime>
  <Words>217</Words>
  <Application>Microsoft Office PowerPoint</Application>
  <PresentationFormat>Экран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Слитное и раздельное написание производных предлогов </vt:lpstr>
      <vt:lpstr>Выборочный диктант (Выписать словосочетания, в которых выделенные слова являются производными предлогами – 1 вариант; самостоятельными частями речи – 2 вариант).  </vt:lpstr>
      <vt:lpstr>Слайд 3</vt:lpstr>
      <vt:lpstr>Прочитайте предложения  и сравните написание одинаково звучащих слов в первом и во втором предложении.       1) Мы проводили занятия в течение нескольких дней.      2) В течении этой реки много поворотов. </vt:lpstr>
      <vt:lpstr>Почему по-разному написаны выделенные слова?  В чем разница в написании? (Буква на конце, слитное - раздельное написание).           - Попробуем задать вопрос к выделенным словам. </vt:lpstr>
      <vt:lpstr>Мы проводили занятия в течение нескольких дней.                                         (как долго? Когда)  2) В течении этой реки много поворотов.         (в чем? где?)  Вывод: В первом предложении в течение – это производный предлог, который вместе со словосочетанием нескольких дней обозначает отрезок времени. Во втором предложении – это существительное течение с предлогом в, у существительного  окончание -и, так как существительное оканчивается на –ие. </vt:lpstr>
      <vt:lpstr> ΙΙΙ. Тренировочные упражнения. 1) Спишите, раскрывая скобки и вставляя пропущенные буквы.  Иметь (в)виду совет друга; (в)виду (не)достатка времени; говорить (в)продолжени.. часа; (в)продолжени.. романа; (в)следстви.. обильного снегопада; ошибки (в)следстви..; (не)смотря на (не)удачу; (не)смотря под ноги; договориться (на)счет встречи; положить деньги (на)счет в банке; (в)заключени.. сообщения. </vt:lpstr>
      <vt:lpstr>2) Запишите предложения, раскрывая скобки и вставляя пропущенные буквы. Предлоги заключите в прямоугольник, а самостоятельные части речи подчеркните как члены предложения. СЛАЙД № 10 1. (В)продолжени.. целого месяца шли дожди. 2. Библиотека была закрыта (в)следстви.. ремонта. 3. Вы можете сообщить данные (на)счет переписи? 4. Новые герои появляются (в)продолжени.. фильма. 5. Декабристы долгие годы находились (в)заключени.. 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Слитное и раздельное написание производных предлогов</dc:title>
  <dc:creator>Файзуллина Наталья</dc:creator>
  <cp:lastModifiedBy>Файзуллина Наталья</cp:lastModifiedBy>
  <cp:revision>8</cp:revision>
  <dcterms:created xsi:type="dcterms:W3CDTF">2014-03-16T13:30:40Z</dcterms:created>
  <dcterms:modified xsi:type="dcterms:W3CDTF">2014-03-16T15:00:59Z</dcterms:modified>
</cp:coreProperties>
</file>