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57" r:id="rId3"/>
    <p:sldId id="259" r:id="rId4"/>
    <p:sldId id="260" r:id="rId5"/>
    <p:sldId id="273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4B607-6875-4609-B67A-7A9BA2F4F400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C417-BA2C-4523-A397-5AE8F43E94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1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C417-BA2C-4523-A397-5AE8F43E94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84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F12E23-CD84-4BFA-87C1-6C46B1C7FE66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658F73-F6FE-43EF-8197-5DDACC34D36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568952" cy="36004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936104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</a:rPr>
              <a:t>Словообразование </a:t>
            </a:r>
            <a:endParaRPr lang="ru-RU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7544" y="2290835"/>
            <a:ext cx="3528392" cy="2016224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Словопроизводство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бразование одного слова из другого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32040" y="2276872"/>
            <a:ext cx="3816424" cy="2016224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solidFill>
                <a:srgbClr val="C00000"/>
              </a:solidFill>
            </a:endParaRPr>
          </a:p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Словосложение</a:t>
            </a:r>
          </a:p>
          <a:p>
            <a:pPr algn="ctr"/>
            <a:endParaRPr lang="ru-RU" u="sng" dirty="0" smtClean="0">
              <a:solidFill>
                <a:srgbClr val="C0000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бразование одного слова путем соединения двух слов 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endCxn id="7" idx="0"/>
          </p:cNvCxnSpPr>
          <p:nvPr/>
        </p:nvCxnSpPr>
        <p:spPr>
          <a:xfrm>
            <a:off x="4535996" y="1124744"/>
            <a:ext cx="2304256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267744" y="1124744"/>
            <a:ext cx="2268252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2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en-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имеет часто значение </a:t>
            </a:r>
            <a:r>
              <a:rPr lang="ru-RU" sz="2000" i="1" dirty="0" smtClean="0">
                <a:solidFill>
                  <a:srgbClr val="002060"/>
                </a:solidFill>
              </a:rPr>
              <a:t>делать</a:t>
            </a:r>
            <a:r>
              <a:rPr lang="ru-RU" sz="2000" i="1" dirty="0" smtClean="0"/>
              <a:t> </a:t>
            </a:r>
            <a:r>
              <a:rPr lang="ru-RU" sz="1600" i="1" dirty="0" smtClean="0">
                <a:solidFill>
                  <a:schemeClr val="bg1"/>
                </a:solidFill>
              </a:rPr>
              <a:t>(ср. суффикс –</a:t>
            </a:r>
            <a:r>
              <a:rPr lang="en-US" sz="1600" i="1" dirty="0" smtClean="0">
                <a:solidFill>
                  <a:schemeClr val="bg1"/>
                </a:solidFill>
              </a:rPr>
              <a:t>en)</a:t>
            </a:r>
            <a:r>
              <a:rPr lang="ru-RU" sz="1600" i="1" dirty="0" smtClean="0">
                <a:solidFill>
                  <a:schemeClr val="bg1"/>
                </a:solidFill>
              </a:rPr>
              <a:t>: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 smtClean="0"/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circle – </a:t>
            </a:r>
            <a:r>
              <a:rPr lang="ru-RU" sz="2200" dirty="0" smtClean="0">
                <a:solidFill>
                  <a:schemeClr val="bg1"/>
                </a:solidFill>
              </a:rPr>
              <a:t>круг                    </a:t>
            </a:r>
            <a:r>
              <a:rPr lang="en-US" sz="2200" dirty="0" smtClean="0">
                <a:solidFill>
                  <a:schemeClr val="bg1"/>
                </a:solidFill>
              </a:rPr>
              <a:t>to </a:t>
            </a:r>
            <a:r>
              <a:rPr lang="en-US" sz="2200" dirty="0" smtClean="0">
                <a:solidFill>
                  <a:srgbClr val="C00000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circle – </a:t>
            </a:r>
            <a:r>
              <a:rPr lang="ru-RU" sz="2200" dirty="0" smtClean="0">
                <a:solidFill>
                  <a:schemeClr val="bg1"/>
                </a:solidFill>
              </a:rPr>
              <a:t>окружать(делать круг)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large – </a:t>
            </a:r>
            <a:r>
              <a:rPr lang="ru-RU" sz="2000" dirty="0" smtClean="0">
                <a:solidFill>
                  <a:schemeClr val="bg1"/>
                </a:solidFill>
              </a:rPr>
              <a:t>большой</a:t>
            </a:r>
            <a:r>
              <a:rPr lang="ru-RU" sz="2200" dirty="0" smtClean="0">
                <a:solidFill>
                  <a:schemeClr val="bg1"/>
                </a:solidFill>
              </a:rPr>
              <a:t>              </a:t>
            </a:r>
            <a:r>
              <a:rPr lang="en-US" sz="2200" dirty="0" smtClean="0">
                <a:solidFill>
                  <a:schemeClr val="bg1"/>
                </a:solidFill>
              </a:rPr>
              <a:t>to </a:t>
            </a:r>
            <a:r>
              <a:rPr lang="en-US" sz="2200" dirty="0" smtClean="0">
                <a:solidFill>
                  <a:srgbClr val="C00000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large – </a:t>
            </a:r>
            <a:r>
              <a:rPr lang="ru-RU" sz="2000" dirty="0" smtClean="0">
                <a:solidFill>
                  <a:schemeClr val="bg1"/>
                </a:solidFill>
              </a:rPr>
              <a:t>увеличивать (делать большим)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rich – </a:t>
            </a:r>
            <a:r>
              <a:rPr lang="ru-RU" sz="2200" dirty="0" smtClean="0">
                <a:solidFill>
                  <a:schemeClr val="bg1"/>
                </a:solidFill>
              </a:rPr>
              <a:t>богатый               </a:t>
            </a:r>
            <a:r>
              <a:rPr lang="en-US" sz="2200" dirty="0" smtClean="0">
                <a:solidFill>
                  <a:schemeClr val="bg1"/>
                </a:solidFill>
              </a:rPr>
              <a:t>to </a:t>
            </a:r>
            <a:r>
              <a:rPr lang="en-US" sz="2200" dirty="0" smtClean="0">
                <a:solidFill>
                  <a:srgbClr val="C00000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rich – </a:t>
            </a:r>
            <a:r>
              <a:rPr lang="ru-RU" sz="2200" dirty="0" smtClean="0">
                <a:solidFill>
                  <a:schemeClr val="bg1"/>
                </a:solidFill>
              </a:rPr>
              <a:t>обогащать(делать богатым)</a:t>
            </a:r>
          </a:p>
          <a:p>
            <a:pPr marL="0" indent="0">
              <a:buNone/>
            </a:pPr>
            <a:r>
              <a:rPr lang="ru-RU" sz="2200" dirty="0" smtClean="0"/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slave – </a:t>
            </a:r>
            <a:r>
              <a:rPr lang="ru-RU" sz="2200" dirty="0" smtClean="0">
                <a:solidFill>
                  <a:schemeClr val="bg1"/>
                </a:solidFill>
              </a:rPr>
              <a:t>раб                      </a:t>
            </a:r>
            <a:r>
              <a:rPr lang="en-US" sz="2200" dirty="0" smtClean="0">
                <a:solidFill>
                  <a:schemeClr val="bg1"/>
                </a:solidFill>
              </a:rPr>
              <a:t>to </a:t>
            </a:r>
            <a:r>
              <a:rPr lang="en-US" sz="2200" dirty="0" smtClean="0">
                <a:solidFill>
                  <a:srgbClr val="C00000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slave – </a:t>
            </a:r>
            <a:r>
              <a:rPr lang="ru-RU" sz="2200" dirty="0" smtClean="0">
                <a:solidFill>
                  <a:schemeClr val="bg1"/>
                </a:solidFill>
              </a:rPr>
              <a:t>порабощать (делать рабом)</a:t>
            </a:r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endParaRPr lang="ru-RU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706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Эти слова неделимы и не осознаются как образованные с помощью префиксов: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re</a:t>
            </a:r>
            <a:r>
              <a:rPr lang="en-US" dirty="0" smtClean="0">
                <a:solidFill>
                  <a:schemeClr val="bg1"/>
                </a:solidFill>
              </a:rPr>
              <a:t>main,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re</a:t>
            </a:r>
            <a:r>
              <a:rPr lang="en-US" dirty="0" smtClean="0">
                <a:solidFill>
                  <a:schemeClr val="bg1"/>
                </a:solidFill>
              </a:rPr>
              <a:t>fuse,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re</a:t>
            </a:r>
            <a:r>
              <a:rPr lang="en-US" dirty="0" smtClean="0">
                <a:solidFill>
                  <a:schemeClr val="bg1"/>
                </a:solidFill>
              </a:rPr>
              <a:t>duce,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dis</a:t>
            </a:r>
            <a:r>
              <a:rPr lang="en-US" dirty="0" smtClean="0">
                <a:solidFill>
                  <a:schemeClr val="bg1"/>
                </a:solidFill>
              </a:rPr>
              <a:t>patch,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dis</a:t>
            </a:r>
            <a:r>
              <a:rPr lang="en-US" dirty="0" smtClean="0">
                <a:solidFill>
                  <a:schemeClr val="bg1"/>
                </a:solidFill>
              </a:rPr>
              <a:t>cuss,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dis</a:t>
            </a:r>
            <a:r>
              <a:rPr lang="en-US" dirty="0" smtClean="0">
                <a:solidFill>
                  <a:schemeClr val="bg1"/>
                </a:solidFill>
              </a:rPr>
              <a:t>pute,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pre</a:t>
            </a:r>
            <a:r>
              <a:rPr lang="en-US" dirty="0" smtClean="0">
                <a:solidFill>
                  <a:schemeClr val="bg1"/>
                </a:solidFill>
              </a:rPr>
              <a:t>cise, </a:t>
            </a:r>
            <a:r>
              <a:rPr lang="en-US" dirty="0" smtClean="0">
                <a:solidFill>
                  <a:srgbClr val="C00000"/>
                </a:solidFill>
              </a:rPr>
              <a:t>pre</a:t>
            </a:r>
            <a:r>
              <a:rPr lang="en-US" dirty="0" smtClean="0">
                <a:solidFill>
                  <a:schemeClr val="bg1"/>
                </a:solidFill>
              </a:rPr>
              <a:t>pare,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pre</a:t>
            </a:r>
            <a:r>
              <a:rPr lang="en-US" dirty="0" smtClean="0">
                <a:solidFill>
                  <a:schemeClr val="bg1"/>
                </a:solidFill>
              </a:rPr>
              <a:t>side,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sub</a:t>
            </a:r>
            <a:r>
              <a:rPr lang="en-US" dirty="0" smtClean="0">
                <a:solidFill>
                  <a:schemeClr val="bg1"/>
                </a:solidFill>
              </a:rPr>
              <a:t>mit,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sub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bg1"/>
                </a:solidFill>
              </a:rPr>
              <a:t>ect.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Слова с префиксами, </a:t>
            </a:r>
            <a:r>
              <a:rPr lang="ru-RU" sz="3200" dirty="0">
                <a:solidFill>
                  <a:srgbClr val="C00000"/>
                </a:solidFill>
              </a:rPr>
              <a:t>частично или полностью </a:t>
            </a:r>
            <a:r>
              <a:rPr lang="ru-RU" sz="3200" dirty="0" smtClean="0">
                <a:solidFill>
                  <a:srgbClr val="C00000"/>
                </a:solidFill>
              </a:rPr>
              <a:t>утратившими свое значение</a:t>
            </a:r>
            <a:r>
              <a:rPr lang="ru-RU" sz="3200" dirty="0">
                <a:solidFill>
                  <a:srgbClr val="C0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775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Суффиксы существительных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1. Для обозначения лица: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er</a:t>
            </a:r>
            <a:r>
              <a:rPr lang="en-US" b="1" u="sng" dirty="0" smtClean="0">
                <a:solidFill>
                  <a:srgbClr val="C00000"/>
                </a:solidFill>
              </a:rPr>
              <a:t>, -or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>
                <a:solidFill>
                  <a:schemeClr val="bg1"/>
                </a:solidFill>
              </a:rPr>
              <a:t>присоединяются к глаголам для обозначения  действующего  лица: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or </a:t>
            </a:r>
            <a:r>
              <a:rPr lang="en-US" sz="1600" dirty="0" smtClean="0">
                <a:solidFill>
                  <a:schemeClr val="bg1"/>
                </a:solidFill>
              </a:rPr>
              <a:t>– </a:t>
            </a:r>
            <a:r>
              <a:rPr lang="ru-RU" sz="1700" dirty="0" smtClean="0">
                <a:solidFill>
                  <a:schemeClr val="bg1"/>
                </a:solidFill>
              </a:rPr>
              <a:t>присоединяется к глаголам латинского происхождения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to buy – </a:t>
            </a:r>
            <a:r>
              <a:rPr lang="ru-RU" sz="2400" dirty="0" smtClean="0">
                <a:solidFill>
                  <a:schemeClr val="bg1"/>
                </a:solidFill>
              </a:rPr>
              <a:t>покупать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buy</a:t>
            </a:r>
            <a:r>
              <a:rPr lang="en-US" sz="2400" dirty="0" smtClean="0">
                <a:solidFill>
                  <a:srgbClr val="C00000"/>
                </a:solidFill>
              </a:rPr>
              <a:t>er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покупатель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to visit – </a:t>
            </a:r>
            <a:r>
              <a:rPr lang="ru-RU" sz="2400" dirty="0" smtClean="0">
                <a:solidFill>
                  <a:schemeClr val="bg1"/>
                </a:solidFill>
              </a:rPr>
              <a:t>посещать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visit</a:t>
            </a:r>
            <a:r>
              <a:rPr lang="en-US" sz="2400" dirty="0" smtClean="0">
                <a:solidFill>
                  <a:srgbClr val="C00000"/>
                </a:solidFill>
              </a:rPr>
              <a:t>or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посетитель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to work – </a:t>
            </a:r>
            <a:r>
              <a:rPr lang="ru-RU" sz="2400" dirty="0" smtClean="0">
                <a:solidFill>
                  <a:schemeClr val="bg1"/>
                </a:solidFill>
              </a:rPr>
              <a:t>работать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work</a:t>
            </a:r>
            <a:r>
              <a:rPr lang="en-US" sz="2400" dirty="0" smtClean="0">
                <a:solidFill>
                  <a:srgbClr val="C00000"/>
                </a:solidFill>
              </a:rPr>
              <a:t>er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рабочий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to translate – </a:t>
            </a:r>
            <a:r>
              <a:rPr lang="ru-RU" sz="2400" dirty="0" smtClean="0">
                <a:solidFill>
                  <a:schemeClr val="bg1"/>
                </a:solidFill>
              </a:rPr>
              <a:t>переводить           </a:t>
            </a:r>
            <a:r>
              <a:rPr lang="en-US" sz="2400" dirty="0" smtClean="0">
                <a:solidFill>
                  <a:schemeClr val="bg1"/>
                </a:solidFill>
              </a:rPr>
              <a:t>translat</a:t>
            </a:r>
            <a:r>
              <a:rPr lang="en-US" sz="2400" dirty="0" smtClean="0">
                <a:solidFill>
                  <a:srgbClr val="C00000"/>
                </a:solidFill>
              </a:rPr>
              <a:t>or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переводчик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to sell – </a:t>
            </a:r>
            <a:r>
              <a:rPr lang="ru-RU" sz="2400" dirty="0" smtClean="0">
                <a:solidFill>
                  <a:schemeClr val="bg1"/>
                </a:solidFill>
              </a:rPr>
              <a:t>продавать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sell</a:t>
            </a:r>
            <a:r>
              <a:rPr lang="en-US" sz="2400" dirty="0" smtClean="0">
                <a:solidFill>
                  <a:srgbClr val="C00000"/>
                </a:solidFill>
              </a:rPr>
              <a:t>er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продавец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to teach</a:t>
            </a:r>
            <a:r>
              <a:rPr lang="ru-RU" sz="2400" dirty="0" smtClean="0">
                <a:solidFill>
                  <a:schemeClr val="bg1"/>
                </a:solidFill>
              </a:rPr>
              <a:t> – учить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teach</a:t>
            </a:r>
            <a:r>
              <a:rPr lang="en-US" sz="2400" dirty="0" smtClean="0">
                <a:solidFill>
                  <a:srgbClr val="C00000"/>
                </a:solidFill>
              </a:rPr>
              <a:t>er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учитель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to invent – </a:t>
            </a:r>
            <a:r>
              <a:rPr lang="ru-RU" sz="2400" dirty="0" smtClean="0">
                <a:solidFill>
                  <a:schemeClr val="bg1"/>
                </a:solidFill>
              </a:rPr>
              <a:t>изобретать                </a:t>
            </a:r>
            <a:r>
              <a:rPr lang="en-US" sz="2400" dirty="0" smtClean="0">
                <a:solidFill>
                  <a:schemeClr val="bg1"/>
                </a:solidFill>
              </a:rPr>
              <a:t>invent</a:t>
            </a:r>
            <a:r>
              <a:rPr lang="en-US" sz="2400" dirty="0" smtClean="0">
                <a:solidFill>
                  <a:srgbClr val="C00000"/>
                </a:solidFill>
              </a:rPr>
              <a:t>or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изобретатель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to inspect – </a:t>
            </a:r>
            <a:r>
              <a:rPr lang="ru-RU" sz="2400" dirty="0" smtClean="0">
                <a:solidFill>
                  <a:schemeClr val="bg1"/>
                </a:solidFill>
              </a:rPr>
              <a:t>инспектировать     </a:t>
            </a:r>
            <a:r>
              <a:rPr lang="en-US" sz="2400" dirty="0" smtClean="0">
                <a:solidFill>
                  <a:schemeClr val="bg1"/>
                </a:solidFill>
              </a:rPr>
              <a:t>inspect</a:t>
            </a:r>
            <a:r>
              <a:rPr lang="en-US" sz="2400" dirty="0" smtClean="0">
                <a:solidFill>
                  <a:srgbClr val="C00000"/>
                </a:solidFill>
              </a:rPr>
              <a:t>or</a:t>
            </a:r>
            <a:r>
              <a:rPr lang="en-US" sz="2400" dirty="0" smtClean="0">
                <a:solidFill>
                  <a:schemeClr val="bg1"/>
                </a:solidFill>
              </a:rPr>
              <a:t> - </a:t>
            </a:r>
            <a:r>
              <a:rPr lang="ru-RU" sz="2400" dirty="0" smtClean="0">
                <a:solidFill>
                  <a:schemeClr val="bg1"/>
                </a:solidFill>
              </a:rPr>
              <a:t>инспектор  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        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Наиболее  употребительные  суффиксы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4"/>
            <a:ext cx="844562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ist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служит , как и суффикс –</a:t>
            </a:r>
            <a:r>
              <a:rPr lang="ru-RU" sz="2000" dirty="0" err="1" smtClean="0">
                <a:solidFill>
                  <a:schemeClr val="bg1"/>
                </a:solidFill>
              </a:rPr>
              <a:t>ист</a:t>
            </a:r>
            <a:r>
              <a:rPr lang="ru-RU" sz="2000" dirty="0" smtClean="0">
                <a:solidFill>
                  <a:schemeClr val="bg1"/>
                </a:solidFill>
              </a:rPr>
              <a:t> в русском языке, для обозначения   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принадлежности  к политическому или научному направлению: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ideal</a:t>
            </a:r>
            <a:r>
              <a:rPr lang="en-US" sz="2000" dirty="0" smtClean="0">
                <a:solidFill>
                  <a:srgbClr val="C00000"/>
                </a:solidFill>
              </a:rPr>
              <a:t>ist  </a:t>
            </a:r>
            <a:r>
              <a:rPr lang="en-US" sz="2000" dirty="0" smtClean="0">
                <a:solidFill>
                  <a:schemeClr val="bg1"/>
                </a:solidFill>
              </a:rPr>
              <a:t>         </a:t>
            </a:r>
            <a:r>
              <a:rPr lang="ru-RU" sz="2000" dirty="0" smtClean="0">
                <a:solidFill>
                  <a:schemeClr val="bg1"/>
                </a:solidFill>
              </a:rPr>
              <a:t>идеалист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terrorist          </a:t>
            </a:r>
            <a:r>
              <a:rPr lang="ru-RU" sz="2000" dirty="0" smtClean="0">
                <a:solidFill>
                  <a:schemeClr val="bg1"/>
                </a:solidFill>
              </a:rPr>
              <a:t>террорист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physic</a:t>
            </a:r>
            <a:r>
              <a:rPr lang="en-US" sz="2000" dirty="0" smtClean="0">
                <a:solidFill>
                  <a:srgbClr val="C00000"/>
                </a:solidFill>
              </a:rPr>
              <a:t>ist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      </a:t>
            </a:r>
            <a:r>
              <a:rPr lang="ru-RU" sz="2000" dirty="0" smtClean="0">
                <a:solidFill>
                  <a:schemeClr val="bg1"/>
                </a:solidFill>
              </a:rPr>
              <a:t>физик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С</a:t>
            </a:r>
            <a:r>
              <a:rPr lang="ru-RU" sz="2000" dirty="0" smtClean="0">
                <a:solidFill>
                  <a:schemeClr val="bg1"/>
                </a:solidFill>
              </a:rPr>
              <a:t>уффиксу – </a:t>
            </a:r>
            <a:r>
              <a:rPr lang="en-US" sz="2000" dirty="0" err="1" smtClean="0">
                <a:solidFill>
                  <a:srgbClr val="C00000"/>
                </a:solidFill>
              </a:rPr>
              <a:t>ist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соответствует в отвлеченных  существительных       суффикс –</a:t>
            </a:r>
            <a:r>
              <a:rPr lang="en-US" sz="2000" dirty="0" smtClean="0">
                <a:solidFill>
                  <a:srgbClr val="C00000"/>
                </a:solidFill>
              </a:rPr>
              <a:t>ism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(сравните суффикс –</a:t>
            </a:r>
            <a:r>
              <a:rPr lang="ru-RU" sz="2000" dirty="0" err="1" smtClean="0">
                <a:solidFill>
                  <a:srgbClr val="C00000"/>
                </a:solidFill>
              </a:rPr>
              <a:t>изм</a:t>
            </a:r>
            <a:r>
              <a:rPr lang="ru-RU" sz="2000" dirty="0" smtClean="0">
                <a:solidFill>
                  <a:schemeClr val="bg1"/>
                </a:solidFill>
              </a:rPr>
              <a:t>  в русском языке):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ideal</a:t>
            </a:r>
            <a:r>
              <a:rPr lang="en-US" sz="2000" dirty="0" smtClean="0">
                <a:solidFill>
                  <a:srgbClr val="C00000"/>
                </a:solidFill>
              </a:rPr>
              <a:t>ism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идеализм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terror</a:t>
            </a:r>
            <a:r>
              <a:rPr lang="en-US" sz="2000" dirty="0" smtClean="0">
                <a:solidFill>
                  <a:srgbClr val="C00000"/>
                </a:solidFill>
              </a:rPr>
              <a:t>ism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терроризм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ee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служит для обозначения лица, на которое направлено действие: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address – </a:t>
            </a:r>
            <a:r>
              <a:rPr lang="ru-RU" sz="2000" dirty="0" smtClean="0">
                <a:solidFill>
                  <a:schemeClr val="bg1"/>
                </a:solidFill>
              </a:rPr>
              <a:t>адресовать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address</a:t>
            </a:r>
            <a:r>
              <a:rPr lang="en-US" sz="2000" dirty="0" smtClean="0">
                <a:solidFill>
                  <a:srgbClr val="C00000"/>
                </a:solidFill>
              </a:rPr>
              <a:t>ee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адресат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consign – </a:t>
            </a:r>
            <a:r>
              <a:rPr lang="ru-RU" sz="2000" dirty="0" smtClean="0">
                <a:solidFill>
                  <a:schemeClr val="bg1"/>
                </a:solidFill>
              </a:rPr>
              <a:t>отправлять(товар, груз)      </a:t>
            </a:r>
            <a:r>
              <a:rPr lang="en-US" sz="2000" dirty="0" smtClean="0">
                <a:solidFill>
                  <a:schemeClr val="bg1"/>
                </a:solidFill>
              </a:rPr>
              <a:t>consign</a:t>
            </a:r>
            <a:r>
              <a:rPr lang="en-US" sz="2000" dirty="0" smtClean="0">
                <a:solidFill>
                  <a:srgbClr val="C00000"/>
                </a:solidFill>
              </a:rPr>
              <a:t>ee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грузополучатель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pay – </a:t>
            </a:r>
            <a:r>
              <a:rPr lang="ru-RU" sz="2000" dirty="0" smtClean="0">
                <a:solidFill>
                  <a:schemeClr val="bg1"/>
                </a:solidFill>
              </a:rPr>
              <a:t>платить      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pay</a:t>
            </a:r>
            <a:r>
              <a:rPr lang="en-US" sz="2000" dirty="0" smtClean="0">
                <a:solidFill>
                  <a:srgbClr val="C00000"/>
                </a:solidFill>
              </a:rPr>
              <a:t>ee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получатель платежа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trust – </a:t>
            </a:r>
            <a:r>
              <a:rPr lang="ru-RU" sz="2000" dirty="0" smtClean="0">
                <a:solidFill>
                  <a:schemeClr val="bg1"/>
                </a:solidFill>
              </a:rPr>
              <a:t>доверять     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trust</a:t>
            </a:r>
            <a:r>
              <a:rPr lang="en-US" sz="2000" dirty="0" smtClean="0">
                <a:solidFill>
                  <a:srgbClr val="C00000"/>
                </a:solidFill>
              </a:rPr>
              <a:t>ee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доверенное лицо 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2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</a:rPr>
              <a:t>ian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служит для обозначения национальной принадлежности: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Russ</a:t>
            </a:r>
            <a:r>
              <a:rPr lang="en-US" sz="2400" dirty="0" smtClean="0">
                <a:solidFill>
                  <a:srgbClr val="C00000"/>
                </a:solidFill>
              </a:rPr>
              <a:t>ian </a:t>
            </a:r>
            <a:r>
              <a:rPr lang="en-US" sz="2400" dirty="0" smtClean="0">
                <a:solidFill>
                  <a:schemeClr val="bg1"/>
                </a:solidFill>
              </a:rPr>
              <a:t>–  </a:t>
            </a:r>
            <a:r>
              <a:rPr lang="ru-RU" sz="2400" dirty="0" smtClean="0">
                <a:solidFill>
                  <a:schemeClr val="bg1"/>
                </a:solidFill>
              </a:rPr>
              <a:t> русский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Ukrain</a:t>
            </a:r>
            <a:r>
              <a:rPr lang="en-US" sz="2400" dirty="0" smtClean="0">
                <a:solidFill>
                  <a:srgbClr val="C00000"/>
                </a:solidFill>
              </a:rPr>
              <a:t>ian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украинец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Bulgar</a:t>
            </a:r>
            <a:r>
              <a:rPr lang="en-US" sz="2400" dirty="0" smtClean="0">
                <a:solidFill>
                  <a:srgbClr val="C00000"/>
                </a:solidFill>
              </a:rPr>
              <a:t>ian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болгарин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Hungar</a:t>
            </a:r>
            <a:r>
              <a:rPr lang="en-US" sz="2400" dirty="0" smtClean="0">
                <a:solidFill>
                  <a:srgbClr val="C00000"/>
                </a:solidFill>
              </a:rPr>
              <a:t>ian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венгерец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Norweg</a:t>
            </a:r>
            <a:r>
              <a:rPr lang="en-US" sz="2400" dirty="0" smtClean="0">
                <a:solidFill>
                  <a:srgbClr val="C00000"/>
                </a:solidFill>
              </a:rPr>
              <a:t>ian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норвежец 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2. Для обозначения </a:t>
            </a:r>
            <a:r>
              <a:rPr lang="ru-RU" sz="2000" i="1" dirty="0" smtClean="0">
                <a:solidFill>
                  <a:schemeClr val="bg1"/>
                </a:solidFill>
              </a:rPr>
              <a:t>отвлеченных существительных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</a:rPr>
              <a:t>age </a:t>
            </a:r>
            <a:r>
              <a:rPr lang="ru-RU" sz="2000" dirty="0" smtClean="0">
                <a:solidFill>
                  <a:schemeClr val="bg1"/>
                </a:solidFill>
              </a:rPr>
              <a:t>обычно образует существительные от глаголов: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to leak – </a:t>
            </a:r>
            <a:r>
              <a:rPr lang="ru-RU" sz="2400" dirty="0" smtClean="0">
                <a:solidFill>
                  <a:schemeClr val="bg1"/>
                </a:solidFill>
              </a:rPr>
              <a:t>протекать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 leak</a:t>
            </a:r>
            <a:r>
              <a:rPr lang="en-US" sz="2400" dirty="0" smtClean="0">
                <a:solidFill>
                  <a:srgbClr val="C00000"/>
                </a:solidFill>
              </a:rPr>
              <a:t>age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утечка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to marry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1800" dirty="0" smtClean="0">
                <a:solidFill>
                  <a:schemeClr val="bg1"/>
                </a:solidFill>
              </a:rPr>
              <a:t>жениться, выходить  замуж      </a:t>
            </a:r>
            <a:r>
              <a:rPr lang="en-US" sz="2400" dirty="0" smtClean="0">
                <a:solidFill>
                  <a:schemeClr val="bg1"/>
                </a:solidFill>
              </a:rPr>
              <a:t>marri</a:t>
            </a:r>
            <a:r>
              <a:rPr lang="en-US" sz="2400" dirty="0" smtClean="0">
                <a:solidFill>
                  <a:srgbClr val="C00000"/>
                </a:solidFill>
              </a:rPr>
              <a:t>age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брак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to pass – </a:t>
            </a:r>
            <a:r>
              <a:rPr lang="ru-RU" sz="2400" dirty="0" smtClean="0">
                <a:solidFill>
                  <a:schemeClr val="bg1"/>
                </a:solidFill>
              </a:rPr>
              <a:t>проходить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pass</a:t>
            </a:r>
            <a:r>
              <a:rPr lang="en-US" sz="2400" dirty="0" smtClean="0">
                <a:solidFill>
                  <a:srgbClr val="C00000"/>
                </a:solidFill>
              </a:rPr>
              <a:t>age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проход </a:t>
            </a:r>
          </a:p>
          <a:p>
            <a:pPr marL="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18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solidFill>
                  <a:srgbClr val="C00000"/>
                </a:solidFill>
              </a:rPr>
              <a:t>- </a:t>
            </a:r>
            <a:r>
              <a:rPr lang="en-US" sz="2400" u="sng" dirty="0" err="1" smtClean="0">
                <a:solidFill>
                  <a:srgbClr val="C00000"/>
                </a:solidFill>
              </a:rPr>
              <a:t>ance</a:t>
            </a:r>
            <a:r>
              <a:rPr lang="en-US" sz="2400" u="sng" dirty="0" smtClean="0">
                <a:solidFill>
                  <a:srgbClr val="C00000"/>
                </a:solidFill>
              </a:rPr>
              <a:t>, - </a:t>
            </a:r>
            <a:r>
              <a:rPr lang="en-US" sz="2400" u="sng" dirty="0" err="1" smtClean="0">
                <a:solidFill>
                  <a:srgbClr val="C00000"/>
                </a:solidFill>
              </a:rPr>
              <a:t>ence</a:t>
            </a:r>
            <a:r>
              <a:rPr lang="en-US" sz="2400" u="sng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ru-RU" sz="1800" dirty="0" smtClean="0">
                <a:solidFill>
                  <a:schemeClr val="bg1"/>
                </a:solidFill>
              </a:rPr>
              <a:t>соответствующие прилагательные имеют суффикс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-</a:t>
            </a:r>
            <a:r>
              <a:rPr lang="en-US" sz="1800" dirty="0" smtClean="0">
                <a:solidFill>
                  <a:srgbClr val="C00000"/>
                </a:solidFill>
              </a:rPr>
              <a:t>ant, - </a:t>
            </a:r>
            <a:r>
              <a:rPr lang="en-US" sz="1800" dirty="0" err="1" smtClean="0">
                <a:solidFill>
                  <a:srgbClr val="C00000"/>
                </a:solidFill>
              </a:rPr>
              <a:t>ent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    </a:t>
            </a:r>
            <a:r>
              <a:rPr lang="en-US" sz="2400" dirty="0" smtClean="0">
                <a:solidFill>
                  <a:schemeClr val="bg1"/>
                </a:solidFill>
              </a:rPr>
              <a:t>import</a:t>
            </a:r>
            <a:r>
              <a:rPr lang="en-US" sz="2400" dirty="0" smtClean="0">
                <a:solidFill>
                  <a:srgbClr val="C00000"/>
                </a:solidFill>
              </a:rPr>
              <a:t>ant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важный            </a:t>
            </a:r>
            <a:r>
              <a:rPr lang="en-US" sz="2400" dirty="0" smtClean="0">
                <a:solidFill>
                  <a:schemeClr val="bg1"/>
                </a:solidFill>
              </a:rPr>
              <a:t>import</a:t>
            </a:r>
            <a:r>
              <a:rPr lang="en-US" sz="2400" dirty="0" smtClean="0">
                <a:solidFill>
                  <a:srgbClr val="C00000"/>
                </a:solidFill>
              </a:rPr>
              <a:t>ance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важность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differ</a:t>
            </a:r>
            <a:r>
              <a:rPr lang="en-US" sz="2400" dirty="0" smtClean="0">
                <a:solidFill>
                  <a:srgbClr val="C00000"/>
                </a:solidFill>
              </a:rPr>
              <a:t>ent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различный        </a:t>
            </a:r>
            <a:r>
              <a:rPr lang="en-US" sz="2400" dirty="0" smtClean="0">
                <a:solidFill>
                  <a:schemeClr val="bg1"/>
                </a:solidFill>
              </a:rPr>
              <a:t>differ</a:t>
            </a:r>
            <a:r>
              <a:rPr lang="en-US" sz="2400" dirty="0" smtClean="0">
                <a:solidFill>
                  <a:srgbClr val="C00000"/>
                </a:solidFill>
              </a:rPr>
              <a:t>ence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различие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smtClean="0">
                <a:solidFill>
                  <a:schemeClr val="bg1"/>
                </a:solidFill>
              </a:rPr>
              <a:t>insist</a:t>
            </a:r>
            <a:r>
              <a:rPr lang="en-US" sz="2400" dirty="0" smtClean="0">
                <a:solidFill>
                  <a:srgbClr val="C00000"/>
                </a:solidFill>
              </a:rPr>
              <a:t>ent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настойчивый    </a:t>
            </a:r>
            <a:r>
              <a:rPr lang="en-US" sz="2400" dirty="0" smtClean="0">
                <a:solidFill>
                  <a:schemeClr val="bg1"/>
                </a:solidFill>
              </a:rPr>
              <a:t>insist</a:t>
            </a:r>
            <a:r>
              <a:rPr lang="en-US" sz="2400" dirty="0" smtClean="0">
                <a:solidFill>
                  <a:srgbClr val="C00000"/>
                </a:solidFill>
              </a:rPr>
              <a:t>ence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настойчивость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C00000"/>
                </a:solidFill>
              </a:rPr>
              <a:t>- </a:t>
            </a:r>
            <a:r>
              <a:rPr lang="en-US" sz="2400" u="sng" dirty="0" err="1" smtClean="0">
                <a:solidFill>
                  <a:srgbClr val="C00000"/>
                </a:solidFill>
              </a:rPr>
              <a:t>dom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образует существительные от прилагательных и </a:t>
            </a:r>
            <a:r>
              <a:rPr lang="ru-RU" sz="2000" dirty="0" err="1" smtClean="0">
                <a:solidFill>
                  <a:schemeClr val="bg1"/>
                </a:solidFill>
              </a:rPr>
              <a:t>сущ</a:t>
            </a:r>
            <a:r>
              <a:rPr lang="ru-RU" sz="2000" dirty="0" smtClean="0">
                <a:solidFill>
                  <a:schemeClr val="bg1"/>
                </a:solidFill>
              </a:rPr>
              <a:t>-х: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</a:t>
            </a:r>
            <a:r>
              <a:rPr lang="ru-RU" sz="2400" dirty="0" smtClean="0">
                <a:solidFill>
                  <a:srgbClr val="C00000"/>
                </a:solidFill>
              </a:rPr>
              <a:t>        </a:t>
            </a:r>
            <a:r>
              <a:rPr lang="en-US" sz="2400" dirty="0" smtClean="0">
                <a:solidFill>
                  <a:schemeClr val="bg1"/>
                </a:solidFill>
              </a:rPr>
              <a:t>free – </a:t>
            </a:r>
            <a:r>
              <a:rPr lang="ru-RU" sz="2400" dirty="0" smtClean="0">
                <a:solidFill>
                  <a:schemeClr val="bg1"/>
                </a:solidFill>
              </a:rPr>
              <a:t>свободный              </a:t>
            </a:r>
            <a:r>
              <a:rPr lang="en-US" sz="2400" dirty="0" smtClean="0">
                <a:solidFill>
                  <a:schemeClr val="bg1"/>
                </a:solidFill>
              </a:rPr>
              <a:t>free</a:t>
            </a:r>
            <a:r>
              <a:rPr lang="en-US" sz="2400" dirty="0" smtClean="0">
                <a:solidFill>
                  <a:srgbClr val="C00000"/>
                </a:solidFill>
              </a:rPr>
              <a:t>dom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свобода 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wise – </a:t>
            </a:r>
            <a:r>
              <a:rPr lang="ru-RU" sz="2400" dirty="0" smtClean="0">
                <a:solidFill>
                  <a:schemeClr val="bg1"/>
                </a:solidFill>
              </a:rPr>
              <a:t>мудрый                   </a:t>
            </a:r>
            <a:r>
              <a:rPr lang="en-US" sz="2400" dirty="0" smtClean="0">
                <a:solidFill>
                  <a:schemeClr val="bg1"/>
                </a:solidFill>
              </a:rPr>
              <a:t>wis</a:t>
            </a:r>
            <a:r>
              <a:rPr lang="en-US" sz="2400" dirty="0" smtClean="0">
                <a:solidFill>
                  <a:srgbClr val="C00000"/>
                </a:solidFill>
              </a:rPr>
              <a:t>dom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мудрость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</a:t>
            </a:r>
            <a:r>
              <a:rPr lang="en-US" sz="2400" dirty="0" smtClean="0">
                <a:solidFill>
                  <a:schemeClr val="bg1"/>
                </a:solidFill>
              </a:rPr>
              <a:t>king – </a:t>
            </a:r>
            <a:r>
              <a:rPr lang="ru-RU" sz="2400" dirty="0" smtClean="0">
                <a:solidFill>
                  <a:schemeClr val="bg1"/>
                </a:solidFill>
              </a:rPr>
              <a:t>король                    </a:t>
            </a:r>
            <a:r>
              <a:rPr lang="en-US" sz="2400" dirty="0" smtClean="0">
                <a:solidFill>
                  <a:schemeClr val="bg1"/>
                </a:solidFill>
              </a:rPr>
              <a:t>king</a:t>
            </a:r>
            <a:r>
              <a:rPr lang="en-US" sz="2400" dirty="0" smtClean="0">
                <a:solidFill>
                  <a:srgbClr val="C00000"/>
                </a:solidFill>
              </a:rPr>
              <a:t>dom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королевство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- </a:t>
            </a:r>
            <a:r>
              <a:rPr lang="en-US" sz="2400" dirty="0" smtClean="0">
                <a:solidFill>
                  <a:srgbClr val="C00000"/>
                </a:solidFill>
              </a:rPr>
              <a:t>hood </a:t>
            </a:r>
            <a:r>
              <a:rPr lang="ru-RU" sz="2000" dirty="0" smtClean="0">
                <a:solidFill>
                  <a:schemeClr val="bg1"/>
                </a:solidFill>
              </a:rPr>
              <a:t>образует существительные от других существительных: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   brother – </a:t>
            </a:r>
            <a:r>
              <a:rPr lang="ru-RU" sz="2400" dirty="0" smtClean="0">
                <a:solidFill>
                  <a:schemeClr val="bg1"/>
                </a:solidFill>
              </a:rPr>
              <a:t>брат             </a:t>
            </a:r>
            <a:r>
              <a:rPr lang="en-US" sz="2400" dirty="0" smtClean="0">
                <a:solidFill>
                  <a:schemeClr val="bg1"/>
                </a:solidFill>
              </a:rPr>
              <a:t>brother</a:t>
            </a:r>
            <a:r>
              <a:rPr lang="en-US" sz="2400" dirty="0" smtClean="0">
                <a:solidFill>
                  <a:srgbClr val="C00000"/>
                </a:solidFill>
              </a:rPr>
              <a:t>hood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братство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child – </a:t>
            </a:r>
            <a:r>
              <a:rPr lang="ru-RU" sz="2400" dirty="0" smtClean="0">
                <a:solidFill>
                  <a:schemeClr val="bg1"/>
                </a:solidFill>
              </a:rPr>
              <a:t>ребенок           </a:t>
            </a:r>
            <a:r>
              <a:rPr lang="en-US" sz="2400" dirty="0" smtClean="0">
                <a:solidFill>
                  <a:schemeClr val="bg1"/>
                </a:solidFill>
              </a:rPr>
              <a:t>child</a:t>
            </a:r>
            <a:r>
              <a:rPr lang="en-US" sz="2400" dirty="0" smtClean="0">
                <a:solidFill>
                  <a:srgbClr val="C00000"/>
                </a:solidFill>
              </a:rPr>
              <a:t>hood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детство  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man – </a:t>
            </a:r>
            <a:r>
              <a:rPr lang="ru-RU" sz="2400" dirty="0" smtClean="0">
                <a:solidFill>
                  <a:schemeClr val="bg1"/>
                </a:solidFill>
              </a:rPr>
              <a:t>мужчина          </a:t>
            </a:r>
            <a:r>
              <a:rPr lang="en-US" sz="2400" dirty="0" smtClean="0">
                <a:solidFill>
                  <a:schemeClr val="bg1"/>
                </a:solidFill>
              </a:rPr>
              <a:t>man</a:t>
            </a:r>
            <a:r>
              <a:rPr lang="en-US" sz="2400" dirty="0" smtClean="0">
                <a:solidFill>
                  <a:srgbClr val="C00000"/>
                </a:solidFill>
              </a:rPr>
              <a:t>hood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мужественность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mother – </a:t>
            </a:r>
            <a:r>
              <a:rPr lang="ru-RU" sz="2400" dirty="0" smtClean="0">
                <a:solidFill>
                  <a:schemeClr val="bg1"/>
                </a:solidFill>
              </a:rPr>
              <a:t>мать             </a:t>
            </a:r>
            <a:r>
              <a:rPr lang="en-US" sz="2400" dirty="0" smtClean="0">
                <a:solidFill>
                  <a:schemeClr val="bg1"/>
                </a:solidFill>
              </a:rPr>
              <a:t>mother</a:t>
            </a:r>
            <a:r>
              <a:rPr lang="en-US" sz="2400" dirty="0" smtClean="0">
                <a:solidFill>
                  <a:srgbClr val="C00000"/>
                </a:solidFill>
              </a:rPr>
              <a:t>hood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материнство 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0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ion (-</a:t>
            </a:r>
            <a:r>
              <a:rPr lang="en-US" b="1" dirty="0" err="1" smtClean="0">
                <a:solidFill>
                  <a:srgbClr val="C00000"/>
                </a:solidFill>
              </a:rPr>
              <a:t>ation</a:t>
            </a:r>
            <a:r>
              <a:rPr lang="en-US" b="1" dirty="0" smtClean="0">
                <a:solidFill>
                  <a:srgbClr val="C00000"/>
                </a:solidFill>
              </a:rPr>
              <a:t>,- </a:t>
            </a:r>
            <a:r>
              <a:rPr lang="en-US" b="1" dirty="0" err="1" smtClean="0">
                <a:solidFill>
                  <a:srgbClr val="C00000"/>
                </a:solidFill>
              </a:rPr>
              <a:t>tion</a:t>
            </a:r>
            <a:r>
              <a:rPr lang="en-US" b="1" dirty="0" smtClean="0">
                <a:solidFill>
                  <a:srgbClr val="C00000"/>
                </a:solidFill>
              </a:rPr>
              <a:t>, -</a:t>
            </a:r>
            <a:r>
              <a:rPr lang="en-US" b="1" dirty="0" err="1" smtClean="0">
                <a:solidFill>
                  <a:srgbClr val="C00000"/>
                </a:solidFill>
              </a:rPr>
              <a:t>sion</a:t>
            </a:r>
            <a:r>
              <a:rPr lang="en-US" b="1" dirty="0" smtClean="0">
                <a:solidFill>
                  <a:srgbClr val="C00000"/>
                </a:solidFill>
              </a:rPr>
              <a:t>, - </a:t>
            </a:r>
            <a:r>
              <a:rPr lang="en-US" b="1" dirty="0" err="1" smtClean="0">
                <a:solidFill>
                  <a:srgbClr val="C00000"/>
                </a:solidFill>
              </a:rPr>
              <a:t>ssion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образует существительные от глаголов. В некоторых случаях изменяется произношение и написание слов: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collect – </a:t>
            </a:r>
            <a:r>
              <a:rPr lang="ru-RU" sz="2000" dirty="0" smtClean="0">
                <a:solidFill>
                  <a:schemeClr val="bg1"/>
                </a:solidFill>
              </a:rPr>
              <a:t>собирать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collect</a:t>
            </a:r>
            <a:r>
              <a:rPr lang="en-US" sz="2000" dirty="0" smtClean="0">
                <a:solidFill>
                  <a:srgbClr val="C00000"/>
                </a:solidFill>
              </a:rPr>
              <a:t>ion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коллекция, собрание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combine – </a:t>
            </a:r>
            <a:r>
              <a:rPr lang="ru-RU" sz="2000" dirty="0" smtClean="0">
                <a:solidFill>
                  <a:schemeClr val="bg1"/>
                </a:solidFill>
              </a:rPr>
              <a:t>комбинировать         </a:t>
            </a:r>
            <a:r>
              <a:rPr lang="en-US" sz="2000" dirty="0" smtClean="0">
                <a:solidFill>
                  <a:schemeClr val="bg1"/>
                </a:solidFill>
              </a:rPr>
              <a:t>combinat</a:t>
            </a:r>
            <a:r>
              <a:rPr lang="en-US" sz="2000" dirty="0" smtClean="0">
                <a:solidFill>
                  <a:srgbClr val="C00000"/>
                </a:solidFill>
              </a:rPr>
              <a:t>ion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комбинация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connect – </a:t>
            </a:r>
            <a:r>
              <a:rPr lang="ru-RU" sz="2000" dirty="0" smtClean="0">
                <a:solidFill>
                  <a:schemeClr val="bg1"/>
                </a:solidFill>
              </a:rPr>
              <a:t>соединять                    </a:t>
            </a:r>
            <a:r>
              <a:rPr lang="en-US" sz="2000" dirty="0" smtClean="0">
                <a:solidFill>
                  <a:schemeClr val="bg1"/>
                </a:solidFill>
              </a:rPr>
              <a:t>connect</a:t>
            </a:r>
            <a:r>
              <a:rPr lang="en-US" sz="2000" dirty="0" smtClean="0">
                <a:solidFill>
                  <a:srgbClr val="C00000"/>
                </a:solidFill>
              </a:rPr>
              <a:t>ion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соединение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include – </a:t>
            </a:r>
            <a:r>
              <a:rPr lang="ru-RU" sz="2000" dirty="0" smtClean="0">
                <a:solidFill>
                  <a:schemeClr val="bg1"/>
                </a:solidFill>
              </a:rPr>
              <a:t>включать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inclus</a:t>
            </a:r>
            <a:r>
              <a:rPr lang="en-US" sz="2000" dirty="0" smtClean="0">
                <a:solidFill>
                  <a:srgbClr val="C00000"/>
                </a:solidFill>
              </a:rPr>
              <a:t>ion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включение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submit – </a:t>
            </a:r>
            <a:r>
              <a:rPr lang="ru-RU" sz="2000" dirty="0" smtClean="0">
                <a:solidFill>
                  <a:schemeClr val="bg1"/>
                </a:solidFill>
              </a:rPr>
              <a:t>подчиняться                  </a:t>
            </a:r>
            <a:r>
              <a:rPr lang="en-US" sz="2000" dirty="0" smtClean="0">
                <a:solidFill>
                  <a:schemeClr val="bg1"/>
                </a:solidFill>
              </a:rPr>
              <a:t>submiss</a:t>
            </a:r>
            <a:r>
              <a:rPr lang="en-US" sz="2000" dirty="0" smtClean="0">
                <a:solidFill>
                  <a:srgbClr val="C00000"/>
                </a:solidFill>
              </a:rPr>
              <a:t>ion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подчинение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transmit – </a:t>
            </a:r>
            <a:r>
              <a:rPr lang="ru-RU" sz="2000" dirty="0" smtClean="0">
                <a:solidFill>
                  <a:schemeClr val="bg1"/>
                </a:solidFill>
              </a:rPr>
              <a:t>передавать                   </a:t>
            </a:r>
            <a:r>
              <a:rPr lang="en-US" sz="2000" dirty="0" smtClean="0">
                <a:solidFill>
                  <a:schemeClr val="bg1"/>
                </a:solidFill>
              </a:rPr>
              <a:t>transmiss</a:t>
            </a:r>
            <a:r>
              <a:rPr lang="en-US" sz="2000" dirty="0" smtClean="0">
                <a:solidFill>
                  <a:srgbClr val="C00000"/>
                </a:solidFill>
              </a:rPr>
              <a:t>ion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передача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</a:rPr>
              <a:t>ment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образует существительные от глаголов: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agree – </a:t>
            </a:r>
            <a:r>
              <a:rPr lang="ru-RU" sz="2000" dirty="0" smtClean="0">
                <a:solidFill>
                  <a:schemeClr val="bg1"/>
                </a:solidFill>
              </a:rPr>
              <a:t>соглашаться              </a:t>
            </a:r>
            <a:r>
              <a:rPr lang="en-US" sz="2000" dirty="0" smtClean="0">
                <a:solidFill>
                  <a:schemeClr val="bg1"/>
                </a:solidFill>
              </a:rPr>
              <a:t>agree</a:t>
            </a:r>
            <a:r>
              <a:rPr lang="en-US" sz="2000" dirty="0" smtClean="0">
                <a:solidFill>
                  <a:srgbClr val="C00000"/>
                </a:solidFill>
              </a:rPr>
              <a:t>ment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согласие, соглашение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develop – </a:t>
            </a:r>
            <a:r>
              <a:rPr lang="ru-RU" sz="2000" dirty="0" smtClean="0">
                <a:solidFill>
                  <a:schemeClr val="bg1"/>
                </a:solidFill>
              </a:rPr>
              <a:t>развивать              </a:t>
            </a:r>
            <a:r>
              <a:rPr lang="en-US" sz="2000" dirty="0" smtClean="0">
                <a:solidFill>
                  <a:schemeClr val="bg1"/>
                </a:solidFill>
              </a:rPr>
              <a:t>develop</a:t>
            </a:r>
            <a:r>
              <a:rPr lang="en-US" sz="2000" dirty="0" smtClean="0">
                <a:solidFill>
                  <a:srgbClr val="C00000"/>
                </a:solidFill>
              </a:rPr>
              <a:t>ment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развитие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govern – </a:t>
            </a:r>
            <a:r>
              <a:rPr lang="ru-RU" sz="2000" dirty="0" smtClean="0">
                <a:solidFill>
                  <a:schemeClr val="bg1"/>
                </a:solidFill>
              </a:rPr>
              <a:t>управлять                </a:t>
            </a:r>
            <a:r>
              <a:rPr lang="en-US" sz="2000" dirty="0" smtClean="0">
                <a:solidFill>
                  <a:schemeClr val="bg1"/>
                </a:solidFill>
              </a:rPr>
              <a:t>govern</a:t>
            </a:r>
            <a:r>
              <a:rPr lang="en-US" sz="2000" dirty="0" smtClean="0">
                <a:solidFill>
                  <a:srgbClr val="C00000"/>
                </a:solidFill>
              </a:rPr>
              <a:t>ment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1800" dirty="0" smtClean="0">
                <a:solidFill>
                  <a:schemeClr val="bg1"/>
                </a:solidFill>
              </a:rPr>
              <a:t>управление, правительство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to pay – </a:t>
            </a:r>
            <a:r>
              <a:rPr lang="ru-RU" sz="2000" dirty="0" smtClean="0">
                <a:solidFill>
                  <a:schemeClr val="bg1"/>
                </a:solidFill>
              </a:rPr>
              <a:t>платить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pay</a:t>
            </a:r>
            <a:r>
              <a:rPr lang="en-US" sz="2000" dirty="0" smtClean="0">
                <a:solidFill>
                  <a:srgbClr val="C00000"/>
                </a:solidFill>
              </a:rPr>
              <a:t>ment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платеж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settle – </a:t>
            </a:r>
            <a:r>
              <a:rPr lang="ru-RU" sz="2000" dirty="0" smtClean="0">
                <a:solidFill>
                  <a:schemeClr val="bg1"/>
                </a:solidFill>
              </a:rPr>
              <a:t>регулировать             </a:t>
            </a:r>
            <a:r>
              <a:rPr lang="en-US" sz="2000" dirty="0" smtClean="0">
                <a:solidFill>
                  <a:schemeClr val="bg1"/>
                </a:solidFill>
              </a:rPr>
              <a:t>settle</a:t>
            </a:r>
            <a:r>
              <a:rPr lang="en-US" sz="2000" dirty="0" smtClean="0">
                <a:solidFill>
                  <a:srgbClr val="C00000"/>
                </a:solidFill>
              </a:rPr>
              <a:t>ment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урегулирование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5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- </a:t>
            </a:r>
            <a:r>
              <a:rPr lang="en-US" b="1" u="sng" dirty="0" smtClean="0">
                <a:solidFill>
                  <a:srgbClr val="C00000"/>
                </a:solidFill>
              </a:rPr>
              <a:t>ness </a:t>
            </a:r>
            <a:r>
              <a:rPr lang="ru-RU" sz="2000" dirty="0" smtClean="0">
                <a:solidFill>
                  <a:schemeClr val="bg1"/>
                </a:solidFill>
              </a:rPr>
              <a:t>образует существительные  от прилагательных 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</a:t>
            </a:r>
            <a:r>
              <a:rPr lang="en-US" sz="2400" dirty="0" smtClean="0">
                <a:solidFill>
                  <a:schemeClr val="bg1"/>
                </a:solidFill>
              </a:rPr>
              <a:t>bitter – </a:t>
            </a:r>
            <a:r>
              <a:rPr lang="ru-RU" sz="2400" dirty="0" smtClean="0">
                <a:solidFill>
                  <a:schemeClr val="bg1"/>
                </a:solidFill>
              </a:rPr>
              <a:t>горький              </a:t>
            </a:r>
            <a:r>
              <a:rPr lang="en-US" sz="2400" dirty="0" smtClean="0">
                <a:solidFill>
                  <a:schemeClr val="bg1"/>
                </a:solidFill>
              </a:rPr>
              <a:t>bitter</a:t>
            </a:r>
            <a:r>
              <a:rPr lang="en-US" sz="2400" dirty="0" smtClean="0">
                <a:solidFill>
                  <a:srgbClr val="C00000"/>
                </a:solidFill>
              </a:rPr>
              <a:t>ness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горечь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</a:t>
            </a:r>
            <a:r>
              <a:rPr lang="en-US" sz="2400" dirty="0" smtClean="0">
                <a:solidFill>
                  <a:schemeClr val="bg1"/>
                </a:solidFill>
              </a:rPr>
              <a:t>cold – </a:t>
            </a:r>
            <a:r>
              <a:rPr lang="ru-RU" sz="2400" dirty="0" smtClean="0">
                <a:solidFill>
                  <a:schemeClr val="bg1"/>
                </a:solidFill>
              </a:rPr>
              <a:t>холодный             </a:t>
            </a:r>
            <a:r>
              <a:rPr lang="en-US" sz="2400" dirty="0" smtClean="0">
                <a:solidFill>
                  <a:schemeClr val="bg1"/>
                </a:solidFill>
              </a:rPr>
              <a:t>cold</a:t>
            </a:r>
            <a:r>
              <a:rPr lang="en-US" sz="2400" dirty="0" smtClean="0">
                <a:solidFill>
                  <a:srgbClr val="C00000"/>
                </a:solidFill>
              </a:rPr>
              <a:t>ness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холодность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</a:t>
            </a:r>
            <a:r>
              <a:rPr lang="en-US" sz="2400" dirty="0" smtClean="0">
                <a:solidFill>
                  <a:schemeClr val="bg1"/>
                </a:solidFill>
              </a:rPr>
              <a:t>dark – </a:t>
            </a:r>
            <a:r>
              <a:rPr lang="ru-RU" sz="2400" dirty="0" smtClean="0">
                <a:solidFill>
                  <a:schemeClr val="bg1"/>
                </a:solidFill>
              </a:rPr>
              <a:t>темный                 </a:t>
            </a:r>
            <a:r>
              <a:rPr lang="en-US" sz="2400" dirty="0" smtClean="0">
                <a:solidFill>
                  <a:schemeClr val="bg1"/>
                </a:solidFill>
              </a:rPr>
              <a:t>dark</a:t>
            </a:r>
            <a:r>
              <a:rPr lang="en-US" sz="2400" dirty="0" smtClean="0">
                <a:solidFill>
                  <a:srgbClr val="C00000"/>
                </a:solidFill>
              </a:rPr>
              <a:t>ness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темнота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</a:t>
            </a:r>
            <a:r>
              <a:rPr lang="en-US" sz="2400" dirty="0" smtClean="0">
                <a:solidFill>
                  <a:schemeClr val="bg1"/>
                </a:solidFill>
              </a:rPr>
              <a:t>kind – </a:t>
            </a:r>
            <a:r>
              <a:rPr lang="ru-RU" sz="2400" dirty="0" smtClean="0">
                <a:solidFill>
                  <a:schemeClr val="bg1"/>
                </a:solidFill>
              </a:rPr>
              <a:t>добрый                 </a:t>
            </a:r>
            <a:r>
              <a:rPr lang="en-US" sz="2400" dirty="0" smtClean="0">
                <a:solidFill>
                  <a:schemeClr val="bg1"/>
                </a:solidFill>
              </a:rPr>
              <a:t>kind</a:t>
            </a:r>
            <a:r>
              <a:rPr lang="en-US" sz="2400" dirty="0" smtClean="0">
                <a:solidFill>
                  <a:srgbClr val="C00000"/>
                </a:solidFill>
              </a:rPr>
              <a:t>ness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доброта 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- </a:t>
            </a:r>
            <a:r>
              <a:rPr lang="en-US" sz="2400" b="1" u="sng" dirty="0" smtClean="0">
                <a:solidFill>
                  <a:srgbClr val="C00000"/>
                </a:solidFill>
              </a:rPr>
              <a:t>ship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образует существительные  от других существительных: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</a:t>
            </a:r>
            <a:r>
              <a:rPr lang="en-US" sz="2400" dirty="0" smtClean="0">
                <a:solidFill>
                  <a:schemeClr val="bg1"/>
                </a:solidFill>
              </a:rPr>
              <a:t>dictator – </a:t>
            </a:r>
            <a:r>
              <a:rPr lang="ru-RU" sz="2400" dirty="0" smtClean="0">
                <a:solidFill>
                  <a:schemeClr val="bg1"/>
                </a:solidFill>
              </a:rPr>
              <a:t>диктатор         </a:t>
            </a:r>
            <a:r>
              <a:rPr lang="en-US" sz="2400" dirty="0" smtClean="0">
                <a:solidFill>
                  <a:schemeClr val="bg1"/>
                </a:solidFill>
              </a:rPr>
              <a:t>dictator</a:t>
            </a:r>
            <a:r>
              <a:rPr lang="en-US" sz="2400" dirty="0" smtClean="0">
                <a:solidFill>
                  <a:srgbClr val="C00000"/>
                </a:solidFill>
              </a:rPr>
              <a:t>ship</a:t>
            </a:r>
            <a:r>
              <a:rPr lang="ru-RU" sz="2400" dirty="0" smtClean="0">
                <a:solidFill>
                  <a:schemeClr val="bg1"/>
                </a:solidFill>
              </a:rPr>
              <a:t> – диктатура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</a:t>
            </a:r>
            <a:r>
              <a:rPr lang="en-US" sz="2400" dirty="0" smtClean="0">
                <a:solidFill>
                  <a:schemeClr val="bg1"/>
                </a:solidFill>
              </a:rPr>
              <a:t>friend – </a:t>
            </a:r>
            <a:r>
              <a:rPr lang="ru-RU" sz="2400" dirty="0" smtClean="0">
                <a:solidFill>
                  <a:schemeClr val="bg1"/>
                </a:solidFill>
              </a:rPr>
              <a:t>друг                     </a:t>
            </a:r>
            <a:r>
              <a:rPr lang="en-US" sz="2400" dirty="0" smtClean="0">
                <a:solidFill>
                  <a:schemeClr val="bg1"/>
                </a:solidFill>
              </a:rPr>
              <a:t>friend</a:t>
            </a:r>
            <a:r>
              <a:rPr lang="en-US" sz="2400" dirty="0" smtClean="0">
                <a:solidFill>
                  <a:srgbClr val="C00000"/>
                </a:solidFill>
              </a:rPr>
              <a:t>ship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дружба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</a:t>
            </a:r>
            <a:r>
              <a:rPr lang="en-US" sz="2400" dirty="0" smtClean="0">
                <a:solidFill>
                  <a:schemeClr val="bg1"/>
                </a:solidFill>
              </a:rPr>
              <a:t>leader – </a:t>
            </a:r>
            <a:r>
              <a:rPr lang="ru-RU" sz="2400" dirty="0" smtClean="0">
                <a:solidFill>
                  <a:schemeClr val="bg1"/>
                </a:solidFill>
              </a:rPr>
              <a:t>вождь                 </a:t>
            </a:r>
            <a:r>
              <a:rPr lang="en-US" sz="2400" dirty="0" smtClean="0">
                <a:solidFill>
                  <a:schemeClr val="bg1"/>
                </a:solidFill>
              </a:rPr>
              <a:t>leader</a:t>
            </a:r>
            <a:r>
              <a:rPr lang="en-US" sz="2400" dirty="0" smtClean="0">
                <a:solidFill>
                  <a:srgbClr val="C00000"/>
                </a:solidFill>
              </a:rPr>
              <a:t>ship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руководство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</a:t>
            </a:r>
            <a:r>
              <a:rPr lang="en-US" sz="2400" dirty="0" smtClean="0">
                <a:solidFill>
                  <a:schemeClr val="bg1"/>
                </a:solidFill>
              </a:rPr>
              <a:t>member – </a:t>
            </a:r>
            <a:r>
              <a:rPr lang="ru-RU" sz="2400" dirty="0" smtClean="0">
                <a:solidFill>
                  <a:schemeClr val="bg1"/>
                </a:solidFill>
              </a:rPr>
              <a:t>член                </a:t>
            </a:r>
            <a:r>
              <a:rPr lang="en-US" sz="2400" dirty="0" smtClean="0">
                <a:solidFill>
                  <a:schemeClr val="bg1"/>
                </a:solidFill>
              </a:rPr>
              <a:t>member</a:t>
            </a:r>
            <a:r>
              <a:rPr lang="en-US" sz="2400" dirty="0" smtClean="0">
                <a:solidFill>
                  <a:srgbClr val="C00000"/>
                </a:solidFill>
              </a:rPr>
              <a:t>ship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членство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12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ure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образует существительные  от глаголов :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</a:t>
            </a:r>
            <a:r>
              <a:rPr lang="en-US" sz="2400" dirty="0" smtClean="0">
                <a:solidFill>
                  <a:schemeClr val="bg1"/>
                </a:solidFill>
              </a:rPr>
              <a:t>to depart – </a:t>
            </a:r>
            <a:r>
              <a:rPr lang="ru-RU" sz="2400" dirty="0" smtClean="0">
                <a:solidFill>
                  <a:schemeClr val="bg1"/>
                </a:solidFill>
              </a:rPr>
              <a:t>уезжать                     </a:t>
            </a:r>
            <a:r>
              <a:rPr lang="en-US" sz="2400" dirty="0" smtClean="0">
                <a:solidFill>
                  <a:schemeClr val="bg1"/>
                </a:solidFill>
              </a:rPr>
              <a:t>departure – </a:t>
            </a:r>
            <a:r>
              <a:rPr lang="ru-RU" sz="2400" dirty="0" smtClean="0">
                <a:solidFill>
                  <a:schemeClr val="bg1"/>
                </a:solidFill>
              </a:rPr>
              <a:t>отъезд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smtClean="0">
                <a:solidFill>
                  <a:schemeClr val="bg1"/>
                </a:solidFill>
              </a:rPr>
              <a:t>to please – </a:t>
            </a:r>
            <a:r>
              <a:rPr lang="ru-RU" sz="1800" dirty="0" smtClean="0">
                <a:solidFill>
                  <a:schemeClr val="bg1"/>
                </a:solidFill>
              </a:rPr>
              <a:t>доставлять удовольствие</a:t>
            </a:r>
            <a:r>
              <a:rPr lang="ru-RU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>
                <a:solidFill>
                  <a:schemeClr val="bg1"/>
                </a:solidFill>
              </a:rPr>
              <a:t>pleasure – </a:t>
            </a:r>
            <a:r>
              <a:rPr lang="ru-RU" sz="2400" dirty="0" smtClean="0">
                <a:solidFill>
                  <a:schemeClr val="bg1"/>
                </a:solidFill>
              </a:rPr>
              <a:t>удовольствие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smtClean="0">
                <a:solidFill>
                  <a:schemeClr val="bg1"/>
                </a:solidFill>
              </a:rPr>
              <a:t>to press – </a:t>
            </a:r>
            <a:r>
              <a:rPr lang="ru-RU" sz="2400" dirty="0" smtClean="0">
                <a:solidFill>
                  <a:schemeClr val="bg1"/>
                </a:solidFill>
              </a:rPr>
              <a:t>давить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pressure – </a:t>
            </a:r>
            <a:r>
              <a:rPr lang="ru-RU" sz="2400" dirty="0" smtClean="0">
                <a:solidFill>
                  <a:schemeClr val="bg1"/>
                </a:solidFill>
              </a:rPr>
              <a:t>давление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smtClean="0">
                <a:solidFill>
                  <a:schemeClr val="bg1"/>
                </a:solidFill>
              </a:rPr>
              <a:t>to seize – </a:t>
            </a:r>
            <a:r>
              <a:rPr lang="ru-RU" sz="2400" dirty="0" smtClean="0">
                <a:solidFill>
                  <a:schemeClr val="bg1"/>
                </a:solidFill>
              </a:rPr>
              <a:t>захватывать                 </a:t>
            </a:r>
            <a:r>
              <a:rPr lang="en-US" sz="2400" dirty="0" smtClean="0">
                <a:solidFill>
                  <a:schemeClr val="bg1"/>
                </a:solidFill>
              </a:rPr>
              <a:t>seizure – </a:t>
            </a:r>
            <a:r>
              <a:rPr lang="ru-RU" sz="2400" dirty="0" smtClean="0">
                <a:solidFill>
                  <a:schemeClr val="bg1"/>
                </a:solidFill>
              </a:rPr>
              <a:t>захват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endParaRPr lang="ru-RU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9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328592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smtClean="0">
                <a:solidFill>
                  <a:srgbClr val="C00000"/>
                </a:solidFill>
              </a:rPr>
              <a:t>able, -</a:t>
            </a:r>
            <a:r>
              <a:rPr lang="en-US" b="1" u="sng" dirty="0" err="1" smtClean="0">
                <a:solidFill>
                  <a:srgbClr val="C00000"/>
                </a:solidFill>
              </a:rPr>
              <a:t>ible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выражают возможность подвергнуться  действию,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                      указанному соответствующим глаголом: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change – </a:t>
            </a:r>
            <a:r>
              <a:rPr lang="ru-RU" sz="2000" dirty="0" smtClean="0">
                <a:solidFill>
                  <a:schemeClr val="bg1"/>
                </a:solidFill>
              </a:rPr>
              <a:t>изменять(</a:t>
            </a:r>
            <a:r>
              <a:rPr lang="ru-RU" sz="2000" dirty="0" err="1" smtClean="0">
                <a:solidFill>
                  <a:schemeClr val="bg1"/>
                </a:solidFill>
              </a:rPr>
              <a:t>ся</a:t>
            </a:r>
            <a:r>
              <a:rPr lang="ru-RU" sz="2000" dirty="0" smtClean="0">
                <a:solidFill>
                  <a:schemeClr val="bg1"/>
                </a:solidFill>
              </a:rPr>
              <a:t>)         </a:t>
            </a:r>
            <a:r>
              <a:rPr lang="en-US" sz="2000" dirty="0" smtClean="0">
                <a:solidFill>
                  <a:schemeClr val="bg1"/>
                </a:solidFill>
              </a:rPr>
              <a:t>change</a:t>
            </a:r>
            <a:r>
              <a:rPr lang="en-US" sz="2000" dirty="0" smtClean="0">
                <a:solidFill>
                  <a:srgbClr val="C00000"/>
                </a:solidFill>
              </a:rPr>
              <a:t>able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изменчивый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eat – </a:t>
            </a:r>
            <a:r>
              <a:rPr lang="ru-RU" sz="2000" dirty="0" smtClean="0">
                <a:solidFill>
                  <a:schemeClr val="bg1"/>
                </a:solidFill>
              </a:rPr>
              <a:t>есть        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eat</a:t>
            </a:r>
            <a:r>
              <a:rPr lang="en-US" sz="2000" dirty="0" smtClean="0">
                <a:solidFill>
                  <a:srgbClr val="C00000"/>
                </a:solidFill>
              </a:rPr>
              <a:t>able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съедобный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compare – </a:t>
            </a:r>
            <a:r>
              <a:rPr lang="ru-RU" sz="2000" dirty="0" smtClean="0">
                <a:solidFill>
                  <a:schemeClr val="bg1"/>
                </a:solidFill>
              </a:rPr>
              <a:t>сравнивать           </a:t>
            </a:r>
            <a:r>
              <a:rPr lang="en-US" sz="2000" dirty="0" smtClean="0">
                <a:solidFill>
                  <a:schemeClr val="bg1"/>
                </a:solidFill>
              </a:rPr>
              <a:t>compar</a:t>
            </a:r>
            <a:r>
              <a:rPr lang="en-US" sz="2000" dirty="0" smtClean="0">
                <a:solidFill>
                  <a:srgbClr val="C00000"/>
                </a:solidFill>
              </a:rPr>
              <a:t>able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сравнимый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 convert – </a:t>
            </a:r>
            <a:r>
              <a:rPr lang="ru-RU" sz="2000" dirty="0" smtClean="0">
                <a:solidFill>
                  <a:schemeClr val="bg1"/>
                </a:solidFill>
              </a:rPr>
              <a:t>превращать,           </a:t>
            </a:r>
            <a:r>
              <a:rPr lang="en-US" sz="2000" dirty="0" smtClean="0">
                <a:solidFill>
                  <a:schemeClr val="bg1"/>
                </a:solidFill>
              </a:rPr>
              <a:t>convert</a:t>
            </a:r>
            <a:r>
              <a:rPr lang="en-US" sz="2000" dirty="0" smtClean="0">
                <a:solidFill>
                  <a:srgbClr val="C00000"/>
                </a:solidFill>
              </a:rPr>
              <a:t>ible </a:t>
            </a:r>
            <a:r>
              <a:rPr lang="en-US" sz="20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обратимый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обращать </a:t>
            </a:r>
          </a:p>
          <a:p>
            <a:pPr marL="0" indent="0">
              <a:buNone/>
            </a:pPr>
            <a:r>
              <a:rPr lang="ru-RU" sz="2000" u="sng" dirty="0">
                <a:solidFill>
                  <a:srgbClr val="C00000"/>
                </a:solidFill>
              </a:rPr>
              <a:t> </a:t>
            </a:r>
            <a:r>
              <a:rPr lang="ru-RU" sz="2000" u="sng" dirty="0" smtClean="0">
                <a:solidFill>
                  <a:srgbClr val="C00000"/>
                </a:solidFill>
              </a:rPr>
              <a:t>  </a:t>
            </a: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smtClean="0">
                <a:solidFill>
                  <a:srgbClr val="C00000"/>
                </a:solidFill>
              </a:rPr>
              <a:t>al 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образует прилагательные от существительных: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centre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центр                    </a:t>
            </a:r>
            <a:r>
              <a:rPr lang="en-US" sz="2000" dirty="0" smtClean="0">
                <a:solidFill>
                  <a:schemeClr val="bg1"/>
                </a:solidFill>
              </a:rPr>
              <a:t>centr</a:t>
            </a:r>
            <a:r>
              <a:rPr lang="en-US" sz="2000" dirty="0" smtClean="0">
                <a:solidFill>
                  <a:srgbClr val="C00000"/>
                </a:solidFill>
              </a:rPr>
              <a:t>al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центральный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culture – </a:t>
            </a:r>
            <a:r>
              <a:rPr lang="ru-RU" sz="2000" dirty="0" smtClean="0">
                <a:solidFill>
                  <a:schemeClr val="bg1"/>
                </a:solidFill>
              </a:rPr>
              <a:t>культура              </a:t>
            </a:r>
            <a:r>
              <a:rPr lang="en-US" sz="2000" dirty="0" smtClean="0">
                <a:solidFill>
                  <a:schemeClr val="bg1"/>
                </a:solidFill>
              </a:rPr>
              <a:t>cultur</a:t>
            </a:r>
            <a:r>
              <a:rPr lang="en-US" sz="2000" dirty="0" smtClean="0">
                <a:solidFill>
                  <a:srgbClr val="C00000"/>
                </a:solidFill>
              </a:rPr>
              <a:t>al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культурный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post – </a:t>
            </a:r>
            <a:r>
              <a:rPr lang="ru-RU" sz="2000" dirty="0" smtClean="0">
                <a:solidFill>
                  <a:schemeClr val="bg1"/>
                </a:solidFill>
              </a:rPr>
              <a:t>почта 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post</a:t>
            </a:r>
            <a:r>
              <a:rPr lang="en-US" sz="2000" dirty="0" smtClean="0">
                <a:solidFill>
                  <a:srgbClr val="C00000"/>
                </a:solidFill>
              </a:rPr>
              <a:t>al </a:t>
            </a:r>
            <a:r>
              <a:rPr lang="en-US" sz="2000" dirty="0" smtClean="0">
                <a:solidFill>
                  <a:schemeClr val="bg1"/>
                </a:solidFill>
              </a:rPr>
              <a:t>- </a:t>
            </a:r>
            <a:r>
              <a:rPr lang="ru-RU" sz="2000" dirty="0" smtClean="0">
                <a:solidFill>
                  <a:schemeClr val="bg1"/>
                </a:solidFill>
              </a:rPr>
              <a:t> почтовый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form – </a:t>
            </a:r>
            <a:r>
              <a:rPr lang="ru-RU" sz="2000" dirty="0" smtClean="0">
                <a:solidFill>
                  <a:schemeClr val="bg1"/>
                </a:solidFill>
              </a:rPr>
              <a:t>форма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form</a:t>
            </a:r>
            <a:r>
              <a:rPr lang="en-US" sz="2000" dirty="0" smtClean="0">
                <a:solidFill>
                  <a:srgbClr val="C00000"/>
                </a:solidFill>
              </a:rPr>
              <a:t>al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ru-RU" sz="2000" dirty="0" smtClean="0">
                <a:solidFill>
                  <a:schemeClr val="bg1"/>
                </a:solidFill>
              </a:rPr>
              <a:t>формальный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Суффиксы  прилагательных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1471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>
                <a:solidFill>
                  <a:schemeClr val="accent5">
                    <a:lumMod val="50000"/>
                  </a:schemeClr>
                </a:solidFill>
              </a:rPr>
              <a:t>Словопроизводство</a:t>
            </a:r>
            <a:endParaRPr lang="ru-RU" sz="40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ятно 1 3"/>
          <p:cNvSpPr/>
          <p:nvPr/>
        </p:nvSpPr>
        <p:spPr>
          <a:xfrm>
            <a:off x="611560" y="1058945"/>
            <a:ext cx="3240360" cy="3528392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Префиксы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(стоят вначале слова)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4834841" y="838328"/>
            <a:ext cx="3426771" cy="3708412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Суффиксы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(стоят в конце слова)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5" idx="0"/>
            <a:endCxn id="5" idx="0"/>
          </p:cNvCxnSpPr>
          <p:nvPr/>
        </p:nvCxnSpPr>
        <p:spPr>
          <a:xfrm>
            <a:off x="7138710" y="8383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ятно 1 12"/>
          <p:cNvSpPr/>
          <p:nvPr/>
        </p:nvSpPr>
        <p:spPr>
          <a:xfrm>
            <a:off x="5301144" y="3933056"/>
            <a:ext cx="3842856" cy="2838554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002060"/>
                </a:solidFill>
              </a:rPr>
              <a:t>•  </a:t>
            </a:r>
            <a:r>
              <a:rPr lang="ru-RU" sz="1600" dirty="0">
                <a:solidFill>
                  <a:srgbClr val="002060"/>
                </a:solidFill>
              </a:rPr>
              <a:t>служат для</a:t>
            </a:r>
          </a:p>
          <a:p>
            <a:pPr lvl="0" algn="ctr"/>
            <a:r>
              <a:rPr lang="ru-RU" sz="1600" dirty="0">
                <a:solidFill>
                  <a:srgbClr val="002060"/>
                </a:solidFill>
              </a:rPr>
              <a:t>образования одной  части речи из другой</a:t>
            </a:r>
          </a:p>
        </p:txBody>
      </p:sp>
      <p:sp>
        <p:nvSpPr>
          <p:cNvPr id="14" name="Пятно 1 13"/>
          <p:cNvSpPr/>
          <p:nvPr/>
        </p:nvSpPr>
        <p:spPr>
          <a:xfrm>
            <a:off x="467544" y="4293096"/>
            <a:ext cx="4536504" cy="2550523"/>
          </a:xfrm>
          <a:prstGeom prst="irregularSeal1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</a:rPr>
              <a:t>•  </a:t>
            </a:r>
            <a:r>
              <a:rPr lang="ru-RU" sz="1600" dirty="0">
                <a:solidFill>
                  <a:srgbClr val="002060"/>
                </a:solidFill>
              </a:rPr>
              <a:t>изменяют </a:t>
            </a:r>
            <a:r>
              <a:rPr lang="ru-RU" sz="1600" dirty="0" smtClean="0">
                <a:solidFill>
                  <a:srgbClr val="002060"/>
                </a:solidFill>
              </a:rPr>
              <a:t>значение</a:t>
            </a: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</a:rPr>
              <a:t>    слова</a:t>
            </a:r>
            <a:r>
              <a:rPr lang="ru-RU" sz="1600" dirty="0">
                <a:solidFill>
                  <a:srgbClr val="002060"/>
                </a:solidFill>
              </a:rPr>
              <a:t>, но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не </a:t>
            </a:r>
            <a:r>
              <a:rPr lang="ru-RU" sz="1600" dirty="0" smtClean="0">
                <a:solidFill>
                  <a:srgbClr val="002060"/>
                </a:solidFill>
              </a:rPr>
              <a:t>меняют </a:t>
            </a:r>
          </a:p>
          <a:p>
            <a:pPr lvl="0" algn="ctr"/>
            <a:r>
              <a:rPr lang="ru-RU" sz="1600" dirty="0" smtClean="0">
                <a:solidFill>
                  <a:srgbClr val="002060"/>
                </a:solidFill>
              </a:rPr>
              <a:t>    его  </a:t>
            </a:r>
            <a:r>
              <a:rPr lang="ru-RU" sz="1600" dirty="0">
                <a:solidFill>
                  <a:srgbClr val="002060"/>
                </a:solidFill>
              </a:rPr>
              <a:t>принадлежность </a:t>
            </a:r>
            <a:endParaRPr lang="ru-RU" sz="1600" dirty="0" smtClean="0">
              <a:solidFill>
                <a:srgbClr val="002060"/>
              </a:solidFill>
            </a:endParaRPr>
          </a:p>
          <a:p>
            <a:pPr lvl="0"/>
            <a:r>
              <a:rPr lang="ru-RU" sz="1600" dirty="0" smtClean="0">
                <a:solidFill>
                  <a:srgbClr val="002060"/>
                </a:solidFill>
              </a:rPr>
              <a:t>           к части </a:t>
            </a:r>
            <a:r>
              <a:rPr lang="ru-RU" sz="1600" dirty="0">
                <a:solidFill>
                  <a:srgbClr val="002060"/>
                </a:solidFill>
              </a:rPr>
              <a:t>речи</a:t>
            </a:r>
          </a:p>
        </p:txBody>
      </p:sp>
    </p:spTree>
    <p:extLst>
      <p:ext uri="{BB962C8B-B14F-4D97-AF65-F5344CB8AC3E}">
        <p14:creationId xmlns:p14="http://schemas.microsoft.com/office/powerpoint/2010/main" val="17354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-ant, - </a:t>
            </a:r>
            <a:r>
              <a:rPr lang="en-US" b="1" u="sng" dirty="0" err="1" smtClean="0">
                <a:solidFill>
                  <a:srgbClr val="C00000"/>
                </a:solidFill>
              </a:rPr>
              <a:t>ent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(</a:t>
            </a:r>
            <a:r>
              <a:rPr lang="ru-RU" sz="2200" dirty="0" smtClean="0">
                <a:solidFill>
                  <a:schemeClr val="bg1"/>
                </a:solidFill>
              </a:rPr>
              <a:t>соответствующие существительные имеют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                     суффиксы </a:t>
            </a:r>
            <a:r>
              <a:rPr lang="ru-RU" b="1" dirty="0" smtClean="0">
                <a:solidFill>
                  <a:srgbClr val="C00000"/>
                </a:solidFill>
              </a:rPr>
              <a:t>– </a:t>
            </a:r>
            <a:r>
              <a:rPr lang="en-US" b="1" dirty="0" err="1" smtClean="0">
                <a:solidFill>
                  <a:srgbClr val="C00000"/>
                </a:solidFill>
              </a:rPr>
              <a:t>ance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ence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ru-RU" sz="22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differ – </a:t>
            </a:r>
            <a:r>
              <a:rPr lang="ru-RU" dirty="0" smtClean="0">
                <a:solidFill>
                  <a:schemeClr val="bg1"/>
                </a:solidFill>
              </a:rPr>
              <a:t>различаться        </a:t>
            </a:r>
            <a:r>
              <a:rPr lang="en-US" dirty="0" smtClean="0">
                <a:solidFill>
                  <a:schemeClr val="bg1"/>
                </a:solidFill>
              </a:rPr>
              <a:t>different – </a:t>
            </a:r>
            <a:r>
              <a:rPr lang="ru-RU" dirty="0" smtClean="0">
                <a:solidFill>
                  <a:schemeClr val="bg1"/>
                </a:solidFill>
              </a:rPr>
              <a:t>различный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insist – </a:t>
            </a:r>
            <a:r>
              <a:rPr lang="ru-RU" dirty="0" smtClean="0">
                <a:solidFill>
                  <a:schemeClr val="bg1"/>
                </a:solidFill>
              </a:rPr>
              <a:t>настаивать           </a:t>
            </a:r>
            <a:r>
              <a:rPr lang="en-US" dirty="0" smtClean="0">
                <a:solidFill>
                  <a:schemeClr val="bg1"/>
                </a:solidFill>
              </a:rPr>
              <a:t>insistent – </a:t>
            </a:r>
            <a:r>
              <a:rPr lang="ru-RU" dirty="0" smtClean="0">
                <a:solidFill>
                  <a:schemeClr val="bg1"/>
                </a:solidFill>
              </a:rPr>
              <a:t>настойчивый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resist – </a:t>
            </a:r>
            <a:r>
              <a:rPr lang="ru-RU" dirty="0" smtClean="0">
                <a:solidFill>
                  <a:schemeClr val="bg1"/>
                </a:solidFill>
              </a:rPr>
              <a:t>сопротивляться   </a:t>
            </a:r>
            <a:r>
              <a:rPr lang="en-US" dirty="0" smtClean="0">
                <a:solidFill>
                  <a:schemeClr val="bg1"/>
                </a:solidFill>
              </a:rPr>
              <a:t>resistant – </a:t>
            </a:r>
            <a:r>
              <a:rPr lang="ru-RU" sz="2000" dirty="0" smtClean="0">
                <a:solidFill>
                  <a:schemeClr val="bg1"/>
                </a:solidFill>
              </a:rPr>
              <a:t>сопротивляющийся 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ful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образуют прилагательные от существительных и означает наличие качества. </a:t>
            </a:r>
            <a:r>
              <a:rPr lang="ru-RU" sz="2200" u="sng" dirty="0" smtClean="0">
                <a:solidFill>
                  <a:schemeClr val="bg1"/>
                </a:solidFill>
              </a:rPr>
              <a:t>Противоположен</a:t>
            </a:r>
            <a:r>
              <a:rPr lang="ru-RU" sz="2200" dirty="0" smtClean="0">
                <a:solidFill>
                  <a:schemeClr val="bg1"/>
                </a:solidFill>
              </a:rPr>
              <a:t> по значению суффиксу </a:t>
            </a:r>
            <a:r>
              <a:rPr lang="en-US" sz="2200" dirty="0" smtClean="0">
                <a:solidFill>
                  <a:schemeClr val="bg1"/>
                </a:solidFill>
              </a:rPr>
              <a:t>   </a:t>
            </a:r>
            <a:r>
              <a:rPr lang="ru-RU" sz="2200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-less, </a:t>
            </a:r>
            <a:r>
              <a:rPr lang="ru-RU" sz="2200" dirty="0" smtClean="0">
                <a:solidFill>
                  <a:schemeClr val="bg1"/>
                </a:solidFill>
              </a:rPr>
              <a:t>указывающему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на отсутствие качества.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beauty – </a:t>
            </a:r>
            <a:r>
              <a:rPr lang="ru-RU" dirty="0" smtClean="0">
                <a:solidFill>
                  <a:schemeClr val="bg1"/>
                </a:solidFill>
              </a:rPr>
              <a:t>красота        </a:t>
            </a:r>
            <a:r>
              <a:rPr lang="en-US" dirty="0" smtClean="0">
                <a:solidFill>
                  <a:schemeClr val="bg1"/>
                </a:solidFill>
              </a:rPr>
              <a:t>beautiful – </a:t>
            </a:r>
            <a:r>
              <a:rPr lang="ru-RU" dirty="0" smtClean="0">
                <a:solidFill>
                  <a:schemeClr val="bg1"/>
                </a:solidFill>
              </a:rPr>
              <a:t>красивый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care – </a:t>
            </a:r>
            <a:r>
              <a:rPr lang="ru-RU" dirty="0" smtClean="0">
                <a:solidFill>
                  <a:schemeClr val="bg1"/>
                </a:solidFill>
              </a:rPr>
              <a:t>забота               </a:t>
            </a:r>
            <a:r>
              <a:rPr lang="en-US" dirty="0" smtClean="0">
                <a:solidFill>
                  <a:schemeClr val="bg1"/>
                </a:solidFill>
              </a:rPr>
              <a:t>careful – </a:t>
            </a:r>
            <a:r>
              <a:rPr lang="ru-RU" dirty="0" smtClean="0">
                <a:solidFill>
                  <a:schemeClr val="bg1"/>
                </a:solidFill>
              </a:rPr>
              <a:t>заботливый   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use – </a:t>
            </a:r>
            <a:r>
              <a:rPr lang="ru-RU" dirty="0" smtClean="0">
                <a:solidFill>
                  <a:schemeClr val="bg1"/>
                </a:solidFill>
              </a:rPr>
              <a:t>польза                </a:t>
            </a:r>
            <a:r>
              <a:rPr lang="en-US" dirty="0" smtClean="0">
                <a:solidFill>
                  <a:schemeClr val="bg1"/>
                </a:solidFill>
              </a:rPr>
              <a:t>useful – </a:t>
            </a:r>
            <a:r>
              <a:rPr lang="ru-RU" dirty="0" smtClean="0">
                <a:solidFill>
                  <a:schemeClr val="bg1"/>
                </a:solidFill>
              </a:rPr>
              <a:t>полезный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88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ish</a:t>
            </a:r>
            <a:r>
              <a:rPr lang="en-US" b="1" u="sng" dirty="0" smtClean="0">
                <a:solidFill>
                  <a:srgbClr val="C00000"/>
                </a:solidFill>
              </a:rPr>
              <a:t>  </a:t>
            </a:r>
            <a:r>
              <a:rPr lang="ru-RU" sz="2200" dirty="0" smtClean="0">
                <a:solidFill>
                  <a:schemeClr val="bg1"/>
                </a:solidFill>
              </a:rPr>
              <a:t>образует прилагательные со значениями:                           1) национальной принадлежности, 2) слабой степени качества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(соответствует русским суффиксам –</a:t>
            </a:r>
            <a:r>
              <a:rPr lang="ru-RU" sz="2200" dirty="0" err="1" smtClean="0">
                <a:solidFill>
                  <a:srgbClr val="C00000"/>
                </a:solidFill>
              </a:rPr>
              <a:t>оват</a:t>
            </a:r>
            <a:r>
              <a:rPr lang="ru-RU" sz="2200" dirty="0" smtClean="0">
                <a:solidFill>
                  <a:srgbClr val="C00000"/>
                </a:solidFill>
              </a:rPr>
              <a:t>, -</a:t>
            </a:r>
            <a:r>
              <a:rPr lang="ru-RU" sz="2200" dirty="0" err="1" smtClean="0">
                <a:solidFill>
                  <a:srgbClr val="C00000"/>
                </a:solidFill>
              </a:rPr>
              <a:t>еват</a:t>
            </a:r>
            <a:r>
              <a:rPr lang="ru-RU" sz="2200" dirty="0" smtClean="0">
                <a:solidFill>
                  <a:schemeClr val="bg1"/>
                </a:solidFill>
              </a:rPr>
              <a:t>):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1) </a:t>
            </a:r>
            <a:r>
              <a:rPr lang="en-US" sz="2200" dirty="0" smtClean="0">
                <a:solidFill>
                  <a:schemeClr val="bg1"/>
                </a:solidFill>
              </a:rPr>
              <a:t>Dane – </a:t>
            </a:r>
            <a:r>
              <a:rPr lang="ru-RU" sz="2200" dirty="0" smtClean="0">
                <a:solidFill>
                  <a:schemeClr val="bg1"/>
                </a:solidFill>
              </a:rPr>
              <a:t>датчанин            </a:t>
            </a:r>
            <a:r>
              <a:rPr lang="en-US" sz="2200" dirty="0" smtClean="0">
                <a:solidFill>
                  <a:schemeClr val="bg1"/>
                </a:solidFill>
              </a:rPr>
              <a:t>Danish – </a:t>
            </a:r>
            <a:r>
              <a:rPr lang="ru-RU" sz="2200" dirty="0" smtClean="0">
                <a:solidFill>
                  <a:schemeClr val="bg1"/>
                </a:solidFill>
              </a:rPr>
              <a:t>датский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Pole – </a:t>
            </a:r>
            <a:r>
              <a:rPr lang="ru-RU" sz="2200" dirty="0" smtClean="0">
                <a:solidFill>
                  <a:schemeClr val="bg1"/>
                </a:solidFill>
              </a:rPr>
              <a:t>поляк                    </a:t>
            </a:r>
            <a:r>
              <a:rPr lang="en-US" sz="2200" dirty="0" smtClean="0">
                <a:solidFill>
                  <a:schemeClr val="bg1"/>
                </a:solidFill>
              </a:rPr>
              <a:t>Polish – </a:t>
            </a:r>
            <a:r>
              <a:rPr lang="ru-RU" sz="2200" dirty="0" smtClean="0">
                <a:solidFill>
                  <a:schemeClr val="bg1"/>
                </a:solidFill>
              </a:rPr>
              <a:t>польский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</a:t>
            </a:r>
            <a:r>
              <a:rPr lang="en-US" sz="2200" dirty="0" smtClean="0">
                <a:solidFill>
                  <a:schemeClr val="bg1"/>
                </a:solidFill>
              </a:rPr>
              <a:t>Scott – </a:t>
            </a:r>
            <a:r>
              <a:rPr lang="ru-RU" sz="2200" dirty="0" smtClean="0">
                <a:solidFill>
                  <a:schemeClr val="bg1"/>
                </a:solidFill>
              </a:rPr>
              <a:t>шотландец          </a:t>
            </a:r>
            <a:r>
              <a:rPr lang="en-US" sz="2200" dirty="0" smtClean="0">
                <a:solidFill>
                  <a:schemeClr val="bg1"/>
                </a:solidFill>
              </a:rPr>
              <a:t>Scottish – </a:t>
            </a:r>
            <a:r>
              <a:rPr lang="ru-RU" sz="2200" dirty="0" smtClean="0">
                <a:solidFill>
                  <a:schemeClr val="bg1"/>
                </a:solidFill>
              </a:rPr>
              <a:t>шотландский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</a:t>
            </a:r>
            <a:r>
              <a:rPr lang="en-US" sz="2200" dirty="0" smtClean="0">
                <a:solidFill>
                  <a:schemeClr val="bg1"/>
                </a:solidFill>
              </a:rPr>
              <a:t>Swede – </a:t>
            </a:r>
            <a:r>
              <a:rPr lang="ru-RU" sz="2200" dirty="0" smtClean="0">
                <a:solidFill>
                  <a:schemeClr val="bg1"/>
                </a:solidFill>
              </a:rPr>
              <a:t>швед                   </a:t>
            </a:r>
            <a:r>
              <a:rPr lang="en-US" sz="2200" dirty="0" smtClean="0">
                <a:solidFill>
                  <a:schemeClr val="bg1"/>
                </a:solidFill>
              </a:rPr>
              <a:t>Swedish – </a:t>
            </a:r>
            <a:r>
              <a:rPr lang="ru-RU" sz="2200" dirty="0" smtClean="0">
                <a:solidFill>
                  <a:schemeClr val="bg1"/>
                </a:solidFill>
              </a:rPr>
              <a:t>шведский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2) </a:t>
            </a:r>
            <a:r>
              <a:rPr lang="en-US" sz="2200" dirty="0" smtClean="0">
                <a:solidFill>
                  <a:schemeClr val="bg1"/>
                </a:solidFill>
              </a:rPr>
              <a:t>red – </a:t>
            </a:r>
            <a:r>
              <a:rPr lang="ru-RU" sz="2200" dirty="0" smtClean="0">
                <a:solidFill>
                  <a:schemeClr val="bg1"/>
                </a:solidFill>
              </a:rPr>
              <a:t>красный</a:t>
            </a:r>
            <a:r>
              <a:rPr lang="en-US" sz="2200" dirty="0" smtClean="0">
                <a:solidFill>
                  <a:schemeClr val="bg1"/>
                </a:solidFill>
              </a:rPr>
              <a:t>                 reddish – </a:t>
            </a:r>
            <a:r>
              <a:rPr lang="ru-RU" sz="2200" dirty="0" smtClean="0">
                <a:solidFill>
                  <a:schemeClr val="bg1"/>
                </a:solidFill>
              </a:rPr>
              <a:t>красноватый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brown – </a:t>
            </a:r>
            <a:r>
              <a:rPr lang="ru-RU" sz="2200" dirty="0" smtClean="0">
                <a:solidFill>
                  <a:schemeClr val="bg1"/>
                </a:solidFill>
              </a:rPr>
              <a:t>коричневый</a:t>
            </a:r>
            <a:r>
              <a:rPr lang="en-US" sz="2200" dirty="0" smtClean="0">
                <a:solidFill>
                  <a:schemeClr val="bg1"/>
                </a:solidFill>
              </a:rPr>
              <a:t>     brownish – </a:t>
            </a:r>
            <a:r>
              <a:rPr lang="ru-RU" sz="2200" dirty="0" smtClean="0">
                <a:solidFill>
                  <a:schemeClr val="bg1"/>
                </a:solidFill>
              </a:rPr>
              <a:t>коричневатый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stout – </a:t>
            </a:r>
            <a:r>
              <a:rPr lang="ru-RU" sz="2200" dirty="0" smtClean="0">
                <a:solidFill>
                  <a:schemeClr val="bg1"/>
                </a:solidFill>
              </a:rPr>
              <a:t>толстый               </a:t>
            </a:r>
            <a:r>
              <a:rPr lang="en-US" sz="2200" dirty="0" err="1" smtClean="0">
                <a:solidFill>
                  <a:schemeClr val="bg1"/>
                </a:solidFill>
              </a:rPr>
              <a:t>stoutish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толстоватый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ive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обычно образует прилагательные от глаголов и существительных: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to act – </a:t>
            </a:r>
            <a:r>
              <a:rPr lang="ru-RU" sz="2200" dirty="0" smtClean="0">
                <a:solidFill>
                  <a:schemeClr val="bg1"/>
                </a:solidFill>
              </a:rPr>
              <a:t>действовать          </a:t>
            </a:r>
            <a:r>
              <a:rPr lang="en-US" sz="2200" dirty="0" smtClean="0">
                <a:solidFill>
                  <a:schemeClr val="bg1"/>
                </a:solidFill>
              </a:rPr>
              <a:t>active – </a:t>
            </a:r>
            <a:r>
              <a:rPr lang="ru-RU" sz="2200" dirty="0" smtClean="0">
                <a:solidFill>
                  <a:schemeClr val="bg1"/>
                </a:solidFill>
              </a:rPr>
              <a:t>активный, деятельный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to talk – </a:t>
            </a:r>
            <a:r>
              <a:rPr lang="ru-RU" sz="2200" dirty="0" smtClean="0">
                <a:solidFill>
                  <a:schemeClr val="bg1"/>
                </a:solidFill>
              </a:rPr>
              <a:t>разговаривать     </a:t>
            </a:r>
            <a:r>
              <a:rPr lang="en-US" sz="2200" dirty="0" smtClean="0">
                <a:solidFill>
                  <a:schemeClr val="bg1"/>
                </a:solidFill>
              </a:rPr>
              <a:t>talkative – </a:t>
            </a:r>
            <a:r>
              <a:rPr lang="ru-RU" sz="2200" dirty="0" smtClean="0">
                <a:solidFill>
                  <a:schemeClr val="bg1"/>
                </a:solidFill>
              </a:rPr>
              <a:t>разговорчивый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effect – </a:t>
            </a:r>
            <a:r>
              <a:rPr lang="ru-RU" sz="2200" dirty="0" smtClean="0">
                <a:solidFill>
                  <a:schemeClr val="bg1"/>
                </a:solidFill>
              </a:rPr>
              <a:t>действие                </a:t>
            </a:r>
            <a:r>
              <a:rPr lang="en-US" sz="2200" dirty="0" smtClean="0">
                <a:solidFill>
                  <a:schemeClr val="bg1"/>
                </a:solidFill>
              </a:rPr>
              <a:t>effective – </a:t>
            </a:r>
            <a:r>
              <a:rPr lang="ru-RU" sz="2200" dirty="0" smtClean="0">
                <a:solidFill>
                  <a:schemeClr val="bg1"/>
                </a:solidFill>
              </a:rPr>
              <a:t>действительный     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71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085584" cy="633670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less 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образует прилагательные  от существительных и означает отсутствие качества(противоположен по значению суффиксу </a:t>
            </a:r>
            <a:r>
              <a:rPr lang="ru-RU" sz="2200" b="1" dirty="0" smtClean="0">
                <a:solidFill>
                  <a:srgbClr val="C00000"/>
                </a:solidFill>
              </a:rPr>
              <a:t>–</a:t>
            </a:r>
            <a:r>
              <a:rPr lang="en-US" sz="2200" b="1" dirty="0" err="1" smtClean="0">
                <a:solidFill>
                  <a:srgbClr val="C00000"/>
                </a:solidFill>
              </a:rPr>
              <a:t>ful</a:t>
            </a:r>
            <a:r>
              <a:rPr lang="en-US" sz="2200" dirty="0" smtClean="0">
                <a:solidFill>
                  <a:schemeClr val="bg1"/>
                </a:solidFill>
              </a:rPr>
              <a:t>). </a:t>
            </a:r>
            <a:r>
              <a:rPr lang="ru-RU" sz="2200" dirty="0" smtClean="0">
                <a:solidFill>
                  <a:schemeClr val="bg1"/>
                </a:solidFill>
              </a:rPr>
              <a:t>Соответствует префиксу </a:t>
            </a:r>
            <a:r>
              <a:rPr lang="ru-RU" sz="2200" dirty="0" smtClean="0">
                <a:solidFill>
                  <a:srgbClr val="C00000"/>
                </a:solidFill>
              </a:rPr>
              <a:t>-без </a:t>
            </a:r>
            <a:r>
              <a:rPr lang="ru-RU" sz="2200" dirty="0" smtClean="0">
                <a:solidFill>
                  <a:schemeClr val="bg1"/>
                </a:solidFill>
              </a:rPr>
              <a:t>в русском языке: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hope – </a:t>
            </a:r>
            <a:r>
              <a:rPr lang="ru-RU" sz="2200" dirty="0" smtClean="0">
                <a:solidFill>
                  <a:schemeClr val="bg1"/>
                </a:solidFill>
              </a:rPr>
              <a:t>надежда           </a:t>
            </a:r>
            <a:r>
              <a:rPr lang="en-US" sz="2200" dirty="0" smtClean="0">
                <a:solidFill>
                  <a:schemeClr val="bg1"/>
                </a:solidFill>
              </a:rPr>
              <a:t>hope</a:t>
            </a:r>
            <a:r>
              <a:rPr lang="en-US" sz="2200" dirty="0" smtClean="0">
                <a:solidFill>
                  <a:srgbClr val="C00000"/>
                </a:solidFill>
              </a:rPr>
              <a:t>less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безнадежный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use – </a:t>
            </a:r>
            <a:r>
              <a:rPr lang="ru-RU" sz="2200" dirty="0" smtClean="0">
                <a:solidFill>
                  <a:schemeClr val="bg1"/>
                </a:solidFill>
              </a:rPr>
              <a:t>польза                  </a:t>
            </a:r>
            <a:r>
              <a:rPr lang="en-US" sz="2200" dirty="0" smtClean="0">
                <a:solidFill>
                  <a:schemeClr val="bg1"/>
                </a:solidFill>
              </a:rPr>
              <a:t>use</a:t>
            </a:r>
            <a:r>
              <a:rPr lang="en-US" sz="2200" dirty="0" smtClean="0">
                <a:solidFill>
                  <a:srgbClr val="C00000"/>
                </a:solidFill>
              </a:rPr>
              <a:t>less </a:t>
            </a:r>
            <a:r>
              <a:rPr lang="en-US" sz="2200" dirty="0" smtClean="0">
                <a:solidFill>
                  <a:schemeClr val="bg1"/>
                </a:solidFill>
              </a:rPr>
              <a:t>– </a:t>
            </a:r>
            <a:r>
              <a:rPr lang="ru-RU" sz="2200" dirty="0" smtClean="0">
                <a:solidFill>
                  <a:schemeClr val="bg1"/>
                </a:solidFill>
              </a:rPr>
              <a:t>бесполезный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fruit – </a:t>
            </a:r>
            <a:r>
              <a:rPr lang="ru-RU" sz="2200" dirty="0" smtClean="0">
                <a:solidFill>
                  <a:schemeClr val="bg1"/>
                </a:solidFill>
              </a:rPr>
              <a:t>плод                    </a:t>
            </a:r>
            <a:r>
              <a:rPr lang="en-US" sz="2200" dirty="0" smtClean="0">
                <a:solidFill>
                  <a:schemeClr val="bg1"/>
                </a:solidFill>
              </a:rPr>
              <a:t>fruit</a:t>
            </a:r>
            <a:r>
              <a:rPr lang="en-US" sz="2200" dirty="0" smtClean="0">
                <a:solidFill>
                  <a:srgbClr val="C00000"/>
                </a:solidFill>
              </a:rPr>
              <a:t>less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бесплодный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shame – </a:t>
            </a:r>
            <a:r>
              <a:rPr lang="ru-RU" sz="2200" dirty="0" smtClean="0">
                <a:solidFill>
                  <a:schemeClr val="bg1"/>
                </a:solidFill>
              </a:rPr>
              <a:t>стыд                 </a:t>
            </a:r>
            <a:r>
              <a:rPr lang="en-US" sz="2200" dirty="0" smtClean="0">
                <a:solidFill>
                  <a:schemeClr val="bg1"/>
                </a:solidFill>
              </a:rPr>
              <a:t>shame</a:t>
            </a:r>
            <a:r>
              <a:rPr lang="en-US" sz="2200" dirty="0" smtClean="0">
                <a:solidFill>
                  <a:srgbClr val="C00000"/>
                </a:solidFill>
              </a:rPr>
              <a:t>less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бесстыдный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home – </a:t>
            </a:r>
            <a:r>
              <a:rPr lang="ru-RU" sz="2200" dirty="0" smtClean="0">
                <a:solidFill>
                  <a:schemeClr val="bg1"/>
                </a:solidFill>
              </a:rPr>
              <a:t>дом                     </a:t>
            </a:r>
            <a:r>
              <a:rPr lang="en-US" sz="2200" dirty="0" smtClean="0">
                <a:solidFill>
                  <a:schemeClr val="bg1"/>
                </a:solidFill>
              </a:rPr>
              <a:t>home</a:t>
            </a:r>
            <a:r>
              <a:rPr lang="en-US" sz="2200" dirty="0" smtClean="0">
                <a:solidFill>
                  <a:srgbClr val="C00000"/>
                </a:solidFill>
              </a:rPr>
              <a:t>less </a:t>
            </a:r>
            <a:r>
              <a:rPr lang="en-US" sz="2200" dirty="0" smtClean="0">
                <a:solidFill>
                  <a:schemeClr val="bg1"/>
                </a:solidFill>
              </a:rPr>
              <a:t>– </a:t>
            </a:r>
            <a:r>
              <a:rPr lang="ru-RU" sz="2200" dirty="0" smtClean="0">
                <a:solidFill>
                  <a:schemeClr val="bg1"/>
                </a:solidFill>
              </a:rPr>
              <a:t>бездомный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help – </a:t>
            </a:r>
            <a:r>
              <a:rPr lang="ru-RU" sz="2200" dirty="0" smtClean="0">
                <a:solidFill>
                  <a:schemeClr val="bg1"/>
                </a:solidFill>
              </a:rPr>
              <a:t>помощь                </a:t>
            </a:r>
            <a:r>
              <a:rPr lang="en-US" sz="2200" dirty="0" smtClean="0">
                <a:solidFill>
                  <a:schemeClr val="bg1"/>
                </a:solidFill>
              </a:rPr>
              <a:t>help</a:t>
            </a:r>
            <a:r>
              <a:rPr lang="en-US" sz="2200" dirty="0" smtClean="0">
                <a:solidFill>
                  <a:srgbClr val="C00000"/>
                </a:solidFill>
              </a:rPr>
              <a:t>less </a:t>
            </a:r>
            <a:r>
              <a:rPr lang="en-US" sz="2200" dirty="0" smtClean="0">
                <a:solidFill>
                  <a:schemeClr val="bg1"/>
                </a:solidFill>
              </a:rPr>
              <a:t>– </a:t>
            </a:r>
            <a:r>
              <a:rPr lang="ru-RU" sz="2200" dirty="0" smtClean="0">
                <a:solidFill>
                  <a:schemeClr val="bg1"/>
                </a:solidFill>
              </a:rPr>
              <a:t>беспомощный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en-US" b="1" dirty="0" err="1" smtClean="0">
                <a:solidFill>
                  <a:srgbClr val="C00000"/>
                </a:solidFill>
              </a:rPr>
              <a:t>Ous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ru-RU" sz="2200" dirty="0" smtClean="0">
                <a:solidFill>
                  <a:schemeClr val="bg1"/>
                </a:solidFill>
              </a:rPr>
              <a:t>образует прилагательные от существительных: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</a:rPr>
              <a:t>   </a:t>
            </a:r>
            <a:r>
              <a:rPr lang="en-US" sz="2200" dirty="0" smtClean="0">
                <a:solidFill>
                  <a:schemeClr val="bg1"/>
                </a:solidFill>
              </a:rPr>
              <a:t>courage – </a:t>
            </a:r>
            <a:r>
              <a:rPr lang="ru-RU" sz="2200" dirty="0" smtClean="0">
                <a:solidFill>
                  <a:schemeClr val="bg1"/>
                </a:solidFill>
              </a:rPr>
              <a:t>смелость                   </a:t>
            </a:r>
            <a:r>
              <a:rPr lang="en-US" sz="2200" dirty="0" smtClean="0">
                <a:solidFill>
                  <a:schemeClr val="bg1"/>
                </a:solidFill>
              </a:rPr>
              <a:t>courage</a:t>
            </a:r>
            <a:r>
              <a:rPr lang="en-US" sz="2200" dirty="0" smtClean="0">
                <a:solidFill>
                  <a:srgbClr val="C00000"/>
                </a:solidFill>
              </a:rPr>
              <a:t>ous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смелый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danger – </a:t>
            </a:r>
            <a:r>
              <a:rPr lang="ru-RU" sz="2200" dirty="0" smtClean="0">
                <a:solidFill>
                  <a:schemeClr val="bg1"/>
                </a:solidFill>
              </a:rPr>
              <a:t>опасность                   </a:t>
            </a:r>
            <a:r>
              <a:rPr lang="en-US" sz="2200" dirty="0" smtClean="0">
                <a:solidFill>
                  <a:schemeClr val="bg1"/>
                </a:solidFill>
              </a:rPr>
              <a:t>danger</a:t>
            </a:r>
            <a:r>
              <a:rPr lang="en-US" sz="2200" dirty="0" smtClean="0">
                <a:solidFill>
                  <a:srgbClr val="C00000"/>
                </a:solidFill>
              </a:rPr>
              <a:t>ous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опасный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fame – </a:t>
            </a:r>
            <a:r>
              <a:rPr lang="ru-RU" sz="2200" dirty="0" smtClean="0">
                <a:solidFill>
                  <a:schemeClr val="bg1"/>
                </a:solidFill>
              </a:rPr>
              <a:t>слава, известность       </a:t>
            </a:r>
            <a:r>
              <a:rPr lang="en-US" sz="2200" dirty="0" smtClean="0">
                <a:solidFill>
                  <a:schemeClr val="bg1"/>
                </a:solidFill>
              </a:rPr>
              <a:t>fam</a:t>
            </a:r>
            <a:r>
              <a:rPr lang="en-US" sz="2200" dirty="0" smtClean="0">
                <a:solidFill>
                  <a:srgbClr val="C00000"/>
                </a:solidFill>
              </a:rPr>
              <a:t>ous </a:t>
            </a:r>
            <a:r>
              <a:rPr lang="en-US" sz="2200" dirty="0" smtClean="0">
                <a:solidFill>
                  <a:schemeClr val="bg1"/>
                </a:solidFill>
              </a:rPr>
              <a:t>– </a:t>
            </a:r>
            <a:r>
              <a:rPr lang="ru-RU" sz="2200" dirty="0" smtClean="0">
                <a:solidFill>
                  <a:schemeClr val="bg1"/>
                </a:solidFill>
              </a:rPr>
              <a:t>известный,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                                                                   знаменитый </a:t>
            </a:r>
          </a:p>
          <a:p>
            <a:pPr>
              <a:buFontTx/>
              <a:buChar char="-"/>
            </a:pP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44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en-US" b="1" dirty="0" smtClean="0">
                <a:solidFill>
                  <a:srgbClr val="C00000"/>
                </a:solidFill>
              </a:rPr>
              <a:t>y 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образует прилагательные от существительных: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</a:t>
            </a:r>
            <a:r>
              <a:rPr lang="en-US" sz="2400" dirty="0" smtClean="0">
                <a:solidFill>
                  <a:schemeClr val="bg1"/>
                </a:solidFill>
              </a:rPr>
              <a:t>cloud – </a:t>
            </a:r>
            <a:r>
              <a:rPr lang="ru-RU" sz="2400" dirty="0" smtClean="0">
                <a:solidFill>
                  <a:schemeClr val="bg1"/>
                </a:solidFill>
              </a:rPr>
              <a:t>облако             </a:t>
            </a:r>
            <a:r>
              <a:rPr lang="en-US" sz="2400" dirty="0" smtClean="0">
                <a:solidFill>
                  <a:schemeClr val="bg1"/>
                </a:solidFill>
              </a:rPr>
              <a:t>cloud</a:t>
            </a:r>
            <a:r>
              <a:rPr lang="en-US" sz="2400" dirty="0" smtClean="0">
                <a:solidFill>
                  <a:srgbClr val="C00000"/>
                </a:solidFill>
              </a:rPr>
              <a:t>y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облачный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dirt – </a:t>
            </a:r>
            <a:r>
              <a:rPr lang="ru-RU" sz="2400" dirty="0" smtClean="0">
                <a:solidFill>
                  <a:schemeClr val="bg1"/>
                </a:solidFill>
              </a:rPr>
              <a:t>грязь                    </a:t>
            </a:r>
            <a:r>
              <a:rPr lang="en-US" sz="2400" dirty="0" smtClean="0">
                <a:solidFill>
                  <a:schemeClr val="bg1"/>
                </a:solidFill>
              </a:rPr>
              <a:t>dirt</a:t>
            </a:r>
            <a:r>
              <a:rPr lang="en-US" sz="2400" dirty="0" smtClean="0">
                <a:solidFill>
                  <a:srgbClr val="C00000"/>
                </a:solidFill>
              </a:rPr>
              <a:t>y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грязный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fog – </a:t>
            </a:r>
            <a:r>
              <a:rPr lang="ru-RU" sz="2400" dirty="0" smtClean="0">
                <a:solidFill>
                  <a:schemeClr val="bg1"/>
                </a:solidFill>
              </a:rPr>
              <a:t>туман                    </a:t>
            </a:r>
            <a:r>
              <a:rPr lang="en-US" sz="2400" dirty="0" smtClean="0">
                <a:solidFill>
                  <a:schemeClr val="bg1"/>
                </a:solidFill>
              </a:rPr>
              <a:t>fogg</a:t>
            </a:r>
            <a:r>
              <a:rPr lang="en-US" sz="2400" dirty="0" smtClean="0">
                <a:solidFill>
                  <a:srgbClr val="C00000"/>
                </a:solidFill>
              </a:rPr>
              <a:t>y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туманный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frost – </a:t>
            </a:r>
            <a:r>
              <a:rPr lang="ru-RU" sz="2400" dirty="0" smtClean="0">
                <a:solidFill>
                  <a:schemeClr val="bg1"/>
                </a:solidFill>
              </a:rPr>
              <a:t>мороз                  </a:t>
            </a:r>
            <a:r>
              <a:rPr lang="en-US" sz="2400" dirty="0" smtClean="0">
                <a:solidFill>
                  <a:schemeClr val="bg1"/>
                </a:solidFill>
              </a:rPr>
              <a:t>frost</a:t>
            </a:r>
            <a:r>
              <a:rPr lang="en-US" sz="2400" dirty="0" smtClean="0">
                <a:solidFill>
                  <a:srgbClr val="C00000"/>
                </a:solidFill>
              </a:rPr>
              <a:t>y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морозный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rain – </a:t>
            </a:r>
            <a:r>
              <a:rPr lang="ru-RU" sz="2400" dirty="0" smtClean="0">
                <a:solidFill>
                  <a:schemeClr val="bg1"/>
                </a:solidFill>
              </a:rPr>
              <a:t>дождь                   </a:t>
            </a:r>
            <a:r>
              <a:rPr lang="en-US" sz="2400" dirty="0" smtClean="0">
                <a:solidFill>
                  <a:schemeClr val="bg1"/>
                </a:solidFill>
              </a:rPr>
              <a:t>rain</a:t>
            </a:r>
            <a:r>
              <a:rPr lang="en-US" sz="2400" dirty="0" smtClean="0">
                <a:solidFill>
                  <a:srgbClr val="C00000"/>
                </a:solidFill>
              </a:rPr>
              <a:t>y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дождливый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sun – </a:t>
            </a:r>
            <a:r>
              <a:rPr lang="ru-RU" sz="2400" dirty="0" smtClean="0">
                <a:solidFill>
                  <a:schemeClr val="bg1"/>
                </a:solidFill>
              </a:rPr>
              <a:t>солнце                  </a:t>
            </a:r>
            <a:r>
              <a:rPr lang="en-US" sz="2400" dirty="0" smtClean="0">
                <a:solidFill>
                  <a:schemeClr val="bg1"/>
                </a:solidFill>
              </a:rPr>
              <a:t>sunn</a:t>
            </a:r>
            <a:r>
              <a:rPr lang="en-US" sz="2400" dirty="0" smtClean="0">
                <a:solidFill>
                  <a:srgbClr val="C00000"/>
                </a:solidFill>
              </a:rPr>
              <a:t>y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smtClean="0">
                <a:solidFill>
                  <a:schemeClr val="bg1"/>
                </a:solidFill>
              </a:rPr>
              <a:t>солнечный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thirst – </a:t>
            </a:r>
            <a:r>
              <a:rPr lang="ru-RU" sz="2400" dirty="0" smtClean="0">
                <a:solidFill>
                  <a:schemeClr val="bg1"/>
                </a:solidFill>
              </a:rPr>
              <a:t>жажда                </a:t>
            </a:r>
            <a:r>
              <a:rPr lang="en-US" sz="2400" dirty="0" smtClean="0">
                <a:solidFill>
                  <a:schemeClr val="bg1"/>
                </a:solidFill>
              </a:rPr>
              <a:t>thirst</a:t>
            </a:r>
            <a:r>
              <a:rPr lang="en-US" sz="2400" dirty="0" smtClean="0">
                <a:solidFill>
                  <a:srgbClr val="C00000"/>
                </a:solidFill>
              </a:rPr>
              <a:t>y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жаждущий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wind – </a:t>
            </a:r>
            <a:r>
              <a:rPr lang="ru-RU" sz="2400" dirty="0" smtClean="0">
                <a:solidFill>
                  <a:schemeClr val="bg1"/>
                </a:solidFill>
              </a:rPr>
              <a:t>ветер                   </a:t>
            </a:r>
            <a:r>
              <a:rPr lang="en-US" sz="2400" dirty="0" smtClean="0">
                <a:solidFill>
                  <a:schemeClr val="bg1"/>
                </a:solidFill>
              </a:rPr>
              <a:t>wind</a:t>
            </a:r>
            <a:r>
              <a:rPr lang="en-US" sz="2400" dirty="0" smtClean="0">
                <a:solidFill>
                  <a:srgbClr val="C00000"/>
                </a:solidFill>
              </a:rPr>
              <a:t>y</a:t>
            </a:r>
            <a:r>
              <a:rPr lang="en-US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err="1" smtClean="0">
                <a:solidFill>
                  <a:schemeClr val="bg1"/>
                </a:solidFill>
              </a:rPr>
              <a:t>ветренный</a:t>
            </a:r>
            <a:r>
              <a:rPr lang="ru-RU" sz="2400" dirty="0" smtClean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50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-en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со значением делать или делаться, становиться(ср.              </a:t>
            </a: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префикс </a:t>
            </a:r>
            <a:r>
              <a:rPr lang="en-US" sz="2200" dirty="0" smtClean="0">
                <a:solidFill>
                  <a:srgbClr val="C00000"/>
                </a:solidFill>
              </a:rPr>
              <a:t>en-</a:t>
            </a:r>
            <a:r>
              <a:rPr lang="en-US" sz="2200" dirty="0" smtClean="0">
                <a:solidFill>
                  <a:schemeClr val="bg1"/>
                </a:solidFill>
              </a:rPr>
              <a:t>). </a:t>
            </a:r>
            <a:r>
              <a:rPr lang="ru-RU" sz="2200" dirty="0" smtClean="0">
                <a:solidFill>
                  <a:schemeClr val="bg1"/>
                </a:solidFill>
              </a:rPr>
              <a:t>Образует глаголы от прилагательных и существительных: 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bg1"/>
                </a:solidFill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black – </a:t>
            </a:r>
            <a:r>
              <a:rPr lang="ru-RU" sz="2200" dirty="0" smtClean="0">
                <a:solidFill>
                  <a:schemeClr val="bg1"/>
                </a:solidFill>
              </a:rPr>
              <a:t>черный           </a:t>
            </a:r>
            <a:r>
              <a:rPr lang="en-US" sz="2200" dirty="0" smtClean="0">
                <a:solidFill>
                  <a:schemeClr val="bg1"/>
                </a:solidFill>
              </a:rPr>
              <a:t>to black</a:t>
            </a:r>
            <a:r>
              <a:rPr lang="en-US" sz="2200" dirty="0" smtClean="0">
                <a:solidFill>
                  <a:srgbClr val="C00000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чернить(делать черным)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sharp – </a:t>
            </a:r>
            <a:r>
              <a:rPr lang="ru-RU" sz="2200" dirty="0" smtClean="0">
                <a:solidFill>
                  <a:schemeClr val="bg1"/>
                </a:solidFill>
              </a:rPr>
              <a:t>острый           </a:t>
            </a:r>
            <a:r>
              <a:rPr lang="en-US" sz="2200" dirty="0" smtClean="0">
                <a:solidFill>
                  <a:schemeClr val="bg1"/>
                </a:solidFill>
              </a:rPr>
              <a:t>to sharp</a:t>
            </a:r>
            <a:r>
              <a:rPr lang="en-US" sz="2200" dirty="0" smtClean="0">
                <a:solidFill>
                  <a:srgbClr val="C00000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точить(делать острым)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short – </a:t>
            </a:r>
            <a:r>
              <a:rPr lang="ru-RU" sz="2200" dirty="0" smtClean="0">
                <a:solidFill>
                  <a:schemeClr val="bg1"/>
                </a:solidFill>
              </a:rPr>
              <a:t>короткий        </a:t>
            </a:r>
            <a:r>
              <a:rPr lang="en-US" sz="2200" dirty="0" smtClean="0">
                <a:solidFill>
                  <a:schemeClr val="bg1"/>
                </a:solidFill>
              </a:rPr>
              <a:t>to short</a:t>
            </a:r>
            <a:r>
              <a:rPr lang="en-US" sz="2200" dirty="0" smtClean="0">
                <a:solidFill>
                  <a:srgbClr val="C00000"/>
                </a:solidFill>
              </a:rPr>
              <a:t>en </a:t>
            </a:r>
            <a:r>
              <a:rPr lang="en-US" sz="2200" dirty="0" smtClean="0">
                <a:solidFill>
                  <a:schemeClr val="bg1"/>
                </a:solidFill>
              </a:rPr>
              <a:t>– </a:t>
            </a:r>
            <a:r>
              <a:rPr lang="ru-RU" sz="2200" dirty="0" smtClean="0">
                <a:solidFill>
                  <a:schemeClr val="bg1"/>
                </a:solidFill>
              </a:rPr>
              <a:t>укорачивать(</a:t>
            </a:r>
            <a:r>
              <a:rPr lang="ru-RU" sz="2200" dirty="0" err="1" smtClean="0">
                <a:solidFill>
                  <a:schemeClr val="bg1"/>
                </a:solidFill>
              </a:rPr>
              <a:t>ся</a:t>
            </a:r>
            <a:r>
              <a:rPr lang="ru-RU" sz="22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fy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обычно образует глаголы от прилагательных: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false – </a:t>
            </a:r>
            <a:r>
              <a:rPr lang="ru-RU" sz="2200" dirty="0" smtClean="0">
                <a:solidFill>
                  <a:schemeClr val="bg1"/>
                </a:solidFill>
              </a:rPr>
              <a:t>фальшивый     </a:t>
            </a:r>
            <a:r>
              <a:rPr lang="en-US" sz="2200" dirty="0" smtClean="0">
                <a:solidFill>
                  <a:schemeClr val="bg1"/>
                </a:solidFill>
              </a:rPr>
              <a:t>to falsi</a:t>
            </a:r>
            <a:r>
              <a:rPr lang="en-US" sz="2200" dirty="0" smtClean="0">
                <a:solidFill>
                  <a:srgbClr val="C00000"/>
                </a:solidFill>
              </a:rPr>
              <a:t>fy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фальсифицировать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pure – </a:t>
            </a:r>
            <a:r>
              <a:rPr lang="ru-RU" sz="2200" dirty="0" smtClean="0">
                <a:solidFill>
                  <a:schemeClr val="bg1"/>
                </a:solidFill>
              </a:rPr>
              <a:t>чистый             </a:t>
            </a:r>
            <a:r>
              <a:rPr lang="en-US" sz="2200" dirty="0" smtClean="0">
                <a:solidFill>
                  <a:schemeClr val="bg1"/>
                </a:solidFill>
              </a:rPr>
              <a:t>to puri</a:t>
            </a:r>
            <a:r>
              <a:rPr lang="en-US" sz="2200" dirty="0" smtClean="0">
                <a:solidFill>
                  <a:srgbClr val="C00000"/>
                </a:solidFill>
              </a:rPr>
              <a:t>fy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очищать 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-</a:t>
            </a:r>
            <a:r>
              <a:rPr lang="en-US" b="1" u="sng" dirty="0" err="1" smtClean="0">
                <a:solidFill>
                  <a:srgbClr val="C00000"/>
                </a:solidFill>
              </a:rPr>
              <a:t>ize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обычно образует глаголы от существительных: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character – </a:t>
            </a:r>
            <a:r>
              <a:rPr lang="ru-RU" sz="2200" dirty="0" smtClean="0">
                <a:solidFill>
                  <a:schemeClr val="bg1"/>
                </a:solidFill>
              </a:rPr>
              <a:t>характер          </a:t>
            </a:r>
            <a:r>
              <a:rPr lang="en-US" sz="2200" dirty="0" smtClean="0">
                <a:solidFill>
                  <a:schemeClr val="bg1"/>
                </a:solidFill>
              </a:rPr>
              <a:t>to character</a:t>
            </a:r>
            <a:r>
              <a:rPr lang="en-US" sz="2200" dirty="0" smtClean="0">
                <a:solidFill>
                  <a:srgbClr val="C00000"/>
                </a:solidFill>
              </a:rPr>
              <a:t>ize</a:t>
            </a:r>
            <a:r>
              <a:rPr lang="en-US" sz="2200" dirty="0" smtClean="0">
                <a:solidFill>
                  <a:schemeClr val="bg1"/>
                </a:solidFill>
              </a:rPr>
              <a:t> – </a:t>
            </a:r>
            <a:r>
              <a:rPr lang="ru-RU" sz="2200" dirty="0" smtClean="0">
                <a:solidFill>
                  <a:schemeClr val="bg1"/>
                </a:solidFill>
              </a:rPr>
              <a:t>характеризовать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smtClean="0">
                <a:solidFill>
                  <a:schemeClr val="bg1"/>
                </a:solidFill>
              </a:rPr>
              <a:t>sympathy – </a:t>
            </a:r>
            <a:r>
              <a:rPr lang="ru-RU" sz="2200" dirty="0" smtClean="0">
                <a:solidFill>
                  <a:schemeClr val="bg1"/>
                </a:solidFill>
              </a:rPr>
              <a:t>сочувствие     </a:t>
            </a:r>
            <a:r>
              <a:rPr lang="en-US" sz="2200" dirty="0" smtClean="0">
                <a:solidFill>
                  <a:schemeClr val="bg1"/>
                </a:solidFill>
              </a:rPr>
              <a:t>to sympath</a:t>
            </a:r>
            <a:r>
              <a:rPr lang="en-US" sz="2200" dirty="0" smtClean="0">
                <a:solidFill>
                  <a:srgbClr val="C00000"/>
                </a:solidFill>
              </a:rPr>
              <a:t>ize</a:t>
            </a:r>
            <a:r>
              <a:rPr lang="en-US" sz="2200" dirty="0" smtClean="0">
                <a:solidFill>
                  <a:schemeClr val="bg1"/>
                </a:solidFill>
              </a:rPr>
              <a:t> - </a:t>
            </a:r>
            <a:r>
              <a:rPr lang="ru-RU" sz="2200" dirty="0" smtClean="0">
                <a:solidFill>
                  <a:schemeClr val="bg1"/>
                </a:solidFill>
              </a:rPr>
              <a:t>сочувствовать 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</a:rPr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Суффиксы глаголов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26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 В современном английском языке существует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 большое количество слов с разнообразными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суффиксами. Эти слова неделимы и не осознаются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как образованные с помощью суффиксов. При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отделении суффикса остающаяся часть не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представляет собой какого-либо слова:</a:t>
            </a: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cotta</a:t>
            </a:r>
            <a:r>
              <a:rPr lang="en-US" dirty="0" smtClean="0">
                <a:solidFill>
                  <a:srgbClr val="C00000"/>
                </a:solidFill>
              </a:rPr>
              <a:t>ge</a:t>
            </a:r>
            <a:r>
              <a:rPr lang="en-US" dirty="0" smtClean="0">
                <a:solidFill>
                  <a:schemeClr val="bg1"/>
                </a:solidFill>
              </a:rPr>
              <a:t>, cour</a:t>
            </a:r>
            <a:r>
              <a:rPr lang="en-US" dirty="0" smtClean="0">
                <a:solidFill>
                  <a:srgbClr val="C00000"/>
                </a:solidFill>
              </a:rPr>
              <a:t>age</a:t>
            </a:r>
            <a:r>
              <a:rPr lang="en-US" dirty="0" smtClean="0">
                <a:solidFill>
                  <a:schemeClr val="bg1"/>
                </a:solidFill>
              </a:rPr>
              <a:t>, stat</a:t>
            </a:r>
            <a:r>
              <a:rPr lang="en-US" dirty="0" smtClean="0">
                <a:solidFill>
                  <a:srgbClr val="C00000"/>
                </a:solidFill>
              </a:rPr>
              <a:t>ion</a:t>
            </a:r>
            <a:r>
              <a:rPr lang="en-US" dirty="0" smtClean="0">
                <a:solidFill>
                  <a:schemeClr val="bg1"/>
                </a:solidFill>
              </a:rPr>
              <a:t>, ses</a:t>
            </a:r>
            <a:r>
              <a:rPr lang="en-US" dirty="0" smtClean="0">
                <a:solidFill>
                  <a:srgbClr val="C00000"/>
                </a:solidFill>
              </a:rPr>
              <a:t>sion</a:t>
            </a:r>
            <a:r>
              <a:rPr lang="en-US" dirty="0" smtClean="0">
                <a:solidFill>
                  <a:schemeClr val="bg1"/>
                </a:solidFill>
              </a:rPr>
              <a:t>, docu</a:t>
            </a:r>
            <a:r>
              <a:rPr lang="en-US" dirty="0" smtClean="0">
                <a:solidFill>
                  <a:srgbClr val="C00000"/>
                </a:solidFill>
              </a:rPr>
              <a:t>ment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loy</a:t>
            </a:r>
            <a:r>
              <a:rPr lang="en-US" dirty="0" smtClean="0">
                <a:solidFill>
                  <a:srgbClr val="C00000"/>
                </a:solidFill>
              </a:rPr>
              <a:t>al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equ</a:t>
            </a:r>
            <a:r>
              <a:rPr lang="en-US" dirty="0" smtClean="0">
                <a:solidFill>
                  <a:srgbClr val="C00000"/>
                </a:solidFill>
              </a:rPr>
              <a:t>al</a:t>
            </a:r>
            <a:r>
              <a:rPr lang="en-US" dirty="0" smtClean="0">
                <a:solidFill>
                  <a:schemeClr val="bg1"/>
                </a:solidFill>
              </a:rPr>
              <a:t>, prob</a:t>
            </a:r>
            <a:r>
              <a:rPr lang="en-US" dirty="0" smtClean="0">
                <a:solidFill>
                  <a:srgbClr val="C00000"/>
                </a:solidFill>
              </a:rPr>
              <a:t>able</a:t>
            </a:r>
            <a:r>
              <a:rPr lang="en-US" dirty="0" smtClean="0">
                <a:solidFill>
                  <a:schemeClr val="bg1"/>
                </a:solidFill>
              </a:rPr>
              <a:t>, poss</a:t>
            </a:r>
            <a:r>
              <a:rPr lang="en-US" dirty="0" smtClean="0">
                <a:solidFill>
                  <a:srgbClr val="C00000"/>
                </a:solidFill>
              </a:rPr>
              <a:t>ible</a:t>
            </a:r>
            <a:r>
              <a:rPr lang="en-US" dirty="0" smtClean="0">
                <a:solidFill>
                  <a:schemeClr val="bg1"/>
                </a:solidFill>
              </a:rPr>
              <a:t>, curi</a:t>
            </a:r>
            <a:r>
              <a:rPr lang="en-US" dirty="0" smtClean="0">
                <a:solidFill>
                  <a:srgbClr val="C00000"/>
                </a:solidFill>
              </a:rPr>
              <a:t>ous</a:t>
            </a:r>
            <a:r>
              <a:rPr lang="en-US" dirty="0" smtClean="0">
                <a:solidFill>
                  <a:schemeClr val="bg1"/>
                </a:solidFill>
              </a:rPr>
              <a:t>, seri</a:t>
            </a:r>
            <a:r>
              <a:rPr lang="en-US" dirty="0" smtClean="0">
                <a:solidFill>
                  <a:srgbClr val="C00000"/>
                </a:solidFill>
              </a:rPr>
              <a:t>ous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 др.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8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Многие слова в английском языке являются составными, т.е. образуются путем соединения двух слов в одно слово. Некоторые составные слова пишутся слитно, а другие через дефис.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Составные существительные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bedroom – </a:t>
            </a:r>
            <a:r>
              <a:rPr lang="ru-RU" dirty="0" smtClean="0">
                <a:solidFill>
                  <a:schemeClr val="bg1"/>
                </a:solidFill>
              </a:rPr>
              <a:t>спальня ( </a:t>
            </a:r>
            <a:r>
              <a:rPr lang="en-US" dirty="0" smtClean="0">
                <a:solidFill>
                  <a:srgbClr val="C00000"/>
                </a:solidFill>
              </a:rPr>
              <a:t>bed</a:t>
            </a:r>
            <a:r>
              <a:rPr lang="ru-RU" dirty="0" smtClean="0">
                <a:solidFill>
                  <a:schemeClr val="bg1"/>
                </a:solidFill>
              </a:rPr>
              <a:t> кровать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rgbClr val="C00000"/>
                </a:solidFill>
              </a:rPr>
              <a:t>room</a:t>
            </a:r>
            <a:r>
              <a:rPr lang="ru-RU" dirty="0" smtClean="0">
                <a:solidFill>
                  <a:schemeClr val="bg1"/>
                </a:solidFill>
              </a:rPr>
              <a:t> комната)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blackboard – </a:t>
            </a:r>
            <a:r>
              <a:rPr lang="ru-RU" dirty="0" smtClean="0">
                <a:solidFill>
                  <a:schemeClr val="bg1"/>
                </a:solidFill>
              </a:rPr>
              <a:t>классная доска(</a:t>
            </a:r>
            <a:r>
              <a:rPr lang="en-US" dirty="0" smtClean="0">
                <a:solidFill>
                  <a:srgbClr val="C00000"/>
                </a:solidFill>
              </a:rPr>
              <a:t>black </a:t>
            </a:r>
            <a:r>
              <a:rPr lang="en-US" dirty="0" smtClean="0">
                <a:solidFill>
                  <a:schemeClr val="bg1"/>
                </a:solidFill>
              </a:rPr>
              <a:t>+ </a:t>
            </a:r>
            <a:r>
              <a:rPr lang="en-US" dirty="0" smtClean="0">
                <a:solidFill>
                  <a:srgbClr val="C00000"/>
                </a:solidFill>
              </a:rPr>
              <a:t>board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ice-box – </a:t>
            </a:r>
            <a:r>
              <a:rPr lang="ru-RU" dirty="0" smtClean="0">
                <a:solidFill>
                  <a:schemeClr val="bg1"/>
                </a:solidFill>
              </a:rPr>
              <a:t>ледник (</a:t>
            </a:r>
            <a:r>
              <a:rPr lang="en-US" dirty="0" smtClean="0">
                <a:solidFill>
                  <a:srgbClr val="C00000"/>
                </a:solidFill>
              </a:rPr>
              <a:t>ice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rgbClr val="C00000"/>
                </a:solidFill>
              </a:rPr>
              <a:t>box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opera-glasses – </a:t>
            </a:r>
            <a:r>
              <a:rPr lang="ru-RU" dirty="0" smtClean="0">
                <a:solidFill>
                  <a:schemeClr val="bg1"/>
                </a:solidFill>
              </a:rPr>
              <a:t>бинокль (</a:t>
            </a:r>
            <a:r>
              <a:rPr lang="en-US" dirty="0" smtClean="0">
                <a:solidFill>
                  <a:srgbClr val="C00000"/>
                </a:solidFill>
              </a:rPr>
              <a:t>opera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rgbClr val="C00000"/>
                </a:solidFill>
              </a:rPr>
              <a:t>glasses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reading-room – </a:t>
            </a:r>
            <a:r>
              <a:rPr lang="ru-RU" dirty="0" smtClean="0">
                <a:solidFill>
                  <a:schemeClr val="bg1"/>
                </a:solidFill>
              </a:rPr>
              <a:t>читальня (</a:t>
            </a:r>
            <a:r>
              <a:rPr lang="en-US" dirty="0" smtClean="0">
                <a:solidFill>
                  <a:srgbClr val="C00000"/>
                </a:solidFill>
              </a:rPr>
              <a:t>reading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rgbClr val="C00000"/>
                </a:solidFill>
              </a:rPr>
              <a:t>room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schoolboy – </a:t>
            </a:r>
            <a:r>
              <a:rPr lang="ru-RU" dirty="0" smtClean="0">
                <a:solidFill>
                  <a:schemeClr val="bg1"/>
                </a:solidFill>
              </a:rPr>
              <a:t>школьник(</a:t>
            </a:r>
            <a:r>
              <a:rPr lang="en-US" dirty="0" smtClean="0">
                <a:solidFill>
                  <a:srgbClr val="C00000"/>
                </a:solidFill>
              </a:rPr>
              <a:t>school</a:t>
            </a:r>
            <a:r>
              <a:rPr lang="en-US" dirty="0" smtClean="0">
                <a:solidFill>
                  <a:schemeClr val="bg1"/>
                </a:solidFill>
              </a:rPr>
              <a:t> + </a:t>
            </a:r>
            <a:r>
              <a:rPr lang="en-US" dirty="0" smtClean="0">
                <a:solidFill>
                  <a:srgbClr val="C00000"/>
                </a:solidFill>
              </a:rPr>
              <a:t>boy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(ударение – на первое слово)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Словосложение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15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Некоторые составные существительные состоят из двух существительных с предлогом между ними. В этом случае они всегда пишутся через дефис: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</a:t>
            </a:r>
            <a:r>
              <a:rPr lang="en-US" dirty="0" smtClean="0">
                <a:solidFill>
                  <a:schemeClr val="bg1"/>
                </a:solidFill>
              </a:rPr>
              <a:t>father-in-law – </a:t>
            </a:r>
            <a:r>
              <a:rPr lang="ru-RU" dirty="0" smtClean="0">
                <a:solidFill>
                  <a:schemeClr val="bg1"/>
                </a:solidFill>
              </a:rPr>
              <a:t>тесть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</a:t>
            </a:r>
            <a:r>
              <a:rPr lang="en-US" dirty="0" smtClean="0">
                <a:solidFill>
                  <a:schemeClr val="bg1"/>
                </a:solidFill>
              </a:rPr>
              <a:t>son-in-law – </a:t>
            </a:r>
            <a:r>
              <a:rPr lang="ru-RU" dirty="0" smtClean="0">
                <a:solidFill>
                  <a:schemeClr val="bg1"/>
                </a:solidFill>
              </a:rPr>
              <a:t>зять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</a:t>
            </a:r>
            <a:r>
              <a:rPr lang="en-US" dirty="0" smtClean="0">
                <a:solidFill>
                  <a:schemeClr val="bg1"/>
                </a:solidFill>
              </a:rPr>
              <a:t>man-of-war –</a:t>
            </a:r>
            <a:r>
              <a:rPr lang="ru-RU" dirty="0" smtClean="0">
                <a:solidFill>
                  <a:schemeClr val="bg1"/>
                </a:solidFill>
              </a:rPr>
              <a:t> военное судно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</a:t>
            </a:r>
            <a:r>
              <a:rPr lang="en-US" dirty="0" smtClean="0">
                <a:solidFill>
                  <a:schemeClr val="bg1"/>
                </a:solidFill>
              </a:rPr>
              <a:t>mother-of-pearl – </a:t>
            </a:r>
            <a:r>
              <a:rPr lang="ru-RU" dirty="0" smtClean="0">
                <a:solidFill>
                  <a:schemeClr val="bg1"/>
                </a:solidFill>
              </a:rPr>
              <a:t>перламутр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</a:t>
            </a:r>
            <a:r>
              <a:rPr lang="en-US" dirty="0" smtClean="0">
                <a:solidFill>
                  <a:schemeClr val="bg1"/>
                </a:solidFill>
              </a:rPr>
              <a:t>commander-in-chief - </a:t>
            </a:r>
            <a:r>
              <a:rPr lang="ru-RU" dirty="0" smtClean="0">
                <a:solidFill>
                  <a:schemeClr val="bg1"/>
                </a:solidFill>
              </a:rPr>
              <a:t>главнокомандующий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93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dark-blue – </a:t>
            </a:r>
            <a:r>
              <a:rPr lang="ru-RU" dirty="0" smtClean="0">
                <a:solidFill>
                  <a:schemeClr val="bg1"/>
                </a:solidFill>
              </a:rPr>
              <a:t>темно-синий (</a:t>
            </a:r>
            <a:r>
              <a:rPr lang="en-US" dirty="0" smtClean="0">
                <a:solidFill>
                  <a:schemeClr val="bg1"/>
                </a:solidFill>
              </a:rPr>
              <a:t>dark +blue)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First-class – </a:t>
            </a:r>
            <a:r>
              <a:rPr lang="ru-RU" dirty="0" smtClean="0">
                <a:solidFill>
                  <a:schemeClr val="bg1"/>
                </a:solidFill>
              </a:rPr>
              <a:t>первоклассный (</a:t>
            </a:r>
            <a:r>
              <a:rPr lang="en-US" dirty="0" smtClean="0">
                <a:solidFill>
                  <a:schemeClr val="bg1"/>
                </a:solidFill>
              </a:rPr>
              <a:t>first + class)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Red-hot – </a:t>
            </a:r>
            <a:r>
              <a:rPr lang="ru-RU" dirty="0" smtClean="0">
                <a:solidFill>
                  <a:schemeClr val="bg1"/>
                </a:solidFill>
              </a:rPr>
              <a:t>раскаленный докрасна (</a:t>
            </a:r>
            <a:r>
              <a:rPr lang="en-US" dirty="0" smtClean="0">
                <a:solidFill>
                  <a:schemeClr val="bg1"/>
                </a:solidFill>
              </a:rPr>
              <a:t>red + hot)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Black-bearded – </a:t>
            </a:r>
            <a:r>
              <a:rPr lang="ru-RU" dirty="0" smtClean="0">
                <a:solidFill>
                  <a:schemeClr val="bg1"/>
                </a:solidFill>
              </a:rPr>
              <a:t>чернобородый (</a:t>
            </a:r>
            <a:r>
              <a:rPr lang="en-US" dirty="0" smtClean="0">
                <a:solidFill>
                  <a:schemeClr val="bg1"/>
                </a:solidFill>
              </a:rPr>
              <a:t>black + bearded)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Составные прилагательные обычно имеют двойное ударение.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Составные  местоимения</a:t>
            </a:r>
            <a:r>
              <a:rPr lang="ru-RU" dirty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somebody – </a:t>
            </a:r>
            <a:r>
              <a:rPr lang="ru-RU" dirty="0" smtClean="0">
                <a:solidFill>
                  <a:schemeClr val="bg1"/>
                </a:solidFill>
              </a:rPr>
              <a:t>кто-то,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nothing – </a:t>
            </a:r>
            <a:r>
              <a:rPr lang="ru-RU" dirty="0" smtClean="0">
                <a:solidFill>
                  <a:schemeClr val="bg1"/>
                </a:solidFill>
              </a:rPr>
              <a:t>ничего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everyone – </a:t>
            </a:r>
            <a:r>
              <a:rPr lang="ru-RU" dirty="0" smtClean="0">
                <a:solidFill>
                  <a:schemeClr val="bg1"/>
                </a:solidFill>
              </a:rPr>
              <a:t>каждый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Составные </a:t>
            </a:r>
            <a:r>
              <a:rPr lang="en-US" sz="3200" dirty="0" smtClean="0">
                <a:solidFill>
                  <a:srgbClr val="C00000"/>
                </a:solidFill>
              </a:rPr>
              <a:t>  </a:t>
            </a:r>
            <a:r>
              <a:rPr lang="ru-RU" sz="3200" dirty="0" smtClean="0">
                <a:solidFill>
                  <a:srgbClr val="C00000"/>
                </a:solidFill>
              </a:rPr>
              <a:t>прилагательные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41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</a:t>
            </a:r>
            <a:r>
              <a:rPr lang="en-US" dirty="0" smtClean="0">
                <a:solidFill>
                  <a:schemeClr val="bg1"/>
                </a:solidFill>
              </a:rPr>
              <a:t>to whitewash – </a:t>
            </a:r>
            <a:r>
              <a:rPr lang="ru-RU" dirty="0" smtClean="0">
                <a:solidFill>
                  <a:schemeClr val="bg1"/>
                </a:solidFill>
              </a:rPr>
              <a:t>белить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  </a:t>
            </a:r>
            <a:r>
              <a:rPr lang="en-US" dirty="0" smtClean="0">
                <a:solidFill>
                  <a:schemeClr val="bg1"/>
                </a:solidFill>
              </a:rPr>
              <a:t>to broadcast – </a:t>
            </a:r>
            <a:r>
              <a:rPr lang="ru-RU" dirty="0" smtClean="0">
                <a:solidFill>
                  <a:schemeClr val="bg1"/>
                </a:solidFill>
              </a:rPr>
              <a:t>передавать по радио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Составные глаголы этого типа встречаются редко. Распространенным типом составных глаголов является сочетание глаголов с наречиями: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 go in – </a:t>
            </a:r>
            <a:r>
              <a:rPr lang="ru-RU" dirty="0" smtClean="0">
                <a:solidFill>
                  <a:schemeClr val="bg1"/>
                </a:solidFill>
              </a:rPr>
              <a:t>входить               </a:t>
            </a:r>
            <a:r>
              <a:rPr lang="en-US" dirty="0" smtClean="0">
                <a:solidFill>
                  <a:schemeClr val="bg1"/>
                </a:solidFill>
              </a:rPr>
              <a:t>to put on – </a:t>
            </a:r>
            <a:r>
              <a:rPr lang="ru-RU" dirty="0" smtClean="0">
                <a:solidFill>
                  <a:schemeClr val="bg1"/>
                </a:solidFill>
              </a:rPr>
              <a:t>надевать                </a:t>
            </a:r>
            <a:r>
              <a:rPr lang="en-US" dirty="0" smtClean="0">
                <a:solidFill>
                  <a:schemeClr val="bg1"/>
                </a:solidFill>
              </a:rPr>
              <a:t>to go out – </a:t>
            </a:r>
            <a:r>
              <a:rPr lang="ru-RU" dirty="0" smtClean="0">
                <a:solidFill>
                  <a:schemeClr val="bg1"/>
                </a:solidFill>
              </a:rPr>
              <a:t>выходить          </a:t>
            </a:r>
            <a:r>
              <a:rPr lang="en-US" dirty="0" smtClean="0">
                <a:solidFill>
                  <a:schemeClr val="bg1"/>
                </a:solidFill>
              </a:rPr>
              <a:t>to take off – </a:t>
            </a:r>
            <a:r>
              <a:rPr lang="ru-RU" dirty="0" smtClean="0">
                <a:solidFill>
                  <a:schemeClr val="bg1"/>
                </a:solidFill>
              </a:rPr>
              <a:t>снимать                 </a:t>
            </a:r>
            <a:r>
              <a:rPr lang="en-US" dirty="0" smtClean="0">
                <a:solidFill>
                  <a:schemeClr val="bg1"/>
                </a:solidFill>
              </a:rPr>
              <a:t>to go away – </a:t>
            </a:r>
            <a:r>
              <a:rPr lang="ru-RU" dirty="0" smtClean="0">
                <a:solidFill>
                  <a:schemeClr val="bg1"/>
                </a:solidFill>
              </a:rPr>
              <a:t>уходить          </a:t>
            </a:r>
            <a:r>
              <a:rPr lang="en-US" dirty="0" smtClean="0">
                <a:solidFill>
                  <a:schemeClr val="bg1"/>
                </a:solidFill>
              </a:rPr>
              <a:t>to pick up – </a:t>
            </a:r>
            <a:r>
              <a:rPr lang="ru-RU" dirty="0" smtClean="0">
                <a:solidFill>
                  <a:schemeClr val="bg1"/>
                </a:solidFill>
              </a:rPr>
              <a:t>поднимать          </a:t>
            </a:r>
            <a:r>
              <a:rPr lang="en-US" dirty="0" smtClean="0">
                <a:solidFill>
                  <a:schemeClr val="bg1"/>
                </a:solidFill>
              </a:rPr>
              <a:t>to go up – </a:t>
            </a:r>
            <a:r>
              <a:rPr lang="ru-RU" dirty="0" smtClean="0">
                <a:solidFill>
                  <a:schemeClr val="bg1"/>
                </a:solidFill>
              </a:rPr>
              <a:t>подниматься    </a:t>
            </a:r>
            <a:r>
              <a:rPr lang="en-US" dirty="0" smtClean="0">
                <a:solidFill>
                  <a:schemeClr val="bg1"/>
                </a:solidFill>
              </a:rPr>
              <a:t>to ring up – </a:t>
            </a:r>
            <a:r>
              <a:rPr lang="ru-RU" sz="2400" dirty="0" smtClean="0">
                <a:solidFill>
                  <a:schemeClr val="bg1"/>
                </a:solidFill>
              </a:rPr>
              <a:t>звонить по </a:t>
            </a:r>
            <a:r>
              <a:rPr lang="ru-RU" sz="2400" dirty="0" err="1" smtClean="0">
                <a:solidFill>
                  <a:schemeClr val="bg1"/>
                </a:solidFill>
              </a:rPr>
              <a:t>телеф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to go on – </a:t>
            </a:r>
            <a:r>
              <a:rPr lang="ru-RU" sz="2400" dirty="0" smtClean="0">
                <a:solidFill>
                  <a:schemeClr val="bg1"/>
                </a:solidFill>
              </a:rPr>
              <a:t>продолжать           </a:t>
            </a:r>
            <a:r>
              <a:rPr lang="en-US" sz="2400" dirty="0" smtClean="0">
                <a:solidFill>
                  <a:schemeClr val="bg1"/>
                </a:solidFill>
              </a:rPr>
              <a:t>to make out – </a:t>
            </a:r>
            <a:r>
              <a:rPr lang="ru-RU" sz="2400" dirty="0" smtClean="0">
                <a:solidFill>
                  <a:schemeClr val="bg1"/>
                </a:solidFill>
              </a:rPr>
              <a:t>понимать                                                                            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                                                                    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Составные глаголы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• Префиксы: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order – </a:t>
            </a:r>
            <a:r>
              <a:rPr lang="ru-RU" sz="2400" dirty="0" smtClean="0">
                <a:solidFill>
                  <a:schemeClr val="bg1"/>
                </a:solidFill>
              </a:rPr>
              <a:t>порядок                  </a:t>
            </a:r>
            <a:r>
              <a:rPr lang="en-US" sz="2400" dirty="0" smtClean="0">
                <a:solidFill>
                  <a:srgbClr val="C00000"/>
                </a:solidFill>
              </a:rPr>
              <a:t>dis</a:t>
            </a:r>
            <a:r>
              <a:rPr lang="en-US" sz="2400" dirty="0" smtClean="0">
                <a:solidFill>
                  <a:schemeClr val="bg1"/>
                </a:solidFill>
              </a:rPr>
              <a:t>order – </a:t>
            </a:r>
            <a:r>
              <a:rPr lang="ru-RU" sz="2400" dirty="0" smtClean="0">
                <a:solidFill>
                  <a:schemeClr val="bg1"/>
                </a:solidFill>
              </a:rPr>
              <a:t>беспорядок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h</a:t>
            </a:r>
            <a:r>
              <a:rPr lang="en-US" sz="2400" dirty="0" smtClean="0">
                <a:solidFill>
                  <a:schemeClr val="bg1"/>
                </a:solidFill>
              </a:rPr>
              <a:t>appy – </a:t>
            </a:r>
            <a:r>
              <a:rPr lang="ru-RU" sz="2400" dirty="0" smtClean="0">
                <a:solidFill>
                  <a:schemeClr val="bg1"/>
                </a:solidFill>
              </a:rPr>
              <a:t>счастливый</a:t>
            </a:r>
            <a:r>
              <a:rPr lang="ru-RU" sz="2400" dirty="0" smtClean="0"/>
              <a:t>           </a:t>
            </a:r>
            <a:r>
              <a:rPr lang="en-US" sz="2400" dirty="0" smtClean="0">
                <a:solidFill>
                  <a:srgbClr val="C00000"/>
                </a:solidFill>
              </a:rPr>
              <a:t>un</a:t>
            </a:r>
            <a:r>
              <a:rPr lang="en-US" sz="2400" dirty="0" smtClean="0">
                <a:solidFill>
                  <a:schemeClr val="bg1"/>
                </a:solidFill>
              </a:rPr>
              <a:t>happy – </a:t>
            </a:r>
            <a:r>
              <a:rPr lang="ru-RU" sz="2400" dirty="0" smtClean="0">
                <a:solidFill>
                  <a:schemeClr val="bg1"/>
                </a:solidFill>
              </a:rPr>
              <a:t>несчастливый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o appear – </a:t>
            </a:r>
            <a:r>
              <a:rPr lang="ru-RU" sz="2400" dirty="0" smtClean="0">
                <a:solidFill>
                  <a:schemeClr val="bg1"/>
                </a:solidFill>
              </a:rPr>
              <a:t>появляться</a:t>
            </a:r>
            <a:r>
              <a:rPr lang="ru-RU" sz="2400" dirty="0" smtClean="0"/>
              <a:t>    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dirty="0" smtClean="0">
                <a:solidFill>
                  <a:srgbClr val="C00000"/>
                </a:solidFill>
              </a:rPr>
              <a:t>re</a:t>
            </a:r>
            <a:r>
              <a:rPr lang="en-US" sz="2400" dirty="0" smtClean="0">
                <a:solidFill>
                  <a:schemeClr val="bg1"/>
                </a:solidFill>
              </a:rPr>
              <a:t>appear – </a:t>
            </a:r>
            <a:r>
              <a:rPr lang="ru-RU" sz="2400" dirty="0" smtClean="0">
                <a:solidFill>
                  <a:schemeClr val="bg1"/>
                </a:solidFill>
              </a:rPr>
              <a:t>вновь появляться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•</a:t>
            </a:r>
            <a:r>
              <a:rPr lang="ru-RU" dirty="0" smtClean="0">
                <a:solidFill>
                  <a:srgbClr val="C00000"/>
                </a:solidFill>
              </a:rPr>
              <a:t> Суффиксы: </a:t>
            </a:r>
            <a:endParaRPr lang="ru-RU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beauty – </a:t>
            </a:r>
            <a:r>
              <a:rPr lang="ru-RU" sz="2400" dirty="0" smtClean="0">
                <a:solidFill>
                  <a:schemeClr val="bg1"/>
                </a:solidFill>
              </a:rPr>
              <a:t>красота</a:t>
            </a:r>
            <a:r>
              <a:rPr lang="ru-RU" sz="2400" dirty="0" smtClean="0"/>
              <a:t>               </a:t>
            </a:r>
            <a:r>
              <a:rPr lang="en-US" sz="2400" dirty="0" smtClean="0">
                <a:solidFill>
                  <a:schemeClr val="bg1"/>
                </a:solidFill>
              </a:rPr>
              <a:t>beauti</a:t>
            </a:r>
            <a:r>
              <a:rPr lang="en-US" sz="2400" dirty="0" smtClean="0">
                <a:solidFill>
                  <a:srgbClr val="C00000"/>
                </a:solidFill>
              </a:rPr>
              <a:t>ful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красивый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h</a:t>
            </a:r>
            <a:r>
              <a:rPr lang="en-US" sz="2400" dirty="0" smtClean="0">
                <a:solidFill>
                  <a:schemeClr val="bg1"/>
                </a:solidFill>
              </a:rPr>
              <a:t>appy – </a:t>
            </a:r>
            <a:r>
              <a:rPr lang="ru-RU" sz="2400" dirty="0" smtClean="0">
                <a:solidFill>
                  <a:schemeClr val="bg1"/>
                </a:solidFill>
              </a:rPr>
              <a:t>счастливый</a:t>
            </a:r>
            <a:r>
              <a:rPr lang="ru-RU" sz="2400" dirty="0" smtClean="0"/>
              <a:t>         </a:t>
            </a:r>
            <a:r>
              <a:rPr lang="en-US" sz="2400" dirty="0" smtClean="0">
                <a:solidFill>
                  <a:schemeClr val="bg1"/>
                </a:solidFill>
              </a:rPr>
              <a:t>happi</a:t>
            </a:r>
            <a:r>
              <a:rPr lang="en-US" sz="2400" dirty="0" smtClean="0">
                <a:solidFill>
                  <a:srgbClr val="C00000"/>
                </a:solidFill>
              </a:rPr>
              <a:t>ness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счастье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o read – </a:t>
            </a:r>
            <a:r>
              <a:rPr lang="ru-RU" sz="2400" dirty="0" smtClean="0">
                <a:solidFill>
                  <a:schemeClr val="bg1"/>
                </a:solidFill>
              </a:rPr>
              <a:t>читать</a:t>
            </a:r>
            <a:r>
              <a:rPr lang="ru-RU" sz="2400" dirty="0" smtClean="0"/>
              <a:t>                 </a:t>
            </a:r>
            <a:r>
              <a:rPr lang="en-US" sz="2400" dirty="0" smtClean="0">
                <a:solidFill>
                  <a:schemeClr val="bg1"/>
                </a:solidFill>
              </a:rPr>
              <a:t>read</a:t>
            </a:r>
            <a:r>
              <a:rPr lang="en-US" sz="2400" dirty="0" smtClean="0">
                <a:solidFill>
                  <a:srgbClr val="C00000"/>
                </a:solidFill>
              </a:rPr>
              <a:t>er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– читатель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lvl="0"/>
            <a:endParaRPr lang="ru-RU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75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somewhere – </a:t>
            </a:r>
            <a:r>
              <a:rPr lang="ru-RU" dirty="0" smtClean="0">
                <a:solidFill>
                  <a:schemeClr val="bg1"/>
                </a:solidFill>
              </a:rPr>
              <a:t>где-то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nowhere – </a:t>
            </a:r>
            <a:r>
              <a:rPr lang="ru-RU" dirty="0" smtClean="0">
                <a:solidFill>
                  <a:schemeClr val="bg1"/>
                </a:solidFill>
              </a:rPr>
              <a:t>нигде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everywhere – </a:t>
            </a:r>
            <a:r>
              <a:rPr lang="ru-RU" dirty="0" smtClean="0">
                <a:solidFill>
                  <a:schemeClr val="bg1"/>
                </a:solidFill>
              </a:rPr>
              <a:t>везде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Составные наречия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76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Наречия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Формы наречий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2636912"/>
            <a:ext cx="252028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06787" y="2688304"/>
            <a:ext cx="2721597" cy="1676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86707" y="1916832"/>
            <a:ext cx="144016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771800" y="1916832"/>
            <a:ext cx="1800200" cy="82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91680" y="314096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Простые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9806" y="3300953"/>
            <a:ext cx="2416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Производные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0470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Простые  наречия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03648" y="1700808"/>
            <a:ext cx="5832648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71700" y="278092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here –</a:t>
            </a:r>
            <a:r>
              <a:rPr lang="ru-RU" sz="2400" dirty="0" smtClean="0">
                <a:solidFill>
                  <a:schemeClr val="bg1"/>
                </a:solidFill>
              </a:rPr>
              <a:t>здесь       </a:t>
            </a:r>
            <a:r>
              <a:rPr lang="en-US" sz="2400" dirty="0" smtClean="0">
                <a:solidFill>
                  <a:schemeClr val="bg1"/>
                </a:solidFill>
              </a:rPr>
              <a:t>  there – </a:t>
            </a:r>
            <a:r>
              <a:rPr lang="ru-RU" sz="2400" dirty="0" smtClean="0">
                <a:solidFill>
                  <a:schemeClr val="bg1"/>
                </a:solidFill>
              </a:rPr>
              <a:t>там </a:t>
            </a:r>
          </a:p>
          <a:p>
            <a:r>
              <a:rPr lang="en-US" sz="2400" dirty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ow – </a:t>
            </a:r>
            <a:r>
              <a:rPr lang="ru-RU" sz="2400" dirty="0" smtClean="0">
                <a:solidFill>
                  <a:schemeClr val="bg1"/>
                </a:solidFill>
              </a:rPr>
              <a:t>теперь      </a:t>
            </a:r>
            <a:r>
              <a:rPr lang="en-US" sz="2400" dirty="0" smtClean="0">
                <a:solidFill>
                  <a:schemeClr val="bg1"/>
                </a:solidFill>
              </a:rPr>
              <a:t>almost</a:t>
            </a:r>
            <a:r>
              <a:rPr lang="ru-RU" sz="2400" dirty="0" smtClean="0">
                <a:solidFill>
                  <a:schemeClr val="bg1"/>
                </a:solidFill>
              </a:rPr>
              <a:t>-почти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    soon - </a:t>
            </a:r>
            <a:r>
              <a:rPr lang="ru-RU" sz="2400" dirty="0" smtClean="0">
                <a:solidFill>
                  <a:schemeClr val="bg1"/>
                </a:solidFill>
              </a:rPr>
              <a:t>скоро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18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Наречия, образуемые от имен прилагательных при помощи суффикса  - </a:t>
            </a:r>
            <a:r>
              <a:rPr lang="en-US" sz="3000" dirty="0" err="1" smtClean="0">
                <a:solidFill>
                  <a:srgbClr val="C00000"/>
                </a:solidFill>
              </a:rPr>
              <a:t>ly</a:t>
            </a:r>
            <a:r>
              <a:rPr lang="ru-RU" sz="3000" dirty="0" smtClean="0">
                <a:solidFill>
                  <a:srgbClr val="C00000"/>
                </a:solidFill>
              </a:rPr>
              <a:t> </a:t>
            </a:r>
            <a:r>
              <a:rPr lang="ru-RU" sz="3000" dirty="0" smtClean="0">
                <a:solidFill>
                  <a:schemeClr val="bg1"/>
                </a:solidFill>
              </a:rPr>
              <a:t>: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Easi</a:t>
            </a:r>
            <a:r>
              <a:rPr lang="en-US" sz="3000" dirty="0" smtClean="0">
                <a:solidFill>
                  <a:srgbClr val="C00000"/>
                </a:solidFill>
              </a:rPr>
              <a:t>ly</a:t>
            </a:r>
            <a:r>
              <a:rPr lang="en-US" sz="3000" dirty="0" smtClean="0">
                <a:solidFill>
                  <a:schemeClr val="bg1"/>
                </a:solidFill>
              </a:rPr>
              <a:t> – </a:t>
            </a:r>
            <a:r>
              <a:rPr lang="ru-RU" sz="3000" dirty="0" smtClean="0">
                <a:solidFill>
                  <a:schemeClr val="bg1"/>
                </a:solidFill>
              </a:rPr>
              <a:t>легко , </a:t>
            </a:r>
            <a:r>
              <a:rPr lang="en-US" sz="3000" dirty="0" smtClean="0">
                <a:solidFill>
                  <a:schemeClr val="bg1"/>
                </a:solidFill>
              </a:rPr>
              <a:t>quiet</a:t>
            </a:r>
            <a:r>
              <a:rPr lang="en-US" sz="3000" dirty="0" smtClean="0">
                <a:solidFill>
                  <a:srgbClr val="C00000"/>
                </a:solidFill>
              </a:rPr>
              <a:t>ly</a:t>
            </a:r>
            <a:r>
              <a:rPr lang="en-US" sz="3000" dirty="0" smtClean="0">
                <a:solidFill>
                  <a:schemeClr val="bg1"/>
                </a:solidFill>
              </a:rPr>
              <a:t> – </a:t>
            </a:r>
            <a:r>
              <a:rPr lang="ru-RU" sz="3000" dirty="0" smtClean="0">
                <a:solidFill>
                  <a:schemeClr val="bg1"/>
                </a:solidFill>
              </a:rPr>
              <a:t>спокойно, </a:t>
            </a:r>
            <a:r>
              <a:rPr lang="en-US" sz="3000" dirty="0" smtClean="0">
                <a:solidFill>
                  <a:schemeClr val="bg1"/>
                </a:solidFill>
              </a:rPr>
              <a:t>slow</a:t>
            </a:r>
            <a:r>
              <a:rPr lang="en-US" sz="3000" dirty="0" smtClean="0">
                <a:solidFill>
                  <a:srgbClr val="C00000"/>
                </a:solidFill>
              </a:rPr>
              <a:t>ly</a:t>
            </a:r>
            <a:r>
              <a:rPr lang="en-US" sz="3000" dirty="0" smtClean="0">
                <a:solidFill>
                  <a:schemeClr val="bg1"/>
                </a:solidFill>
              </a:rPr>
              <a:t> – </a:t>
            </a:r>
            <a:r>
              <a:rPr lang="ru-RU" sz="3000" dirty="0" smtClean="0">
                <a:solidFill>
                  <a:schemeClr val="bg1"/>
                </a:solidFill>
              </a:rPr>
              <a:t>медленно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От других частей речи:  </a:t>
            </a:r>
            <a:r>
              <a:rPr lang="en-US" sz="3000" dirty="0" smtClean="0">
                <a:solidFill>
                  <a:schemeClr val="bg1"/>
                </a:solidFill>
              </a:rPr>
              <a:t>dai</a:t>
            </a:r>
            <a:r>
              <a:rPr lang="en-US" sz="3000" dirty="0" smtClean="0">
                <a:solidFill>
                  <a:srgbClr val="C00000"/>
                </a:solidFill>
              </a:rPr>
              <a:t>ly</a:t>
            </a:r>
            <a:r>
              <a:rPr lang="en-US" sz="3000" dirty="0" smtClean="0">
                <a:solidFill>
                  <a:schemeClr val="bg1"/>
                </a:solidFill>
              </a:rPr>
              <a:t> – </a:t>
            </a:r>
            <a:r>
              <a:rPr lang="ru-RU" sz="3000" dirty="0" smtClean="0">
                <a:solidFill>
                  <a:schemeClr val="bg1"/>
                </a:solidFill>
              </a:rPr>
              <a:t>ежедневно,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bg1"/>
                </a:solidFill>
              </a:rPr>
              <a:t> </a:t>
            </a:r>
            <a:r>
              <a:rPr lang="ru-RU" sz="3000" dirty="0" smtClean="0">
                <a:solidFill>
                  <a:schemeClr val="bg1"/>
                </a:solidFill>
              </a:rPr>
              <a:t>                                           </a:t>
            </a:r>
            <a:r>
              <a:rPr lang="en-US" sz="3000" dirty="0" smtClean="0">
                <a:solidFill>
                  <a:schemeClr val="bg1"/>
                </a:solidFill>
              </a:rPr>
              <a:t>week</a:t>
            </a:r>
            <a:r>
              <a:rPr lang="en-US" sz="3000" dirty="0" smtClean="0">
                <a:solidFill>
                  <a:srgbClr val="C00000"/>
                </a:solidFill>
              </a:rPr>
              <a:t>ly</a:t>
            </a:r>
            <a:r>
              <a:rPr lang="en-US" sz="3000" dirty="0" smtClean="0">
                <a:solidFill>
                  <a:schemeClr val="bg1"/>
                </a:solidFill>
              </a:rPr>
              <a:t> – </a:t>
            </a:r>
            <a:r>
              <a:rPr lang="ru-RU" sz="3000" dirty="0" smtClean="0">
                <a:solidFill>
                  <a:schemeClr val="bg1"/>
                </a:solidFill>
              </a:rPr>
              <a:t>еженедельно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bg1"/>
                </a:solidFill>
              </a:rPr>
              <a:t> </a:t>
            </a:r>
            <a:r>
              <a:rPr lang="ru-RU" sz="3000" dirty="0" smtClean="0">
                <a:solidFill>
                  <a:schemeClr val="bg1"/>
                </a:solidFill>
              </a:rPr>
              <a:t>                                           </a:t>
            </a:r>
            <a:r>
              <a:rPr lang="en-US" sz="3000" dirty="0" smtClean="0">
                <a:solidFill>
                  <a:schemeClr val="bg1"/>
                </a:solidFill>
              </a:rPr>
              <a:t>month</a:t>
            </a:r>
            <a:r>
              <a:rPr lang="en-US" sz="3000" dirty="0" smtClean="0">
                <a:solidFill>
                  <a:srgbClr val="C00000"/>
                </a:solidFill>
              </a:rPr>
              <a:t>ly</a:t>
            </a:r>
            <a:r>
              <a:rPr lang="en-US" sz="3000" dirty="0" smtClean="0">
                <a:solidFill>
                  <a:schemeClr val="bg1"/>
                </a:solidFill>
              </a:rPr>
              <a:t> - </a:t>
            </a:r>
            <a:r>
              <a:rPr lang="ru-RU" sz="3000" dirty="0" smtClean="0">
                <a:solidFill>
                  <a:schemeClr val="bg1"/>
                </a:solidFill>
              </a:rPr>
              <a:t>ежемесячно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Производные наречия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21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Ряд наречий – </a:t>
            </a:r>
            <a:r>
              <a:rPr lang="en-US" sz="3600" dirty="0" smtClean="0">
                <a:solidFill>
                  <a:srgbClr val="C00000"/>
                </a:solidFill>
              </a:rPr>
              <a:t>fast, long, far, little, much, early, daily</a:t>
            </a:r>
            <a:r>
              <a:rPr lang="en-US" sz="3600" dirty="0" smtClean="0">
                <a:solidFill>
                  <a:schemeClr val="bg1"/>
                </a:solidFill>
              </a:rPr>
              <a:t> – </a:t>
            </a:r>
            <a:r>
              <a:rPr lang="ru-RU" sz="3600" dirty="0" smtClean="0">
                <a:solidFill>
                  <a:schemeClr val="bg1"/>
                </a:solidFill>
              </a:rPr>
              <a:t>не отличаются по форме от соответствующих им прилагательных. Отличить их от прилагательных можно по выполняемой ими роли в предложении: прилагательные определяют существительные, а наречия – глагол, прилагательное или другое наречие.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53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Имя прилагательное</a:t>
            </a:r>
            <a:r>
              <a:rPr lang="ru-RU" dirty="0" smtClean="0">
                <a:solidFill>
                  <a:schemeClr val="bg1"/>
                </a:solidFill>
              </a:rPr>
              <a:t>                      </a:t>
            </a:r>
            <a:r>
              <a:rPr lang="ru-RU" dirty="0" smtClean="0">
                <a:solidFill>
                  <a:srgbClr val="C00000"/>
                </a:solidFill>
              </a:rPr>
              <a:t>Наречие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He took a </a:t>
            </a:r>
            <a:r>
              <a:rPr lang="en-US" dirty="0" smtClean="0">
                <a:solidFill>
                  <a:srgbClr val="C00000"/>
                </a:solidFill>
              </a:rPr>
              <a:t>fast</a:t>
            </a:r>
            <a:r>
              <a:rPr lang="en-US" dirty="0" smtClean="0">
                <a:solidFill>
                  <a:schemeClr val="bg1"/>
                </a:solidFill>
              </a:rPr>
              <a:t> train to Sochi.        He speaks very </a:t>
            </a:r>
            <a:r>
              <a:rPr lang="en-US" dirty="0" smtClean="0">
                <a:solidFill>
                  <a:srgbClr val="C00000"/>
                </a:solidFill>
              </a:rPr>
              <a:t>fast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Он поехал скорым поездом в Сочи.          Он говорит очень быстро.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Vladivostok is in the </a:t>
            </a:r>
            <a:r>
              <a:rPr lang="en-US" dirty="0" smtClean="0">
                <a:solidFill>
                  <a:srgbClr val="C00000"/>
                </a:solidFill>
              </a:rPr>
              <a:t>Far</a:t>
            </a:r>
            <a:r>
              <a:rPr lang="en-US" dirty="0" smtClean="0">
                <a:solidFill>
                  <a:schemeClr val="bg1"/>
                </a:solidFill>
              </a:rPr>
              <a:t> East.     We have not walked </a:t>
            </a:r>
            <a:r>
              <a:rPr lang="en-US" dirty="0" smtClean="0">
                <a:solidFill>
                  <a:srgbClr val="C00000"/>
                </a:solidFill>
              </a:rPr>
              <a:t>far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Владивосток  находится на Дальнем       </a:t>
            </a:r>
            <a:r>
              <a:rPr lang="en-US" dirty="0" smtClean="0">
                <a:solidFill>
                  <a:schemeClr val="bg1"/>
                </a:solidFill>
              </a:rPr>
              <a:t>today. </a:t>
            </a:r>
            <a:r>
              <a:rPr lang="ru-RU" sz="2000" dirty="0" smtClean="0">
                <a:solidFill>
                  <a:schemeClr val="bg1"/>
                </a:solidFill>
              </a:rPr>
              <a:t>Мы не ходили далеко                                                Востоке.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      </a:t>
            </a:r>
            <a:r>
              <a:rPr lang="ru-RU" sz="2000" dirty="0">
                <a:solidFill>
                  <a:schemeClr val="bg1"/>
                </a:solidFill>
              </a:rPr>
              <a:t>с</a:t>
            </a:r>
            <a:r>
              <a:rPr lang="ru-RU" sz="2000" dirty="0" smtClean="0">
                <a:solidFill>
                  <a:schemeClr val="bg1"/>
                </a:solidFill>
              </a:rPr>
              <a:t>егодня.</a:t>
            </a:r>
            <a:r>
              <a:rPr lang="en-US" sz="2000" dirty="0" smtClean="0">
                <a:solidFill>
                  <a:schemeClr val="bg1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 have very </a:t>
            </a:r>
            <a:r>
              <a:rPr lang="en-US" dirty="0" smtClean="0">
                <a:solidFill>
                  <a:srgbClr val="C00000"/>
                </a:solidFill>
              </a:rPr>
              <a:t>little</a:t>
            </a:r>
            <a:r>
              <a:rPr lang="en-US" dirty="0" smtClean="0">
                <a:solidFill>
                  <a:schemeClr val="bg1"/>
                </a:solidFill>
              </a:rPr>
              <a:t> time.               He reads very </a:t>
            </a:r>
            <a:r>
              <a:rPr lang="en-US" dirty="0" smtClean="0">
                <a:solidFill>
                  <a:srgbClr val="C00000"/>
                </a:solidFill>
              </a:rPr>
              <a:t>little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У нас очень мало времени.                         Он очень мало читает.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He drew a </a:t>
            </a:r>
            <a:r>
              <a:rPr lang="en-US" dirty="0" smtClean="0">
                <a:solidFill>
                  <a:srgbClr val="C00000"/>
                </a:solidFill>
              </a:rPr>
              <a:t>straight</a:t>
            </a:r>
            <a:r>
              <a:rPr lang="en-US" dirty="0" smtClean="0">
                <a:solidFill>
                  <a:schemeClr val="bg1"/>
                </a:solidFill>
              </a:rPr>
              <a:t> line.                 Go </a:t>
            </a:r>
            <a:r>
              <a:rPr lang="en-US" dirty="0" smtClean="0">
                <a:solidFill>
                  <a:srgbClr val="C00000"/>
                </a:solidFill>
              </a:rPr>
              <a:t>straight</a:t>
            </a:r>
            <a:r>
              <a:rPr lang="en-US" dirty="0" smtClean="0">
                <a:solidFill>
                  <a:schemeClr val="bg1"/>
                </a:solidFill>
              </a:rPr>
              <a:t> down the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Он провел прямую линию.</a:t>
            </a:r>
            <a:r>
              <a:rPr lang="en-US" dirty="0" smtClean="0">
                <a:solidFill>
                  <a:schemeClr val="bg1"/>
                </a:solidFill>
              </a:rPr>
              <a:t>                    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dirty="0" err="1" smtClean="0">
                <a:solidFill>
                  <a:schemeClr val="bg1"/>
                </a:solidFill>
              </a:rPr>
              <a:t>tr</a:t>
            </a:r>
            <a:r>
              <a:rPr lang="ru-RU" dirty="0" smtClean="0">
                <a:solidFill>
                  <a:schemeClr val="bg1"/>
                </a:solidFill>
              </a:rPr>
              <a:t>е</a:t>
            </a:r>
            <a:r>
              <a:rPr lang="en-US" dirty="0" smtClean="0">
                <a:solidFill>
                  <a:schemeClr val="bg1"/>
                </a:solidFill>
              </a:rPr>
              <a:t>et.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Идите прямо по улице.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70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Некоторые наречия имеют две формы:                         1) совпадает с соответствующим прилагательным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2) </a:t>
            </a:r>
            <a:r>
              <a:rPr lang="ru-RU" sz="3200" dirty="0">
                <a:solidFill>
                  <a:schemeClr val="bg1"/>
                </a:solidFill>
              </a:rPr>
              <a:t>о</a:t>
            </a:r>
            <a:r>
              <a:rPr lang="ru-RU" sz="3200" dirty="0" smtClean="0">
                <a:solidFill>
                  <a:schemeClr val="bg1"/>
                </a:solidFill>
              </a:rPr>
              <a:t>канчивающаяся на – </a:t>
            </a:r>
            <a:r>
              <a:rPr lang="en-US" sz="3200" dirty="0" err="1" smtClean="0">
                <a:solidFill>
                  <a:schemeClr val="bg1"/>
                </a:solidFill>
              </a:rPr>
              <a:t>ly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endParaRPr lang="ru-RU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Эти две формы наречий отличаются по значению.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25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929879"/>
              </p:ext>
            </p:extLst>
          </p:nvPr>
        </p:nvGraphicFramePr>
        <p:xfrm>
          <a:off x="323527" y="260350"/>
          <a:ext cx="8640960" cy="6120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669357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 Прилагательное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Наречие, совпадающее по форме с прилагательным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Наречие, </a:t>
                      </a: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оканчиващ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 –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ly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854842">
                <a:tc>
                  <a:txBody>
                    <a:bodyPr/>
                    <a:lstStyle/>
                    <a:p>
                      <a:r>
                        <a:rPr lang="en-US" dirty="0" smtClean="0"/>
                        <a:t>He is a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hard</a:t>
                      </a:r>
                      <a:r>
                        <a:rPr lang="en-US" dirty="0" smtClean="0"/>
                        <a:t> worker.</a:t>
                      </a:r>
                    </a:p>
                    <a:p>
                      <a:r>
                        <a:rPr lang="ru-RU" dirty="0" smtClean="0"/>
                        <a:t>Он</a:t>
                      </a:r>
                      <a:r>
                        <a:rPr lang="ru-RU" baseline="0" dirty="0" smtClean="0"/>
                        <a:t> усердный работник.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works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hard</a:t>
                      </a:r>
                      <a:r>
                        <a:rPr lang="en-US" dirty="0" smtClean="0"/>
                        <a:t>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Он работает усердно.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could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hardly</a:t>
                      </a:r>
                      <a:r>
                        <a:rPr lang="en-US" dirty="0" smtClean="0"/>
                        <a:t> understand him.</a:t>
                      </a:r>
                      <a:r>
                        <a:rPr lang="ru-RU" dirty="0" smtClean="0"/>
                        <a:t> Я едва мог понять его.</a:t>
                      </a:r>
                      <a:endParaRPr lang="ru-RU" dirty="0"/>
                    </a:p>
                  </a:txBody>
                  <a:tcPr/>
                </a:tc>
              </a:tr>
              <a:tr h="1298389">
                <a:tc>
                  <a:txBody>
                    <a:bodyPr/>
                    <a:lstStyle/>
                    <a:p>
                      <a:r>
                        <a:rPr lang="en-US" dirty="0" smtClean="0"/>
                        <a:t>He returned in the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late </a:t>
                      </a:r>
                      <a:r>
                        <a:rPr lang="en-US" dirty="0" smtClean="0"/>
                        <a:t>autumn.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went to bed late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last</a:t>
                      </a:r>
                      <a:r>
                        <a:rPr lang="en-US" dirty="0" smtClean="0"/>
                        <a:t> night.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have not seen him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lately.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98389">
                <a:tc>
                  <a:txBody>
                    <a:bodyPr/>
                    <a:lstStyle/>
                    <a:p>
                      <a:r>
                        <a:rPr lang="en-US" dirty="0" smtClean="0"/>
                        <a:t>He is studying the history</a:t>
                      </a:r>
                    </a:p>
                    <a:p>
                      <a:r>
                        <a:rPr lang="en-US" dirty="0" smtClean="0"/>
                        <a:t>Of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Near</a:t>
                      </a:r>
                      <a:r>
                        <a:rPr lang="en-US" baseline="0" dirty="0" smtClean="0"/>
                        <a:t> East.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lives quite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near</a:t>
                      </a:r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nearly</a:t>
                      </a:r>
                      <a:r>
                        <a:rPr lang="en-US" dirty="0" smtClean="0"/>
                        <a:t> five o’clock.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8209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Ряд наречий употребляется в сочетании с некоторыми глаголами, образуя с этими глаголами одно понятие. Значение глагола  при этом изменяется в зависимости от наречия, в сочетании с которым он употребляется. К числу таких наречий относятся:  </a:t>
            </a:r>
            <a:r>
              <a:rPr lang="en-US" sz="3600" dirty="0" smtClean="0">
                <a:solidFill>
                  <a:srgbClr val="C00000"/>
                </a:solidFill>
              </a:rPr>
              <a:t>about, across, along, around, away, back, by, down, in, on, off, out, over, through, under, up </a:t>
            </a:r>
            <a:r>
              <a:rPr lang="ru-RU" sz="3600" dirty="0" smtClean="0">
                <a:solidFill>
                  <a:srgbClr val="C00000"/>
                </a:solidFill>
              </a:rPr>
              <a:t>и др.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33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 некоторых случаях значение сочетания глагола с наречием вытекает из значений слов, входящих в состав сочетания: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 smtClean="0">
                <a:solidFill>
                  <a:srgbClr val="C00000"/>
                </a:solidFill>
              </a:rPr>
              <a:t>come back</a:t>
            </a:r>
            <a:r>
              <a:rPr lang="en-US" sz="2800" dirty="0" smtClean="0">
                <a:solidFill>
                  <a:schemeClr val="bg1"/>
                </a:solidFill>
              </a:rPr>
              <a:t>- </a:t>
            </a:r>
            <a:r>
              <a:rPr lang="ru-RU" sz="2800" dirty="0" smtClean="0">
                <a:solidFill>
                  <a:schemeClr val="bg1"/>
                </a:solidFill>
              </a:rPr>
              <a:t>возвращаться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o </a:t>
            </a:r>
            <a:r>
              <a:rPr lang="en-US" sz="2800" dirty="0" smtClean="0">
                <a:solidFill>
                  <a:srgbClr val="C00000"/>
                </a:solidFill>
              </a:rPr>
              <a:t>go away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 smtClean="0">
                <a:solidFill>
                  <a:schemeClr val="bg1"/>
                </a:solidFill>
              </a:rPr>
              <a:t>уходить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o </a:t>
            </a:r>
            <a:r>
              <a:rPr lang="en-US" sz="2800" dirty="0" smtClean="0">
                <a:solidFill>
                  <a:srgbClr val="C00000"/>
                </a:solidFill>
              </a:rPr>
              <a:t>go down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 smtClean="0">
                <a:solidFill>
                  <a:schemeClr val="bg1"/>
                </a:solidFill>
              </a:rPr>
              <a:t>спускаться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 других случаях значение сочетания не соответствует значениям его составных элементов: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o </a:t>
            </a:r>
            <a:r>
              <a:rPr lang="en-US" sz="2800" dirty="0" smtClean="0">
                <a:solidFill>
                  <a:srgbClr val="C00000"/>
                </a:solidFill>
              </a:rPr>
              <a:t>make out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 smtClean="0">
                <a:solidFill>
                  <a:schemeClr val="bg1"/>
                </a:solidFill>
              </a:rPr>
              <a:t>понимать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o </a:t>
            </a:r>
            <a:r>
              <a:rPr lang="en-US" sz="2800" dirty="0" smtClean="0">
                <a:solidFill>
                  <a:srgbClr val="C00000"/>
                </a:solidFill>
              </a:rPr>
              <a:t>put out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 smtClean="0">
                <a:solidFill>
                  <a:schemeClr val="bg1"/>
                </a:solidFill>
              </a:rPr>
              <a:t>тушить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o </a:t>
            </a:r>
            <a:r>
              <a:rPr lang="en-US" sz="2800" dirty="0" smtClean="0">
                <a:solidFill>
                  <a:srgbClr val="C00000"/>
                </a:solidFill>
              </a:rPr>
              <a:t>give in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 smtClean="0">
                <a:solidFill>
                  <a:schemeClr val="bg1"/>
                </a:solidFill>
              </a:rPr>
              <a:t>уступать, сдаваться.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6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589640" cy="58326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префиксы с отрицательным или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противоположным  значением: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u</a:t>
            </a:r>
            <a:r>
              <a:rPr lang="en-US" b="1" dirty="0" smtClean="0">
                <a:solidFill>
                  <a:srgbClr val="C00000"/>
                </a:solidFill>
              </a:rPr>
              <a:t>n-, in-, dis-, non-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C00000"/>
                </a:solidFill>
              </a:rPr>
              <a:t>  </a:t>
            </a:r>
            <a:r>
              <a:rPr lang="en-US" sz="3400" b="1" u="sng" dirty="0" smtClean="0">
                <a:solidFill>
                  <a:srgbClr val="C00000"/>
                </a:solidFill>
              </a:rPr>
              <a:t>un-</a:t>
            </a:r>
            <a:r>
              <a:rPr lang="en-US" sz="2900" b="1" u="sng" dirty="0" smtClean="0">
                <a:solidFill>
                  <a:srgbClr val="C00000"/>
                </a:solidFill>
              </a:rPr>
              <a:t> </a:t>
            </a:r>
            <a:r>
              <a:rPr lang="en-US" sz="2900" b="1" dirty="0" smtClean="0">
                <a:solidFill>
                  <a:srgbClr val="C00000"/>
                </a:solidFill>
              </a:rPr>
              <a:t>       </a:t>
            </a:r>
            <a:r>
              <a:rPr lang="en-US" sz="2900" dirty="0" smtClean="0">
                <a:solidFill>
                  <a:schemeClr val="bg1"/>
                </a:solidFill>
              </a:rPr>
              <a:t>comfortable – </a:t>
            </a:r>
            <a:r>
              <a:rPr lang="ru-RU" sz="2900" dirty="0" smtClean="0">
                <a:solidFill>
                  <a:schemeClr val="bg1"/>
                </a:solidFill>
              </a:rPr>
              <a:t>удобный </a:t>
            </a:r>
            <a:r>
              <a:rPr lang="ru-RU" sz="2900" dirty="0" smtClean="0"/>
              <a:t> </a:t>
            </a:r>
            <a:r>
              <a:rPr lang="ru-RU" sz="2900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n-US" sz="2900" dirty="0" smtClean="0">
                <a:solidFill>
                  <a:srgbClr val="C00000"/>
                </a:solidFill>
              </a:rPr>
              <a:t>un</a:t>
            </a:r>
            <a:r>
              <a:rPr lang="en-US" sz="2900" dirty="0" smtClean="0">
                <a:solidFill>
                  <a:schemeClr val="bg1"/>
                </a:solidFill>
              </a:rPr>
              <a:t>comfortable</a:t>
            </a:r>
            <a:r>
              <a:rPr lang="en-US" sz="2900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ru-RU" sz="2900" dirty="0" smtClean="0">
                <a:solidFill>
                  <a:schemeClr val="bg1"/>
                </a:solidFill>
              </a:rPr>
              <a:t>неудобный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bg1"/>
                </a:solidFill>
              </a:rPr>
              <a:t> </a:t>
            </a:r>
            <a:r>
              <a:rPr lang="ru-RU" sz="2900" dirty="0" smtClean="0">
                <a:solidFill>
                  <a:schemeClr val="bg1"/>
                </a:solidFill>
              </a:rPr>
              <a:t>                 </a:t>
            </a:r>
            <a:r>
              <a:rPr lang="en-US" sz="2900" dirty="0" smtClean="0">
                <a:solidFill>
                  <a:schemeClr val="bg1"/>
                </a:solidFill>
              </a:rPr>
              <a:t>equal – </a:t>
            </a:r>
            <a:r>
              <a:rPr lang="ru-RU" sz="2900" dirty="0" smtClean="0">
                <a:solidFill>
                  <a:schemeClr val="bg1"/>
                </a:solidFill>
              </a:rPr>
              <a:t>равный </a:t>
            </a:r>
            <a:r>
              <a:rPr lang="ru-RU" sz="2900" dirty="0" smtClean="0"/>
              <a:t>                      </a:t>
            </a:r>
            <a:r>
              <a:rPr lang="en-US" sz="2900" dirty="0" smtClean="0">
                <a:solidFill>
                  <a:srgbClr val="C00000"/>
                </a:solidFill>
              </a:rPr>
              <a:t>un</a:t>
            </a:r>
            <a:r>
              <a:rPr lang="en-US" sz="2900" dirty="0" smtClean="0">
                <a:solidFill>
                  <a:schemeClr val="bg1"/>
                </a:solidFill>
              </a:rPr>
              <a:t>equal – </a:t>
            </a:r>
            <a:r>
              <a:rPr lang="ru-RU" sz="2900" dirty="0" smtClean="0">
                <a:solidFill>
                  <a:schemeClr val="bg1"/>
                </a:solidFill>
              </a:rPr>
              <a:t>неравный</a:t>
            </a:r>
            <a:r>
              <a:rPr lang="ru-RU" sz="2900" dirty="0" smtClean="0"/>
              <a:t> </a:t>
            </a:r>
          </a:p>
          <a:p>
            <a:pPr marL="0" indent="0" algn="ctr">
              <a:buNone/>
            </a:pPr>
            <a:r>
              <a:rPr lang="ru-RU" sz="2900" dirty="0" smtClean="0">
                <a:solidFill>
                  <a:schemeClr val="bg1"/>
                </a:solidFill>
              </a:rPr>
              <a:t>   </a:t>
            </a:r>
            <a:r>
              <a:rPr lang="en-US" sz="2900" dirty="0" smtClean="0">
                <a:solidFill>
                  <a:schemeClr val="bg1"/>
                </a:solidFill>
              </a:rPr>
              <a:t>to dress – </a:t>
            </a:r>
            <a:r>
              <a:rPr lang="ru-RU" sz="2900" dirty="0" smtClean="0">
                <a:solidFill>
                  <a:schemeClr val="bg1"/>
                </a:solidFill>
              </a:rPr>
              <a:t>одеваться</a:t>
            </a:r>
            <a:r>
              <a:rPr lang="ru-RU" sz="2900" dirty="0" smtClean="0"/>
              <a:t>                 </a:t>
            </a:r>
            <a:r>
              <a:rPr lang="en-US" sz="2900" dirty="0" smtClean="0">
                <a:solidFill>
                  <a:srgbClr val="C00000"/>
                </a:solidFill>
              </a:rPr>
              <a:t>un</a:t>
            </a:r>
            <a:r>
              <a:rPr lang="en-US" sz="2900" dirty="0" smtClean="0">
                <a:solidFill>
                  <a:schemeClr val="bg1"/>
                </a:solidFill>
              </a:rPr>
              <a:t>dress – </a:t>
            </a:r>
            <a:r>
              <a:rPr lang="ru-RU" sz="2900" dirty="0" smtClean="0">
                <a:solidFill>
                  <a:schemeClr val="bg1"/>
                </a:solidFill>
              </a:rPr>
              <a:t>раздеваться 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bg1"/>
                </a:solidFill>
              </a:rPr>
              <a:t>                  </a:t>
            </a:r>
            <a:r>
              <a:rPr lang="en-US" sz="2900" dirty="0" smtClean="0">
                <a:solidFill>
                  <a:schemeClr val="bg1"/>
                </a:solidFill>
              </a:rPr>
              <a:t>to lock – </a:t>
            </a:r>
            <a:r>
              <a:rPr lang="ru-RU" sz="2900" dirty="0" smtClean="0">
                <a:solidFill>
                  <a:schemeClr val="bg1"/>
                </a:solidFill>
              </a:rPr>
              <a:t>запирать</a:t>
            </a:r>
            <a:r>
              <a:rPr lang="ru-RU" sz="2900" dirty="0" smtClean="0"/>
              <a:t>                  </a:t>
            </a:r>
            <a:r>
              <a:rPr lang="en-US" sz="2900" dirty="0" smtClean="0">
                <a:solidFill>
                  <a:srgbClr val="C00000"/>
                </a:solidFill>
              </a:rPr>
              <a:t>un</a:t>
            </a:r>
            <a:r>
              <a:rPr lang="en-US" sz="2900" dirty="0" smtClean="0">
                <a:solidFill>
                  <a:schemeClr val="bg1"/>
                </a:solidFill>
              </a:rPr>
              <a:t>lock – </a:t>
            </a:r>
            <a:r>
              <a:rPr lang="ru-RU" sz="2900" dirty="0" smtClean="0">
                <a:solidFill>
                  <a:schemeClr val="bg1"/>
                </a:solidFill>
              </a:rPr>
              <a:t>отпирать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100" dirty="0" smtClean="0"/>
              <a:t> </a:t>
            </a:r>
            <a:r>
              <a:rPr lang="en-US" sz="3100" b="1" u="sng" dirty="0" smtClean="0">
                <a:solidFill>
                  <a:srgbClr val="C00000"/>
                </a:solidFill>
              </a:rPr>
              <a:t>in</a:t>
            </a:r>
            <a:r>
              <a:rPr lang="en-US" sz="3100" b="1" dirty="0" smtClean="0">
                <a:solidFill>
                  <a:srgbClr val="C00000"/>
                </a:solidFill>
              </a:rPr>
              <a:t>-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перед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rgbClr val="C00000"/>
                </a:solidFill>
              </a:rPr>
              <a:t>l</a:t>
            </a:r>
            <a:r>
              <a:rPr lang="en-US" sz="29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bg1"/>
                </a:solidFill>
              </a:rPr>
              <a:t>п</a:t>
            </a:r>
            <a:r>
              <a:rPr lang="ru-RU" sz="2500" b="1" dirty="0" smtClean="0">
                <a:solidFill>
                  <a:schemeClr val="bg1"/>
                </a:solidFill>
              </a:rPr>
              <a:t>ревращается в</a:t>
            </a:r>
            <a:r>
              <a:rPr lang="ru-RU" sz="2000" b="1" dirty="0" smtClean="0"/>
              <a:t> </a:t>
            </a:r>
            <a:r>
              <a:rPr lang="en-US" sz="2900" b="1" dirty="0" err="1" smtClean="0">
                <a:solidFill>
                  <a:srgbClr val="C00000"/>
                </a:solidFill>
              </a:rPr>
              <a:t>il</a:t>
            </a:r>
            <a:r>
              <a:rPr lang="en-US" sz="2900" b="1" dirty="0" smtClean="0">
                <a:solidFill>
                  <a:srgbClr val="C00000"/>
                </a:solidFill>
              </a:rPr>
              <a:t>-</a:t>
            </a:r>
            <a:r>
              <a:rPr lang="en-US" sz="29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900" b="1" dirty="0" smtClean="0">
                <a:solidFill>
                  <a:schemeClr val="bg1"/>
                </a:solidFill>
              </a:rPr>
              <a:t>перед</a:t>
            </a:r>
            <a:r>
              <a:rPr lang="ru-RU" sz="2900" b="1" dirty="0" smtClean="0"/>
              <a:t> </a:t>
            </a:r>
            <a:r>
              <a:rPr lang="en-US" sz="2900" b="1" dirty="0" smtClean="0">
                <a:solidFill>
                  <a:srgbClr val="C00000"/>
                </a:solidFill>
              </a:rPr>
              <a:t>r </a:t>
            </a:r>
            <a:r>
              <a:rPr lang="en-US" sz="2900" b="1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ru-RU" sz="2900" b="1" dirty="0" smtClean="0">
                <a:solidFill>
                  <a:schemeClr val="bg1"/>
                </a:solidFill>
              </a:rPr>
              <a:t>в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2900" b="1" dirty="0" err="1" smtClean="0">
                <a:solidFill>
                  <a:srgbClr val="C00000"/>
                </a:solidFill>
              </a:rPr>
              <a:t>ir</a:t>
            </a:r>
            <a:r>
              <a:rPr lang="en-US" sz="2900" b="1" dirty="0" smtClean="0">
                <a:solidFill>
                  <a:srgbClr val="C00000"/>
                </a:solidFill>
              </a:rPr>
              <a:t>-</a:t>
            </a:r>
            <a:r>
              <a:rPr lang="en-US" sz="29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900" b="1" dirty="0" smtClean="0">
                <a:solidFill>
                  <a:schemeClr val="bg1"/>
                </a:solidFill>
              </a:rPr>
              <a:t>перед</a:t>
            </a:r>
            <a:r>
              <a:rPr lang="ru-RU" sz="29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900" b="1" dirty="0" err="1" smtClean="0">
                <a:solidFill>
                  <a:srgbClr val="C00000"/>
                </a:solidFill>
              </a:rPr>
              <a:t>m,p</a:t>
            </a:r>
            <a:r>
              <a:rPr lang="en-US" sz="2900" b="1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ru-RU" sz="2900" b="1" dirty="0" smtClean="0">
                <a:solidFill>
                  <a:schemeClr val="bg1"/>
                </a:solidFill>
              </a:rPr>
              <a:t>в</a:t>
            </a:r>
            <a:r>
              <a:rPr lang="ru-RU" sz="2900" b="1" dirty="0" smtClean="0"/>
              <a:t>   </a:t>
            </a:r>
            <a:r>
              <a:rPr lang="en-US" sz="2900" b="1" dirty="0" err="1" smtClean="0">
                <a:solidFill>
                  <a:srgbClr val="C00000"/>
                </a:solidFill>
              </a:rPr>
              <a:t>im</a:t>
            </a:r>
            <a:r>
              <a:rPr lang="en-US" sz="2900" b="1" dirty="0" smtClean="0">
                <a:solidFill>
                  <a:srgbClr val="C00000"/>
                </a:solidFill>
              </a:rPr>
              <a:t>-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a</a:t>
            </a:r>
            <a:r>
              <a:rPr lang="en-US" sz="2800" dirty="0" smtClean="0">
                <a:solidFill>
                  <a:schemeClr val="bg1"/>
                </a:solidFill>
              </a:rPr>
              <a:t>bility – </a:t>
            </a:r>
            <a:r>
              <a:rPr lang="ru-RU" sz="2800" dirty="0" smtClean="0">
                <a:solidFill>
                  <a:schemeClr val="bg1"/>
                </a:solidFill>
              </a:rPr>
              <a:t>способность</a:t>
            </a:r>
            <a:r>
              <a:rPr lang="ru-RU" sz="2800" dirty="0" smtClean="0"/>
              <a:t>               </a:t>
            </a:r>
            <a:r>
              <a:rPr lang="en-US" sz="2800" dirty="0" smtClean="0">
                <a:solidFill>
                  <a:srgbClr val="C00000"/>
                </a:solidFill>
              </a:rPr>
              <a:t>in</a:t>
            </a:r>
            <a:r>
              <a:rPr lang="en-US" sz="2800" dirty="0" smtClean="0">
                <a:solidFill>
                  <a:schemeClr val="bg1"/>
                </a:solidFill>
              </a:rPr>
              <a:t>ability – </a:t>
            </a:r>
            <a:r>
              <a:rPr lang="ru-RU" sz="2800" dirty="0" smtClean="0">
                <a:solidFill>
                  <a:schemeClr val="bg1"/>
                </a:solidFill>
              </a:rPr>
              <a:t>неспособность</a:t>
            </a: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     </a:t>
            </a:r>
            <a:r>
              <a:rPr lang="en-US" sz="2800" dirty="0" smtClean="0">
                <a:solidFill>
                  <a:schemeClr val="bg1"/>
                </a:solidFill>
              </a:rPr>
              <a:t>direct – </a:t>
            </a:r>
            <a:r>
              <a:rPr lang="ru-RU" sz="2800" dirty="0" smtClean="0">
                <a:solidFill>
                  <a:schemeClr val="bg1"/>
                </a:solidFill>
              </a:rPr>
              <a:t>прямой </a:t>
            </a:r>
            <a:r>
              <a:rPr lang="ru-RU" sz="2800" dirty="0" smtClean="0"/>
              <a:t>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in</a:t>
            </a:r>
            <a:r>
              <a:rPr lang="en-US" sz="2800" dirty="0" smtClean="0">
                <a:solidFill>
                  <a:schemeClr val="bg1"/>
                </a:solidFill>
              </a:rPr>
              <a:t>direct – </a:t>
            </a:r>
            <a:r>
              <a:rPr lang="ru-RU" sz="2800" dirty="0" smtClean="0">
                <a:solidFill>
                  <a:schemeClr val="bg1"/>
                </a:solidFill>
              </a:rPr>
              <a:t>косвенный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     </a:t>
            </a:r>
            <a:r>
              <a:rPr lang="en-US" sz="2800" dirty="0" smtClean="0">
                <a:solidFill>
                  <a:schemeClr val="bg1"/>
                </a:solidFill>
              </a:rPr>
              <a:t>complete – </a:t>
            </a:r>
            <a:r>
              <a:rPr lang="ru-RU" sz="2800" dirty="0" smtClean="0">
                <a:solidFill>
                  <a:schemeClr val="bg1"/>
                </a:solidFill>
              </a:rPr>
              <a:t>полный </a:t>
            </a:r>
            <a:r>
              <a:rPr lang="ru-RU" sz="2800" dirty="0" smtClean="0"/>
              <a:t>                 </a:t>
            </a:r>
            <a:r>
              <a:rPr lang="en-US" sz="2800" dirty="0" smtClean="0">
                <a:solidFill>
                  <a:srgbClr val="C00000"/>
                </a:solidFill>
              </a:rPr>
              <a:t>in</a:t>
            </a:r>
            <a:r>
              <a:rPr lang="en-US" sz="2800" dirty="0" smtClean="0">
                <a:solidFill>
                  <a:schemeClr val="bg1"/>
                </a:solidFill>
              </a:rPr>
              <a:t>complete – </a:t>
            </a:r>
            <a:r>
              <a:rPr lang="ru-RU" sz="2800" dirty="0" smtClean="0">
                <a:solidFill>
                  <a:schemeClr val="bg1"/>
                </a:solidFill>
              </a:rPr>
              <a:t>неполный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     </a:t>
            </a:r>
            <a:r>
              <a:rPr lang="en-US" sz="2800" dirty="0" smtClean="0">
                <a:solidFill>
                  <a:schemeClr val="bg1"/>
                </a:solidFill>
              </a:rPr>
              <a:t>legal – </a:t>
            </a:r>
            <a:r>
              <a:rPr lang="ru-RU" sz="2800" dirty="0" smtClean="0">
                <a:solidFill>
                  <a:schemeClr val="bg1"/>
                </a:solidFill>
              </a:rPr>
              <a:t>законный</a:t>
            </a:r>
            <a:r>
              <a:rPr lang="ru-RU" sz="2800" dirty="0" smtClean="0"/>
              <a:t>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il</a:t>
            </a:r>
            <a:r>
              <a:rPr lang="en-US" sz="2800" dirty="0" smtClean="0">
                <a:solidFill>
                  <a:schemeClr val="bg1"/>
                </a:solidFill>
              </a:rPr>
              <a:t>legal – </a:t>
            </a:r>
            <a:r>
              <a:rPr lang="ru-RU" sz="2800" dirty="0" smtClean="0">
                <a:solidFill>
                  <a:schemeClr val="bg1"/>
                </a:solidFill>
              </a:rPr>
              <a:t>незаконный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      </a:t>
            </a:r>
            <a:r>
              <a:rPr lang="en-US" sz="2800" dirty="0" smtClean="0">
                <a:solidFill>
                  <a:schemeClr val="bg1"/>
                </a:solidFill>
              </a:rPr>
              <a:t>regular – </a:t>
            </a:r>
            <a:r>
              <a:rPr lang="ru-RU" sz="2800" dirty="0" smtClean="0">
                <a:solidFill>
                  <a:schemeClr val="bg1"/>
                </a:solidFill>
              </a:rPr>
              <a:t>регулярный</a:t>
            </a:r>
            <a:r>
              <a:rPr lang="ru-RU" sz="2800" dirty="0" smtClean="0"/>
              <a:t>              </a:t>
            </a:r>
            <a:r>
              <a:rPr lang="en-US" sz="2800" dirty="0" smtClean="0">
                <a:solidFill>
                  <a:srgbClr val="C00000"/>
                </a:solidFill>
              </a:rPr>
              <a:t>ir</a:t>
            </a:r>
            <a:r>
              <a:rPr lang="en-US" sz="2800" dirty="0" smtClean="0">
                <a:solidFill>
                  <a:schemeClr val="bg1"/>
                </a:solidFill>
              </a:rPr>
              <a:t>regular – </a:t>
            </a:r>
            <a:r>
              <a:rPr lang="ru-RU" sz="2800" dirty="0" smtClean="0">
                <a:solidFill>
                  <a:schemeClr val="bg1"/>
                </a:solidFill>
              </a:rPr>
              <a:t>нерегулярный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possible – </a:t>
            </a:r>
            <a:r>
              <a:rPr lang="ru-RU" sz="2800" dirty="0" smtClean="0">
                <a:solidFill>
                  <a:schemeClr val="bg1"/>
                </a:solidFill>
              </a:rPr>
              <a:t>возможный</a:t>
            </a:r>
            <a:r>
              <a:rPr lang="en-US" sz="2800" dirty="0" smtClean="0"/>
              <a:t>           </a:t>
            </a: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im</a:t>
            </a:r>
            <a:r>
              <a:rPr lang="en-US" sz="2800" dirty="0" smtClean="0">
                <a:solidFill>
                  <a:schemeClr val="bg1"/>
                </a:solidFill>
              </a:rPr>
              <a:t>possible – </a:t>
            </a:r>
            <a:r>
              <a:rPr lang="ru-RU" sz="2800" dirty="0" smtClean="0">
                <a:solidFill>
                  <a:schemeClr val="bg1"/>
                </a:solidFill>
              </a:rPr>
              <a:t>невозможный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Наиболее употребительные префиксы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712968" cy="612068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dis-</a:t>
            </a:r>
            <a:endParaRPr lang="ru-RU" b="1" u="sng" dirty="0" smtClean="0">
              <a:solidFill>
                <a:srgbClr val="C0000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prstClr val="black"/>
                </a:solidFill>
              </a:rPr>
              <a:t>like – </a:t>
            </a:r>
            <a:r>
              <a:rPr lang="ru-RU" sz="2400" dirty="0">
                <a:solidFill>
                  <a:prstClr val="black"/>
                </a:solidFill>
              </a:rPr>
              <a:t>любить                     </a:t>
            </a:r>
            <a:r>
              <a:rPr lang="ru-RU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srgbClr val="C00000"/>
                </a:solidFill>
              </a:rPr>
              <a:t>dis</a:t>
            </a:r>
            <a:r>
              <a:rPr lang="en-US" sz="2400" dirty="0">
                <a:solidFill>
                  <a:prstClr val="black"/>
                </a:solidFill>
              </a:rPr>
              <a:t>like – </a:t>
            </a:r>
            <a:r>
              <a:rPr lang="ru-RU" sz="2400" dirty="0">
                <a:solidFill>
                  <a:prstClr val="black"/>
                </a:solidFill>
              </a:rPr>
              <a:t>не любить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      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prstClr val="black"/>
                </a:solidFill>
              </a:rPr>
              <a:t>approve – </a:t>
            </a:r>
            <a:r>
              <a:rPr lang="ru-RU" sz="2400" dirty="0">
                <a:solidFill>
                  <a:prstClr val="black"/>
                </a:solidFill>
              </a:rPr>
              <a:t>одобрять</a:t>
            </a:r>
            <a:r>
              <a:rPr lang="en-US" sz="2400" dirty="0">
                <a:solidFill>
                  <a:prstClr val="black"/>
                </a:solidFill>
              </a:rPr>
              <a:t>           </a:t>
            </a:r>
            <a:r>
              <a:rPr lang="ru-RU" sz="24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srgbClr val="C00000"/>
                </a:solidFill>
              </a:rPr>
              <a:t>dis</a:t>
            </a:r>
            <a:r>
              <a:rPr lang="en-US" sz="2400" dirty="0">
                <a:solidFill>
                  <a:prstClr val="black"/>
                </a:solidFill>
              </a:rPr>
              <a:t>approve – </a:t>
            </a:r>
            <a:r>
              <a:rPr lang="ru-RU" sz="2400" dirty="0">
                <a:solidFill>
                  <a:prstClr val="black"/>
                </a:solidFill>
              </a:rPr>
              <a:t>не </a:t>
            </a:r>
            <a:r>
              <a:rPr lang="ru-RU" sz="2400" dirty="0" smtClean="0">
                <a:solidFill>
                  <a:prstClr val="black"/>
                </a:solidFill>
              </a:rPr>
              <a:t>одобрять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      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prstClr val="black"/>
                </a:solidFill>
              </a:rPr>
              <a:t>appear – </a:t>
            </a:r>
            <a:r>
              <a:rPr lang="ru-RU" sz="2400" dirty="0">
                <a:solidFill>
                  <a:prstClr val="black"/>
                </a:solidFill>
              </a:rPr>
              <a:t>появляться       </a:t>
            </a:r>
            <a:r>
              <a:rPr lang="ru-RU" sz="2400" dirty="0" smtClean="0">
                <a:solidFill>
                  <a:prstClr val="black"/>
                </a:solidFill>
              </a:rPr>
              <a:t>    </a:t>
            </a:r>
            <a:r>
              <a:rPr lang="en-US" sz="2400" dirty="0" smtClean="0">
                <a:solidFill>
                  <a:prstClr val="black"/>
                </a:solidFill>
              </a:rPr>
              <a:t>to </a:t>
            </a:r>
            <a:r>
              <a:rPr lang="en-US" sz="2400" dirty="0">
                <a:solidFill>
                  <a:srgbClr val="C00000"/>
                </a:solidFill>
              </a:rPr>
              <a:t>dis</a:t>
            </a:r>
            <a:r>
              <a:rPr lang="en-US" sz="2400" dirty="0">
                <a:solidFill>
                  <a:prstClr val="black"/>
                </a:solidFill>
              </a:rPr>
              <a:t>appear – </a:t>
            </a:r>
            <a:r>
              <a:rPr lang="ru-RU" sz="2400" dirty="0">
                <a:solidFill>
                  <a:prstClr val="black"/>
                </a:solidFill>
              </a:rPr>
              <a:t>исчезать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b="1" dirty="0">
                <a:solidFill>
                  <a:prstClr val="white"/>
                </a:solidFill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</a:rPr>
              <a:t>non-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444D26">
                    <a:lumMod val="50000"/>
                  </a:srgbClr>
                </a:solidFill>
              </a:rPr>
              <a:t> </a:t>
            </a:r>
            <a:r>
              <a:rPr lang="ru-RU" sz="2000" b="1" dirty="0">
                <a:solidFill>
                  <a:prstClr val="black"/>
                </a:solidFill>
              </a:rPr>
              <a:t>слова пишутся через </a:t>
            </a:r>
            <a:r>
              <a:rPr lang="ru-RU" sz="2000" b="1" dirty="0" smtClean="0">
                <a:solidFill>
                  <a:prstClr val="black"/>
                </a:solidFill>
              </a:rPr>
              <a:t>дефис</a:t>
            </a:r>
            <a:endParaRPr lang="ru-RU" sz="2000" b="1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b="1" dirty="0" smtClean="0">
                <a:solidFill>
                  <a:prstClr val="black"/>
                </a:solidFill>
              </a:rPr>
              <a:t>         </a:t>
            </a:r>
            <a:r>
              <a:rPr lang="en-US" sz="2400" dirty="0" smtClean="0">
                <a:solidFill>
                  <a:prstClr val="black"/>
                </a:solidFill>
              </a:rPr>
              <a:t>conductor – </a:t>
            </a:r>
            <a:r>
              <a:rPr lang="ru-RU" sz="2400" dirty="0" smtClean="0">
                <a:solidFill>
                  <a:prstClr val="black"/>
                </a:solidFill>
              </a:rPr>
              <a:t>проводник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white"/>
                </a:solidFill>
              </a:rPr>
              <a:t>       </a:t>
            </a:r>
            <a:r>
              <a:rPr lang="ru-RU" sz="2400" dirty="0" smtClean="0">
                <a:solidFill>
                  <a:prstClr val="white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non</a:t>
            </a:r>
            <a:r>
              <a:rPr lang="en-US" sz="2400" dirty="0" smtClean="0">
                <a:solidFill>
                  <a:prstClr val="black"/>
                </a:solidFill>
              </a:rPr>
              <a:t>-conductor – </a:t>
            </a:r>
            <a:r>
              <a:rPr lang="ru-RU" sz="2400" dirty="0" smtClean="0">
                <a:solidFill>
                  <a:prstClr val="black"/>
                </a:solidFill>
              </a:rPr>
              <a:t>непроводник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       </a:t>
            </a:r>
            <a:r>
              <a:rPr lang="en-US" sz="2400" dirty="0" smtClean="0">
                <a:solidFill>
                  <a:prstClr val="black"/>
                </a:solidFill>
              </a:rPr>
              <a:t>essential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ru-RU" sz="2400" dirty="0">
                <a:solidFill>
                  <a:prstClr val="black"/>
                </a:solidFill>
              </a:rPr>
              <a:t>существенный </a:t>
            </a:r>
            <a:r>
              <a:rPr lang="ru-RU" sz="2400" dirty="0">
                <a:solidFill>
                  <a:prstClr val="white"/>
                </a:solidFill>
              </a:rPr>
              <a:t>    </a:t>
            </a:r>
            <a:r>
              <a:rPr lang="ru-RU" sz="2400" dirty="0" smtClean="0">
                <a:solidFill>
                  <a:prstClr val="white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</a:rPr>
              <a:t>non</a:t>
            </a:r>
            <a:r>
              <a:rPr lang="en-US" sz="2400" dirty="0" smtClean="0">
                <a:solidFill>
                  <a:srgbClr val="444D26">
                    <a:lumMod val="50000"/>
                  </a:srgbClr>
                </a:solidFill>
              </a:rPr>
              <a:t>-</a:t>
            </a:r>
            <a:r>
              <a:rPr lang="en-US" sz="2400" dirty="0" smtClean="0">
                <a:solidFill>
                  <a:prstClr val="black"/>
                </a:solidFill>
              </a:rPr>
              <a:t>essential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ru-RU" sz="2400" dirty="0" smtClean="0">
                <a:solidFill>
                  <a:prstClr val="black"/>
                </a:solidFill>
              </a:rPr>
              <a:t>несущественный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re</a:t>
            </a:r>
            <a:r>
              <a:rPr lang="en-US" sz="2400" b="1" u="sng" dirty="0" smtClean="0">
                <a:solidFill>
                  <a:srgbClr val="C00000"/>
                </a:solidFill>
              </a:rPr>
              <a:t>-</a:t>
            </a:r>
            <a:r>
              <a:rPr lang="en-US" sz="2400" dirty="0" smtClean="0">
                <a:solidFill>
                  <a:prstClr val="white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со значением  </a:t>
            </a:r>
            <a:r>
              <a:rPr lang="ru-RU" sz="2000" i="1" dirty="0">
                <a:solidFill>
                  <a:srgbClr val="002060"/>
                </a:solidFill>
              </a:rPr>
              <a:t>снова, заново, вновь </a:t>
            </a:r>
            <a:r>
              <a:rPr lang="ru-RU" sz="2000" i="1" dirty="0">
                <a:solidFill>
                  <a:prstClr val="black"/>
                </a:solidFill>
              </a:rPr>
              <a:t>(соотв. русск. прист. пере-):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i="1" dirty="0">
                <a:solidFill>
                  <a:srgbClr val="C00000"/>
                </a:solidFill>
              </a:rPr>
              <a:t>    </a:t>
            </a:r>
            <a:r>
              <a:rPr lang="en-US" sz="2400" dirty="0">
                <a:solidFill>
                  <a:prstClr val="black"/>
                </a:solidFill>
              </a:rPr>
              <a:t>to appear – </a:t>
            </a:r>
            <a:r>
              <a:rPr lang="ru-RU" sz="2400" dirty="0">
                <a:solidFill>
                  <a:prstClr val="black"/>
                </a:solidFill>
              </a:rPr>
              <a:t>появляться               </a:t>
            </a:r>
            <a:r>
              <a:rPr lang="en-US" sz="2400" dirty="0" smtClean="0">
                <a:solidFill>
                  <a:prstClr val="black"/>
                </a:solidFill>
              </a:rPr>
              <a:t>to  </a:t>
            </a:r>
            <a:r>
              <a:rPr lang="en-US" sz="2400" dirty="0">
                <a:solidFill>
                  <a:srgbClr val="C00000"/>
                </a:solidFill>
              </a:rPr>
              <a:t>re</a:t>
            </a:r>
            <a:r>
              <a:rPr lang="en-US" sz="2400" dirty="0">
                <a:solidFill>
                  <a:prstClr val="black"/>
                </a:solidFill>
              </a:rPr>
              <a:t>appear – </a:t>
            </a:r>
            <a:r>
              <a:rPr lang="ru-RU" sz="2400" dirty="0">
                <a:solidFill>
                  <a:prstClr val="black"/>
                </a:solidFill>
              </a:rPr>
              <a:t>снова появляться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>
                <a:solidFill>
                  <a:prstClr val="black"/>
                </a:solidFill>
              </a:rPr>
              <a:t>    </a:t>
            </a:r>
            <a:r>
              <a:rPr lang="en-US" sz="2400" dirty="0">
                <a:solidFill>
                  <a:prstClr val="black"/>
                </a:solidFill>
              </a:rPr>
              <a:t>to consider – </a:t>
            </a:r>
            <a:r>
              <a:rPr lang="ru-RU" sz="2400" dirty="0">
                <a:solidFill>
                  <a:prstClr val="black"/>
                </a:solidFill>
              </a:rPr>
              <a:t>рассматривать      </a:t>
            </a:r>
            <a:r>
              <a:rPr lang="en-US" sz="2400" dirty="0" smtClean="0">
                <a:solidFill>
                  <a:prstClr val="black"/>
                </a:solidFill>
              </a:rPr>
              <a:t>to  </a:t>
            </a:r>
            <a:r>
              <a:rPr lang="en-US" sz="2400" dirty="0">
                <a:solidFill>
                  <a:srgbClr val="C00000"/>
                </a:solidFill>
              </a:rPr>
              <a:t>re</a:t>
            </a:r>
            <a:r>
              <a:rPr lang="en-US" sz="2400" dirty="0">
                <a:solidFill>
                  <a:prstClr val="black"/>
                </a:solidFill>
              </a:rPr>
              <a:t>consider </a:t>
            </a:r>
            <a:r>
              <a:rPr lang="en-US" sz="1600" dirty="0">
                <a:solidFill>
                  <a:prstClr val="black"/>
                </a:solidFill>
              </a:rPr>
              <a:t>– </a:t>
            </a:r>
            <a:r>
              <a:rPr lang="ru-RU" sz="1600" dirty="0">
                <a:solidFill>
                  <a:prstClr val="black"/>
                </a:solidFill>
              </a:rPr>
              <a:t>снова рассматривать </a:t>
            </a:r>
            <a:endParaRPr lang="en-US" sz="1600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</a:t>
            </a:r>
            <a:r>
              <a:rPr lang="ru-RU" sz="1600" dirty="0">
                <a:solidFill>
                  <a:prstClr val="black"/>
                </a:solidFill>
              </a:rPr>
              <a:t>(пересматривать)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1600" dirty="0">
                <a:solidFill>
                  <a:srgbClr val="C00000"/>
                </a:solidFill>
              </a:rPr>
              <a:t>    </a:t>
            </a:r>
            <a:r>
              <a:rPr lang="ru-RU" sz="1600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>
                <a:solidFill>
                  <a:prstClr val="black"/>
                </a:solidFill>
              </a:rPr>
              <a:t>elect – </a:t>
            </a:r>
            <a:r>
              <a:rPr lang="ru-RU" dirty="0">
                <a:solidFill>
                  <a:prstClr val="black"/>
                </a:solidFill>
              </a:rPr>
              <a:t>избирать                   </a:t>
            </a: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>
                <a:solidFill>
                  <a:srgbClr val="C00000"/>
                </a:solidFill>
              </a:rPr>
              <a:t>re</a:t>
            </a:r>
            <a:r>
              <a:rPr lang="en-US" dirty="0">
                <a:solidFill>
                  <a:prstClr val="black"/>
                </a:solidFill>
              </a:rPr>
              <a:t>-elect – </a:t>
            </a:r>
            <a:r>
              <a:rPr lang="ru-RU" dirty="0">
                <a:solidFill>
                  <a:prstClr val="black"/>
                </a:solidFill>
              </a:rPr>
              <a:t>переизбирать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dirty="0">
                <a:solidFill>
                  <a:srgbClr val="C00000"/>
                </a:solidFill>
              </a:rPr>
              <a:t>    </a:t>
            </a:r>
            <a:r>
              <a:rPr lang="en-US" dirty="0">
                <a:solidFill>
                  <a:prstClr val="black"/>
                </a:solidFill>
              </a:rPr>
              <a:t>to sell</a:t>
            </a:r>
            <a:r>
              <a:rPr lang="ru-RU" dirty="0">
                <a:solidFill>
                  <a:prstClr val="black"/>
                </a:solidFill>
              </a:rPr>
              <a:t> – продавать                  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to resell - </a:t>
            </a:r>
            <a:r>
              <a:rPr lang="ru-RU" dirty="0">
                <a:solidFill>
                  <a:prstClr val="black"/>
                </a:solidFill>
              </a:rPr>
              <a:t>перепродавать          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    </a:t>
            </a:r>
            <a:r>
              <a:rPr lang="en-US" dirty="0">
                <a:solidFill>
                  <a:prstClr val="black"/>
                </a:solidFill>
              </a:rPr>
              <a:t>to read – </a:t>
            </a:r>
            <a:r>
              <a:rPr lang="ru-RU" dirty="0">
                <a:solidFill>
                  <a:prstClr val="black"/>
                </a:solidFill>
              </a:rPr>
              <a:t>читать                       </a:t>
            </a: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>
                <a:solidFill>
                  <a:srgbClr val="C00000"/>
                </a:solidFill>
              </a:rPr>
              <a:t>re-</a:t>
            </a:r>
            <a:r>
              <a:rPr lang="en-US" dirty="0">
                <a:solidFill>
                  <a:prstClr val="black"/>
                </a:solidFill>
              </a:rPr>
              <a:t>read – </a:t>
            </a:r>
            <a:r>
              <a:rPr lang="ru-RU" dirty="0">
                <a:solidFill>
                  <a:prstClr val="black"/>
                </a:solidFill>
              </a:rPr>
              <a:t>перечитывать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F3A447"/>
              </a:buClr>
              <a:buNone/>
            </a:pPr>
            <a:r>
              <a:rPr lang="ru-RU" sz="2400" dirty="0">
                <a:solidFill>
                  <a:prstClr val="white"/>
                </a:solidFill>
              </a:rPr>
              <a:t>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927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mis</a:t>
            </a:r>
            <a:r>
              <a:rPr lang="en-US" b="1" u="sng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со значением</a:t>
            </a:r>
            <a:r>
              <a:rPr lang="ru-RU" sz="2400" dirty="0" smtClean="0"/>
              <a:t>  </a:t>
            </a:r>
            <a:r>
              <a:rPr lang="ru-RU" sz="2400" i="1" dirty="0" smtClean="0">
                <a:solidFill>
                  <a:srgbClr val="002060"/>
                </a:solidFill>
              </a:rPr>
              <a:t>неправильно, неверно: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hear – </a:t>
            </a:r>
            <a:r>
              <a:rPr lang="ru-RU" sz="2000" dirty="0" smtClean="0">
                <a:solidFill>
                  <a:schemeClr val="bg1"/>
                </a:solidFill>
              </a:rPr>
              <a:t>слышать         </a:t>
            </a:r>
            <a:r>
              <a:rPr lang="en-US" sz="2000" dirty="0" smtClean="0">
                <a:solidFill>
                  <a:schemeClr val="bg1"/>
                </a:solidFill>
              </a:rPr>
              <a:t>to </a:t>
            </a:r>
            <a:r>
              <a:rPr lang="en-US" sz="2000" dirty="0" smtClean="0">
                <a:solidFill>
                  <a:srgbClr val="C00000"/>
                </a:solidFill>
              </a:rPr>
              <a:t>mis</a:t>
            </a:r>
            <a:r>
              <a:rPr lang="en-US" sz="2000" dirty="0" smtClean="0">
                <a:solidFill>
                  <a:schemeClr val="bg1"/>
                </a:solidFill>
              </a:rPr>
              <a:t>hear – </a:t>
            </a:r>
            <a:r>
              <a:rPr lang="ru-RU" sz="1800" dirty="0" smtClean="0">
                <a:solidFill>
                  <a:schemeClr val="bg1"/>
                </a:solidFill>
              </a:rPr>
              <a:t>ослышаться, неправильно услышать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lead – </a:t>
            </a:r>
            <a:r>
              <a:rPr lang="ru-RU" sz="2000" dirty="0" smtClean="0">
                <a:solidFill>
                  <a:schemeClr val="bg1"/>
                </a:solidFill>
              </a:rPr>
              <a:t>вести               </a:t>
            </a:r>
            <a:r>
              <a:rPr lang="en-US" sz="2000" dirty="0" smtClean="0">
                <a:solidFill>
                  <a:schemeClr val="bg1"/>
                </a:solidFill>
              </a:rPr>
              <a:t>to </a:t>
            </a:r>
            <a:r>
              <a:rPr lang="en-US" sz="2000" dirty="0" smtClean="0">
                <a:solidFill>
                  <a:srgbClr val="C00000"/>
                </a:solidFill>
              </a:rPr>
              <a:t>mis</a:t>
            </a:r>
            <a:r>
              <a:rPr lang="en-US" sz="2000" dirty="0" smtClean="0">
                <a:solidFill>
                  <a:schemeClr val="bg1"/>
                </a:solidFill>
              </a:rPr>
              <a:t>lead – </a:t>
            </a:r>
            <a:r>
              <a:rPr lang="ru-RU" sz="2000" dirty="0" smtClean="0">
                <a:solidFill>
                  <a:schemeClr val="bg1"/>
                </a:solidFill>
              </a:rPr>
              <a:t>вводить в заблуждение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to inform – </a:t>
            </a:r>
            <a:r>
              <a:rPr lang="ru-RU" sz="1800" dirty="0" smtClean="0">
                <a:solidFill>
                  <a:schemeClr val="bg1"/>
                </a:solidFill>
              </a:rPr>
              <a:t>информировать </a:t>
            </a:r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to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mis</a:t>
            </a:r>
            <a:r>
              <a:rPr lang="en-US" sz="2000" dirty="0" smtClean="0">
                <a:solidFill>
                  <a:schemeClr val="bg1"/>
                </a:solidFill>
              </a:rPr>
              <a:t>inform – </a:t>
            </a:r>
            <a:r>
              <a:rPr lang="ru-RU" sz="1800" dirty="0" smtClean="0">
                <a:solidFill>
                  <a:schemeClr val="bg1"/>
                </a:solidFill>
              </a:rPr>
              <a:t>неправильно информировать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en-US" sz="2400" b="1" u="sng" dirty="0" smtClean="0">
                <a:solidFill>
                  <a:srgbClr val="C00000"/>
                </a:solidFill>
              </a:rPr>
              <a:t>over-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со значением</a:t>
            </a:r>
            <a:r>
              <a:rPr lang="ru-RU" sz="2000" dirty="0" smtClean="0"/>
              <a:t>  </a:t>
            </a:r>
            <a:r>
              <a:rPr lang="ru-RU" sz="2000" i="1" dirty="0" smtClean="0">
                <a:solidFill>
                  <a:srgbClr val="002060"/>
                </a:solidFill>
              </a:rPr>
              <a:t>сверх, чрезмерно </a:t>
            </a:r>
            <a:r>
              <a:rPr lang="ru-RU" sz="2000" i="1" dirty="0" smtClean="0">
                <a:solidFill>
                  <a:schemeClr val="bg1"/>
                </a:solidFill>
              </a:rPr>
              <a:t>(</a:t>
            </a:r>
            <a:r>
              <a:rPr lang="ru-RU" sz="1600" i="1" dirty="0" smtClean="0">
                <a:solidFill>
                  <a:schemeClr val="bg1"/>
                </a:solidFill>
              </a:rPr>
              <a:t>противоположен префиксу </a:t>
            </a:r>
            <a:r>
              <a:rPr lang="en-US" sz="1600" i="1" dirty="0" smtClean="0">
                <a:solidFill>
                  <a:schemeClr val="bg1"/>
                </a:solidFill>
              </a:rPr>
              <a:t>under-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to charge </a:t>
            </a:r>
            <a:r>
              <a:rPr lang="en-US" sz="1800" dirty="0" smtClean="0">
                <a:solidFill>
                  <a:schemeClr val="bg1"/>
                </a:solidFill>
              </a:rPr>
              <a:t>– </a:t>
            </a:r>
            <a:r>
              <a:rPr lang="ru-RU" sz="1800" dirty="0" smtClean="0">
                <a:solidFill>
                  <a:schemeClr val="bg1"/>
                </a:solidFill>
              </a:rPr>
              <a:t>назначать цену           </a:t>
            </a:r>
            <a:r>
              <a:rPr lang="en-US" sz="2000" dirty="0" smtClean="0">
                <a:solidFill>
                  <a:schemeClr val="bg1"/>
                </a:solidFill>
              </a:rPr>
              <a:t>to </a:t>
            </a:r>
            <a:r>
              <a:rPr lang="en-US" sz="2000" dirty="0" smtClean="0">
                <a:solidFill>
                  <a:srgbClr val="C00000"/>
                </a:solidFill>
              </a:rPr>
              <a:t>over</a:t>
            </a:r>
            <a:r>
              <a:rPr lang="en-US" sz="2000" dirty="0" smtClean="0">
                <a:solidFill>
                  <a:schemeClr val="bg1"/>
                </a:solidFill>
              </a:rPr>
              <a:t>charge – </a:t>
            </a:r>
            <a:r>
              <a:rPr lang="ru-RU" sz="1800" dirty="0" smtClean="0">
                <a:solidFill>
                  <a:schemeClr val="bg1"/>
                </a:solidFill>
              </a:rPr>
              <a:t>назначать чрезмерную цену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to load – </a:t>
            </a:r>
            <a:r>
              <a:rPr lang="ru-RU" sz="2000" dirty="0" smtClean="0">
                <a:solidFill>
                  <a:schemeClr val="bg1"/>
                </a:solidFill>
              </a:rPr>
              <a:t>грузить                        </a:t>
            </a:r>
            <a:r>
              <a:rPr lang="en-US" sz="2000" dirty="0" smtClean="0">
                <a:solidFill>
                  <a:schemeClr val="bg1"/>
                </a:solidFill>
              </a:rPr>
              <a:t>to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over</a:t>
            </a:r>
            <a:r>
              <a:rPr lang="en-US" sz="2000" dirty="0" smtClean="0">
                <a:solidFill>
                  <a:schemeClr val="bg1"/>
                </a:solidFill>
              </a:rPr>
              <a:t>load – </a:t>
            </a:r>
            <a:r>
              <a:rPr lang="ru-RU" sz="2000" dirty="0" smtClean="0">
                <a:solidFill>
                  <a:schemeClr val="bg1"/>
                </a:solidFill>
              </a:rPr>
              <a:t>перегружать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to pay – </a:t>
            </a:r>
            <a:r>
              <a:rPr lang="ru-RU" sz="2000" dirty="0" smtClean="0">
                <a:solidFill>
                  <a:schemeClr val="bg1"/>
                </a:solidFill>
              </a:rPr>
              <a:t>платить, оплачивать   </a:t>
            </a:r>
            <a:r>
              <a:rPr lang="en-US" sz="2000" dirty="0" smtClean="0">
                <a:solidFill>
                  <a:schemeClr val="bg1"/>
                </a:solidFill>
              </a:rPr>
              <a:t>to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over</a:t>
            </a:r>
            <a:r>
              <a:rPr lang="en-US" sz="2000" dirty="0" smtClean="0">
                <a:solidFill>
                  <a:schemeClr val="bg1"/>
                </a:solidFill>
              </a:rPr>
              <a:t>pay – </a:t>
            </a:r>
            <a:r>
              <a:rPr lang="ru-RU" sz="2000" dirty="0" smtClean="0">
                <a:solidFill>
                  <a:schemeClr val="bg1"/>
                </a:solidFill>
              </a:rPr>
              <a:t>переплачивать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production – </a:t>
            </a:r>
            <a:r>
              <a:rPr lang="ru-RU" sz="2000" dirty="0" smtClean="0">
                <a:solidFill>
                  <a:schemeClr val="bg1"/>
                </a:solidFill>
              </a:rPr>
              <a:t>производство </a:t>
            </a:r>
            <a:r>
              <a:rPr lang="ru-RU" sz="2000" dirty="0" smtClean="0"/>
              <a:t>      </a:t>
            </a:r>
            <a:r>
              <a:rPr lang="en-US" sz="2000" dirty="0" smtClean="0">
                <a:solidFill>
                  <a:srgbClr val="C00000"/>
                </a:solidFill>
              </a:rPr>
              <a:t>over</a:t>
            </a:r>
            <a:r>
              <a:rPr lang="en-US" sz="2000" dirty="0" smtClean="0">
                <a:solidFill>
                  <a:schemeClr val="bg1"/>
                </a:solidFill>
              </a:rPr>
              <a:t>production – </a:t>
            </a:r>
            <a:r>
              <a:rPr lang="ru-RU" sz="2000" dirty="0" smtClean="0">
                <a:solidFill>
                  <a:schemeClr val="bg1"/>
                </a:solidFill>
              </a:rPr>
              <a:t>перепроизводство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under-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  со </a:t>
            </a:r>
            <a:r>
              <a:rPr lang="ru-RU" sz="1800" dirty="0">
                <a:solidFill>
                  <a:prstClr val="black"/>
                </a:solidFill>
              </a:rPr>
              <a:t>значением </a:t>
            </a:r>
            <a:r>
              <a:rPr lang="ru-RU" sz="1800" i="1" dirty="0">
                <a:solidFill>
                  <a:prstClr val="black"/>
                </a:solidFill>
              </a:rPr>
              <a:t> </a:t>
            </a:r>
            <a:r>
              <a:rPr lang="ru-RU" sz="1800" i="1" dirty="0">
                <a:solidFill>
                  <a:srgbClr val="002060"/>
                </a:solidFill>
              </a:rPr>
              <a:t>недостаточно </a:t>
            </a:r>
            <a:r>
              <a:rPr lang="ru-RU" sz="1800" i="1" dirty="0">
                <a:solidFill>
                  <a:prstClr val="black"/>
                </a:solidFill>
              </a:rPr>
              <a:t>(</a:t>
            </a:r>
            <a:r>
              <a:rPr lang="ru-RU" sz="1300" dirty="0">
                <a:solidFill>
                  <a:prstClr val="black"/>
                </a:solidFill>
              </a:rPr>
              <a:t>противоположен префиксу </a:t>
            </a:r>
            <a:r>
              <a:rPr lang="en-US" sz="1300" dirty="0">
                <a:solidFill>
                  <a:prstClr val="black"/>
                </a:solidFill>
              </a:rPr>
              <a:t>over-</a:t>
            </a:r>
            <a:r>
              <a:rPr lang="en-US" sz="1800" dirty="0">
                <a:solidFill>
                  <a:prstClr val="black"/>
                </a:solidFill>
              </a:rPr>
              <a:t>)</a:t>
            </a:r>
            <a:r>
              <a:rPr lang="ru-RU" sz="1800" dirty="0">
                <a:solidFill>
                  <a:prstClr val="black"/>
                </a:solidFill>
              </a:rPr>
              <a:t>:</a:t>
            </a: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1000" i="1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to charge – </a:t>
            </a:r>
            <a:r>
              <a:rPr lang="ru-RU" sz="2000" dirty="0">
                <a:solidFill>
                  <a:prstClr val="black"/>
                </a:solidFill>
              </a:rPr>
              <a:t>назначать цену </a:t>
            </a:r>
            <a:r>
              <a:rPr lang="ru-RU" sz="2000" dirty="0" smtClean="0">
                <a:solidFill>
                  <a:prstClr val="black"/>
                </a:solidFill>
              </a:rPr>
              <a:t>       </a:t>
            </a:r>
            <a:r>
              <a:rPr lang="en-US" sz="2000" dirty="0" smtClean="0">
                <a:solidFill>
                  <a:prstClr val="black"/>
                </a:solidFill>
              </a:rPr>
              <a:t>to </a:t>
            </a:r>
            <a:r>
              <a:rPr lang="en-US" sz="2000" dirty="0">
                <a:solidFill>
                  <a:srgbClr val="C00000"/>
                </a:solidFill>
              </a:rPr>
              <a:t>under</a:t>
            </a:r>
            <a:r>
              <a:rPr lang="en-US" sz="2000" dirty="0">
                <a:solidFill>
                  <a:prstClr val="black"/>
                </a:solidFill>
              </a:rPr>
              <a:t>charge – </a:t>
            </a:r>
            <a:r>
              <a:rPr lang="ru-RU" sz="1800" dirty="0">
                <a:solidFill>
                  <a:prstClr val="black"/>
                </a:solidFill>
              </a:rPr>
              <a:t>назначать слишком </a:t>
            </a:r>
            <a:endParaRPr lang="ru-RU" sz="18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smtClean="0">
                <a:solidFill>
                  <a:prstClr val="black"/>
                </a:solidFill>
              </a:rPr>
              <a:t>                                                                                             низкую </a:t>
            </a:r>
            <a:r>
              <a:rPr lang="ru-RU" sz="1800" dirty="0">
                <a:solidFill>
                  <a:prstClr val="black"/>
                </a:solidFill>
              </a:rPr>
              <a:t>цену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to value – </a:t>
            </a:r>
            <a:r>
              <a:rPr lang="ru-RU" sz="2000" dirty="0">
                <a:solidFill>
                  <a:prstClr val="black"/>
                </a:solidFill>
              </a:rPr>
              <a:t>оценивать                  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to </a:t>
            </a:r>
            <a:r>
              <a:rPr lang="en-US" sz="2000" dirty="0">
                <a:solidFill>
                  <a:srgbClr val="C00000"/>
                </a:solidFill>
              </a:rPr>
              <a:t>under</a:t>
            </a:r>
            <a:r>
              <a:rPr lang="en-US" sz="2000" dirty="0">
                <a:solidFill>
                  <a:prstClr val="black"/>
                </a:solidFill>
              </a:rPr>
              <a:t>value – </a:t>
            </a:r>
            <a:r>
              <a:rPr lang="ru-RU" sz="2000" dirty="0">
                <a:solidFill>
                  <a:prstClr val="black"/>
                </a:solidFill>
              </a:rPr>
              <a:t>недооценивать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to </a:t>
            </a:r>
            <a:r>
              <a:rPr lang="en-US" sz="2000" dirty="0">
                <a:solidFill>
                  <a:prstClr val="black"/>
                </a:solidFill>
              </a:rPr>
              <a:t>pay – </a:t>
            </a:r>
            <a:r>
              <a:rPr lang="ru-RU" sz="2000" dirty="0">
                <a:solidFill>
                  <a:prstClr val="black"/>
                </a:solidFill>
              </a:rPr>
              <a:t>платить, оплачивать</a:t>
            </a:r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to </a:t>
            </a:r>
            <a:r>
              <a:rPr lang="en-US" sz="2000" dirty="0">
                <a:solidFill>
                  <a:srgbClr val="C00000"/>
                </a:solidFill>
              </a:rPr>
              <a:t>under</a:t>
            </a:r>
            <a:r>
              <a:rPr lang="en-US" sz="2000" dirty="0">
                <a:solidFill>
                  <a:prstClr val="black"/>
                </a:solidFill>
              </a:rPr>
              <a:t>pay – </a:t>
            </a:r>
            <a:r>
              <a:rPr lang="ru-RU" sz="2000" dirty="0">
                <a:solidFill>
                  <a:prstClr val="black"/>
                </a:solidFill>
              </a:rPr>
              <a:t>оплачивать низко  </a:t>
            </a:r>
          </a:p>
          <a:p>
            <a:pPr marL="0" lvl="0" indent="0">
              <a:buClr>
                <a:srgbClr val="F3A447"/>
              </a:buClr>
              <a:buNone/>
            </a:pPr>
            <a:endParaRPr lang="ru-RU" sz="12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6120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b="1" u="sng" dirty="0" smtClean="0">
                <a:solidFill>
                  <a:srgbClr val="C00000"/>
                </a:solidFill>
              </a:rPr>
              <a:t>pre-</a:t>
            </a:r>
            <a:r>
              <a:rPr lang="en-US" sz="3100" b="1" dirty="0" smtClean="0">
                <a:solidFill>
                  <a:srgbClr val="C00000"/>
                </a:solidFill>
              </a:rPr>
              <a:t> </a:t>
            </a:r>
            <a:r>
              <a:rPr lang="ru-RU" sz="2900" dirty="0" smtClean="0"/>
              <a:t> </a:t>
            </a:r>
            <a:r>
              <a:rPr lang="ru-RU" sz="2900" dirty="0" smtClean="0">
                <a:solidFill>
                  <a:schemeClr val="bg1"/>
                </a:solidFill>
              </a:rPr>
              <a:t>со значением </a:t>
            </a:r>
            <a:r>
              <a:rPr lang="ru-RU" sz="2900" i="1" dirty="0" smtClean="0">
                <a:solidFill>
                  <a:schemeClr val="bg1"/>
                </a:solidFill>
              </a:rPr>
              <a:t> </a:t>
            </a:r>
            <a:r>
              <a:rPr lang="ru-RU" sz="2900" i="1" dirty="0" smtClean="0">
                <a:solidFill>
                  <a:srgbClr val="002060"/>
                </a:solidFill>
              </a:rPr>
              <a:t>перед, ранее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(</a:t>
            </a: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русск.яз</a:t>
            </a:r>
            <a:r>
              <a:rPr lang="ru-RU" sz="2000" dirty="0" smtClean="0">
                <a:solidFill>
                  <a:schemeClr val="bg1"/>
                </a:solidFill>
              </a:rPr>
              <a:t> приставка  до-; 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         противоположен  префиксу </a:t>
            </a:r>
            <a:r>
              <a:rPr lang="en-US" sz="2000" dirty="0" smtClean="0">
                <a:solidFill>
                  <a:schemeClr val="bg1"/>
                </a:solidFill>
              </a:rPr>
              <a:t>post-</a:t>
            </a:r>
            <a:r>
              <a:rPr lang="ru-RU" sz="2000" dirty="0" smtClean="0">
                <a:solidFill>
                  <a:schemeClr val="bg1"/>
                </a:solidFill>
              </a:rPr>
              <a:t> часто </a:t>
            </a:r>
            <a:r>
              <a:rPr lang="ru-RU" sz="1800" dirty="0" smtClean="0">
                <a:solidFill>
                  <a:schemeClr val="bg1"/>
                </a:solidFill>
              </a:rPr>
              <a:t>– </a:t>
            </a:r>
            <a:r>
              <a:rPr lang="ru-RU" sz="2000" dirty="0" smtClean="0">
                <a:solidFill>
                  <a:schemeClr val="bg1"/>
                </a:solidFill>
              </a:rPr>
              <a:t>через дефис)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historic – </a:t>
            </a:r>
            <a:r>
              <a:rPr lang="ru-RU" sz="2800" dirty="0" smtClean="0">
                <a:solidFill>
                  <a:schemeClr val="bg1"/>
                </a:solidFill>
              </a:rPr>
              <a:t>исторический </a:t>
            </a:r>
            <a:r>
              <a:rPr lang="ru-RU" sz="2800" dirty="0" smtClean="0"/>
              <a:t>            </a:t>
            </a:r>
            <a:r>
              <a:rPr lang="en-US" sz="2800" dirty="0" smtClean="0">
                <a:solidFill>
                  <a:srgbClr val="C00000"/>
                </a:solidFill>
              </a:rPr>
              <a:t>pre</a:t>
            </a:r>
            <a:r>
              <a:rPr lang="en-US" sz="2800" dirty="0" smtClean="0">
                <a:solidFill>
                  <a:schemeClr val="bg1"/>
                </a:solidFill>
              </a:rPr>
              <a:t>historic – </a:t>
            </a:r>
            <a:r>
              <a:rPr lang="ru-RU" sz="2800" dirty="0" smtClean="0">
                <a:solidFill>
                  <a:schemeClr val="bg1"/>
                </a:solidFill>
              </a:rPr>
              <a:t>доисторический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war – </a:t>
            </a:r>
            <a:r>
              <a:rPr lang="ru-RU" sz="2800" dirty="0" smtClean="0">
                <a:solidFill>
                  <a:schemeClr val="bg1"/>
                </a:solidFill>
              </a:rPr>
              <a:t>война </a:t>
            </a:r>
            <a:r>
              <a:rPr lang="ru-RU" sz="2800" dirty="0" smtClean="0"/>
              <a:t>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pre</a:t>
            </a:r>
            <a:r>
              <a:rPr lang="en-US" sz="2800" dirty="0" smtClean="0">
                <a:solidFill>
                  <a:schemeClr val="bg1"/>
                </a:solidFill>
              </a:rPr>
              <a:t>-war – </a:t>
            </a:r>
            <a:r>
              <a:rPr lang="ru-RU" sz="2800" dirty="0" smtClean="0">
                <a:solidFill>
                  <a:schemeClr val="bg1"/>
                </a:solidFill>
              </a:rPr>
              <a:t>довоенный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3400" b="1" u="sng" dirty="0">
                <a:solidFill>
                  <a:srgbClr val="C00000"/>
                </a:solidFill>
              </a:rPr>
              <a:t>p</a:t>
            </a:r>
            <a:r>
              <a:rPr lang="en-US" sz="3400" b="1" u="sng" dirty="0" smtClean="0">
                <a:solidFill>
                  <a:srgbClr val="C00000"/>
                </a:solidFill>
              </a:rPr>
              <a:t>ost</a:t>
            </a:r>
            <a:r>
              <a:rPr lang="en-US" sz="3400" b="1" i="1" dirty="0" smtClean="0">
                <a:solidFill>
                  <a:srgbClr val="C00000"/>
                </a:solidFill>
              </a:rPr>
              <a:t> -</a:t>
            </a:r>
            <a:r>
              <a:rPr lang="en-US" sz="2900" i="1" dirty="0" smtClean="0">
                <a:solidFill>
                  <a:srgbClr val="C00000"/>
                </a:solidFill>
              </a:rPr>
              <a:t> </a:t>
            </a:r>
            <a:r>
              <a:rPr lang="ru-RU" sz="2900" dirty="0" smtClean="0">
                <a:solidFill>
                  <a:schemeClr val="bg1"/>
                </a:solidFill>
              </a:rPr>
              <a:t>со значением</a:t>
            </a:r>
            <a:r>
              <a:rPr lang="ru-RU" sz="2900" dirty="0" smtClean="0"/>
              <a:t>  </a:t>
            </a:r>
            <a:r>
              <a:rPr lang="ru-RU" sz="2900" i="1" dirty="0" smtClean="0">
                <a:solidFill>
                  <a:srgbClr val="002060"/>
                </a:solidFill>
              </a:rPr>
              <a:t>после</a:t>
            </a:r>
            <a:r>
              <a:rPr lang="ru-RU" sz="29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(противоположен  префиксу  </a:t>
            </a:r>
            <a:r>
              <a:rPr lang="en-US" sz="2000" dirty="0" smtClean="0">
                <a:solidFill>
                  <a:schemeClr val="bg1"/>
                </a:solidFill>
              </a:rPr>
              <a:t>pre-; </a:t>
            </a:r>
            <a:r>
              <a:rPr lang="ru-RU" sz="2000" dirty="0" smtClean="0">
                <a:solidFill>
                  <a:schemeClr val="bg1"/>
                </a:solidFill>
              </a:rPr>
              <a:t>часто – через дефис ):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evolutionary –  </a:t>
            </a:r>
            <a:r>
              <a:rPr lang="ru-RU" sz="2800" dirty="0" smtClean="0">
                <a:solidFill>
                  <a:schemeClr val="bg1"/>
                </a:solidFill>
              </a:rPr>
              <a:t>революционный</a:t>
            </a:r>
            <a:r>
              <a:rPr lang="ru-RU" sz="2800" dirty="0" smtClean="0"/>
              <a:t>                </a:t>
            </a:r>
            <a:r>
              <a:rPr lang="en-US" sz="2800" dirty="0" smtClean="0">
                <a:solidFill>
                  <a:srgbClr val="C00000"/>
                </a:solidFill>
              </a:rPr>
              <a:t>post</a:t>
            </a:r>
            <a:r>
              <a:rPr lang="en-US" sz="2800" dirty="0" smtClean="0">
                <a:solidFill>
                  <a:schemeClr val="bg1"/>
                </a:solidFill>
              </a:rPr>
              <a:t>-revolutionary –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                                                                                 послереволюционный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war – </a:t>
            </a:r>
            <a:r>
              <a:rPr lang="ru-RU" sz="2800" dirty="0" smtClean="0">
                <a:solidFill>
                  <a:schemeClr val="bg1"/>
                </a:solidFill>
              </a:rPr>
              <a:t>война    </a:t>
            </a:r>
            <a:r>
              <a:rPr lang="ru-RU" sz="2800" dirty="0" smtClean="0"/>
              <a:t>                                                 </a:t>
            </a:r>
            <a:r>
              <a:rPr lang="en-US" sz="2800" dirty="0" smtClean="0">
                <a:solidFill>
                  <a:srgbClr val="C00000"/>
                </a:solidFill>
              </a:rPr>
              <a:t>post-</a:t>
            </a:r>
            <a:r>
              <a:rPr lang="en-US" sz="2800" dirty="0" smtClean="0">
                <a:solidFill>
                  <a:schemeClr val="bg1"/>
                </a:solidFill>
              </a:rPr>
              <a:t>war – </a:t>
            </a:r>
            <a:r>
              <a:rPr lang="ru-RU" sz="2800" dirty="0" smtClean="0">
                <a:solidFill>
                  <a:schemeClr val="bg1"/>
                </a:solidFill>
              </a:rPr>
              <a:t>послевоенный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700" b="1" u="sng" dirty="0" smtClean="0">
                <a:solidFill>
                  <a:srgbClr val="C00000"/>
                </a:solidFill>
              </a:rPr>
              <a:t>anti-</a:t>
            </a:r>
            <a:r>
              <a:rPr lang="en-US" sz="3700" b="1" dirty="0" smtClean="0">
                <a:solidFill>
                  <a:srgbClr val="C00000"/>
                </a:solidFill>
              </a:rPr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c</a:t>
            </a:r>
            <a:r>
              <a:rPr lang="ru-RU" sz="2900" dirty="0" smtClean="0">
                <a:solidFill>
                  <a:schemeClr val="bg1"/>
                </a:solidFill>
              </a:rPr>
              <a:t>о значением</a:t>
            </a:r>
            <a:r>
              <a:rPr lang="ru-RU" sz="2900" dirty="0" smtClean="0"/>
              <a:t> </a:t>
            </a:r>
            <a:r>
              <a:rPr lang="ru-RU" sz="2900" i="1" dirty="0" smtClean="0">
                <a:solidFill>
                  <a:srgbClr val="002060"/>
                </a:solidFill>
              </a:rPr>
              <a:t>анти-, </a:t>
            </a:r>
            <a:r>
              <a:rPr lang="ru-RU" sz="2900" i="1" dirty="0" err="1" smtClean="0">
                <a:solidFill>
                  <a:srgbClr val="002060"/>
                </a:solidFill>
              </a:rPr>
              <a:t>противо</a:t>
            </a:r>
            <a:r>
              <a:rPr lang="ru-RU" sz="2900" i="1" dirty="0" smtClean="0">
                <a:solidFill>
                  <a:srgbClr val="002060"/>
                </a:solidFill>
              </a:rPr>
              <a:t>- </a:t>
            </a:r>
            <a:r>
              <a:rPr lang="ru-RU" sz="2000" i="1" dirty="0" smtClean="0">
                <a:solidFill>
                  <a:schemeClr val="bg1"/>
                </a:solidFill>
              </a:rPr>
              <a:t>( </a:t>
            </a:r>
            <a:r>
              <a:rPr lang="ru-RU" sz="2000" dirty="0" smtClean="0">
                <a:solidFill>
                  <a:schemeClr val="bg1"/>
                </a:solidFill>
              </a:rPr>
              <a:t>часто – через дефис</a:t>
            </a:r>
            <a:r>
              <a:rPr lang="ru-RU" sz="2000" i="1" dirty="0" smtClean="0">
                <a:solidFill>
                  <a:schemeClr val="bg1"/>
                </a:solidFill>
              </a:rPr>
              <a:t>):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100" dirty="0" smtClean="0">
                <a:solidFill>
                  <a:schemeClr val="bg1"/>
                </a:solidFill>
              </a:rPr>
              <a:t>  </a:t>
            </a:r>
            <a:r>
              <a:rPr lang="en-US" sz="3100" dirty="0" smtClean="0">
                <a:solidFill>
                  <a:schemeClr val="bg1"/>
                </a:solidFill>
              </a:rPr>
              <a:t>cyclone  - </a:t>
            </a:r>
            <a:r>
              <a:rPr lang="ru-RU" sz="3100" dirty="0" smtClean="0">
                <a:solidFill>
                  <a:schemeClr val="bg1"/>
                </a:solidFill>
              </a:rPr>
              <a:t>циклон</a:t>
            </a:r>
            <a:r>
              <a:rPr lang="ru-RU" sz="3100" dirty="0" smtClean="0"/>
              <a:t>                     </a:t>
            </a:r>
            <a:r>
              <a:rPr lang="en-US" sz="3100" dirty="0" smtClean="0">
                <a:solidFill>
                  <a:srgbClr val="C00000"/>
                </a:solidFill>
              </a:rPr>
              <a:t>anti</a:t>
            </a:r>
            <a:r>
              <a:rPr lang="en-US" sz="3100" dirty="0" smtClean="0">
                <a:solidFill>
                  <a:schemeClr val="bg1"/>
                </a:solidFill>
              </a:rPr>
              <a:t>cyclone – </a:t>
            </a:r>
            <a:r>
              <a:rPr lang="ru-RU" sz="3100" dirty="0" smtClean="0">
                <a:solidFill>
                  <a:schemeClr val="bg1"/>
                </a:solidFill>
              </a:rPr>
              <a:t>антициклон</a:t>
            </a:r>
            <a:r>
              <a:rPr lang="ru-RU" sz="3100" dirty="0" smtClean="0"/>
              <a:t> 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chemeClr val="bg1"/>
                </a:solidFill>
              </a:rPr>
              <a:t>  </a:t>
            </a:r>
            <a:r>
              <a:rPr lang="en-US" sz="3100" dirty="0" smtClean="0">
                <a:solidFill>
                  <a:schemeClr val="bg1"/>
                </a:solidFill>
              </a:rPr>
              <a:t>fascist – </a:t>
            </a:r>
            <a:r>
              <a:rPr lang="ru-RU" sz="3100" dirty="0" smtClean="0">
                <a:solidFill>
                  <a:schemeClr val="bg1"/>
                </a:solidFill>
              </a:rPr>
              <a:t>фашист</a:t>
            </a:r>
            <a:r>
              <a:rPr lang="en-US" sz="3100" dirty="0" smtClean="0">
                <a:solidFill>
                  <a:schemeClr val="bg1"/>
                </a:solidFill>
              </a:rPr>
              <a:t>      </a:t>
            </a:r>
            <a:r>
              <a:rPr lang="en-US" sz="3100" dirty="0" smtClean="0"/>
              <a:t>                  </a:t>
            </a:r>
            <a:r>
              <a:rPr lang="en-US" sz="3100" dirty="0" smtClean="0">
                <a:solidFill>
                  <a:srgbClr val="C00000"/>
                </a:solidFill>
              </a:rPr>
              <a:t>anti</a:t>
            </a:r>
            <a:r>
              <a:rPr lang="en-US" sz="3100" dirty="0" smtClean="0">
                <a:solidFill>
                  <a:schemeClr val="bg1"/>
                </a:solidFill>
              </a:rPr>
              <a:t>fascist - </a:t>
            </a:r>
            <a:r>
              <a:rPr lang="ru-RU" sz="3100" dirty="0" smtClean="0">
                <a:solidFill>
                  <a:schemeClr val="bg1"/>
                </a:solidFill>
              </a:rPr>
              <a:t>антифашист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chemeClr val="bg1"/>
                </a:solidFill>
              </a:rPr>
              <a:t>  </a:t>
            </a:r>
            <a:r>
              <a:rPr lang="en-US" sz="3100" dirty="0" smtClean="0">
                <a:solidFill>
                  <a:schemeClr val="bg1"/>
                </a:solidFill>
              </a:rPr>
              <a:t>war – </a:t>
            </a:r>
            <a:r>
              <a:rPr lang="ru-RU" sz="3100" dirty="0" smtClean="0">
                <a:solidFill>
                  <a:schemeClr val="bg1"/>
                </a:solidFill>
              </a:rPr>
              <a:t>военный</a:t>
            </a:r>
            <a:r>
              <a:rPr lang="ru-RU" sz="3100" dirty="0" smtClean="0"/>
              <a:t>                          </a:t>
            </a:r>
            <a:r>
              <a:rPr lang="en-US" sz="3100" dirty="0" smtClean="0">
                <a:solidFill>
                  <a:srgbClr val="C00000"/>
                </a:solidFill>
              </a:rPr>
              <a:t>anti</a:t>
            </a:r>
            <a:r>
              <a:rPr lang="en-US" sz="3100" dirty="0" smtClean="0">
                <a:solidFill>
                  <a:schemeClr val="bg1"/>
                </a:solidFill>
              </a:rPr>
              <a:t>war – </a:t>
            </a:r>
            <a:r>
              <a:rPr lang="ru-RU" sz="3100" dirty="0" smtClean="0">
                <a:solidFill>
                  <a:schemeClr val="bg1"/>
                </a:solidFill>
              </a:rPr>
              <a:t>антивоенный 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endParaRPr lang="ru-RU" sz="31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     </a:t>
            </a:r>
            <a:endParaRPr lang="en-US" sz="23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ru-RU" sz="2000" i="1" dirty="0" smtClean="0"/>
              <a:t>             </a:t>
            </a:r>
          </a:p>
          <a:p>
            <a:pPr marL="0" indent="0">
              <a:buNone/>
            </a:pPr>
            <a:endParaRPr lang="ru-RU" sz="1600" i="1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29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F3A447"/>
              </a:buClr>
              <a:buNone/>
            </a:pPr>
            <a:r>
              <a:rPr lang="en-US" b="1" u="sng" dirty="0">
                <a:solidFill>
                  <a:srgbClr val="C00000"/>
                </a:solidFill>
              </a:rPr>
              <a:t>counter-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ru-RU" sz="1900" dirty="0">
                <a:solidFill>
                  <a:prstClr val="black"/>
                </a:solidFill>
              </a:rPr>
              <a:t>со значением</a:t>
            </a:r>
            <a:r>
              <a:rPr lang="ru-RU" sz="1900" dirty="0">
                <a:solidFill>
                  <a:prstClr val="white"/>
                </a:solidFill>
              </a:rPr>
              <a:t>  </a:t>
            </a:r>
            <a:r>
              <a:rPr lang="ru-RU" sz="1900" i="1" dirty="0">
                <a:solidFill>
                  <a:srgbClr val="002060"/>
                </a:solidFill>
              </a:rPr>
              <a:t>контр-, </a:t>
            </a:r>
            <a:r>
              <a:rPr lang="ru-RU" sz="1900" i="1" dirty="0" err="1">
                <a:solidFill>
                  <a:srgbClr val="002060"/>
                </a:solidFill>
              </a:rPr>
              <a:t>противо</a:t>
            </a:r>
            <a:r>
              <a:rPr lang="ru-RU" sz="1900" i="1" dirty="0">
                <a:solidFill>
                  <a:srgbClr val="002060"/>
                </a:solidFill>
              </a:rPr>
              <a:t>- </a:t>
            </a:r>
            <a:r>
              <a:rPr lang="ru-RU" sz="1500" dirty="0">
                <a:solidFill>
                  <a:prstClr val="black"/>
                </a:solidFill>
              </a:rPr>
              <a:t>(часто – через дефис)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       </a:t>
            </a:r>
            <a:r>
              <a:rPr lang="en-US" sz="2200" dirty="0" smtClean="0">
                <a:solidFill>
                  <a:prstClr val="black"/>
                </a:solidFill>
              </a:rPr>
              <a:t>to </a:t>
            </a:r>
            <a:r>
              <a:rPr lang="en-US" sz="2200" dirty="0">
                <a:solidFill>
                  <a:prstClr val="black"/>
                </a:solidFill>
              </a:rPr>
              <a:t>act – </a:t>
            </a:r>
            <a:r>
              <a:rPr lang="ru-RU" sz="2200" dirty="0">
                <a:solidFill>
                  <a:prstClr val="black"/>
                </a:solidFill>
              </a:rPr>
              <a:t>действовать</a:t>
            </a:r>
            <a:r>
              <a:rPr lang="en-US" sz="2200" dirty="0">
                <a:solidFill>
                  <a:prstClr val="black"/>
                </a:solidFill>
              </a:rPr>
              <a:t>       </a:t>
            </a:r>
            <a:r>
              <a:rPr lang="en-US" sz="2200" dirty="0" smtClean="0">
                <a:solidFill>
                  <a:prstClr val="black"/>
                </a:solidFill>
              </a:rPr>
              <a:t>to</a:t>
            </a:r>
            <a:r>
              <a:rPr lang="en-US" sz="2200" dirty="0" smtClean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counter</a:t>
            </a:r>
            <a:r>
              <a:rPr lang="en-US" sz="2200" dirty="0">
                <a:solidFill>
                  <a:prstClr val="black"/>
                </a:solidFill>
              </a:rPr>
              <a:t>act – </a:t>
            </a:r>
            <a:r>
              <a:rPr lang="ru-RU" sz="2200" dirty="0">
                <a:solidFill>
                  <a:prstClr val="black"/>
                </a:solidFill>
              </a:rPr>
              <a:t>противодействовать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       </a:t>
            </a:r>
            <a:r>
              <a:rPr lang="en-US" sz="2200" dirty="0" smtClean="0">
                <a:solidFill>
                  <a:prstClr val="black"/>
                </a:solidFill>
              </a:rPr>
              <a:t>action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действие        </a:t>
            </a:r>
            <a:r>
              <a:rPr lang="ru-RU" sz="2200" dirty="0">
                <a:solidFill>
                  <a:prstClr val="white"/>
                </a:solidFill>
              </a:rPr>
              <a:t>  </a:t>
            </a:r>
            <a:r>
              <a:rPr lang="ru-RU" sz="2200" dirty="0" smtClean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counter</a:t>
            </a:r>
            <a:r>
              <a:rPr lang="en-US" sz="2200" dirty="0">
                <a:solidFill>
                  <a:prstClr val="black"/>
                </a:solidFill>
              </a:rPr>
              <a:t>action – </a:t>
            </a:r>
            <a:r>
              <a:rPr lang="ru-RU" sz="2200" dirty="0">
                <a:solidFill>
                  <a:prstClr val="black"/>
                </a:solidFill>
              </a:rPr>
              <a:t>противодействие 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       а</a:t>
            </a:r>
            <a:r>
              <a:rPr lang="en-US" sz="2200" dirty="0" err="1">
                <a:solidFill>
                  <a:prstClr val="black"/>
                </a:solidFill>
              </a:rPr>
              <a:t>ttack</a:t>
            </a:r>
            <a:r>
              <a:rPr lang="en-US" sz="2200" dirty="0">
                <a:solidFill>
                  <a:prstClr val="black"/>
                </a:solidFill>
              </a:rPr>
              <a:t> – </a:t>
            </a:r>
            <a:r>
              <a:rPr lang="ru-RU" sz="2200" dirty="0">
                <a:solidFill>
                  <a:prstClr val="black"/>
                </a:solidFill>
              </a:rPr>
              <a:t>атака   </a:t>
            </a:r>
            <a:r>
              <a:rPr lang="ru-RU" sz="2200" dirty="0">
                <a:solidFill>
                  <a:prstClr val="white"/>
                </a:solidFill>
              </a:rPr>
              <a:t>              </a:t>
            </a:r>
            <a:r>
              <a:rPr lang="ru-RU" sz="2200" dirty="0" smtClean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counter</a:t>
            </a:r>
            <a:r>
              <a:rPr lang="en-US" sz="2200" dirty="0">
                <a:solidFill>
                  <a:prstClr val="black"/>
                </a:solidFill>
              </a:rPr>
              <a:t>-attack – </a:t>
            </a:r>
            <a:r>
              <a:rPr lang="ru-RU" sz="2200" dirty="0">
                <a:solidFill>
                  <a:prstClr val="black"/>
                </a:solidFill>
              </a:rPr>
              <a:t>контратака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       с</a:t>
            </a:r>
            <a:r>
              <a:rPr lang="en-US" sz="2200" dirty="0" err="1">
                <a:solidFill>
                  <a:prstClr val="black"/>
                </a:solidFill>
              </a:rPr>
              <a:t>laim</a:t>
            </a:r>
            <a:r>
              <a:rPr lang="en-US" sz="2200" dirty="0">
                <a:solidFill>
                  <a:prstClr val="black"/>
                </a:solidFill>
              </a:rPr>
              <a:t> – </a:t>
            </a:r>
            <a:r>
              <a:rPr lang="ru-RU" sz="2200" dirty="0">
                <a:solidFill>
                  <a:prstClr val="black"/>
                </a:solidFill>
              </a:rPr>
              <a:t>претензия </a:t>
            </a:r>
            <a:r>
              <a:rPr lang="ru-RU" sz="2200" dirty="0">
                <a:solidFill>
                  <a:prstClr val="white"/>
                </a:solidFill>
              </a:rPr>
              <a:t>        </a:t>
            </a:r>
            <a:r>
              <a:rPr lang="ru-RU" sz="2200" dirty="0" smtClean="0">
                <a:solidFill>
                  <a:prstClr val="white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counter</a:t>
            </a:r>
            <a:r>
              <a:rPr lang="en-US" sz="2200" dirty="0" smtClean="0">
                <a:solidFill>
                  <a:prstClr val="black"/>
                </a:solidFill>
              </a:rPr>
              <a:t>-claim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контрпретензия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en-US" b="1" u="sng" dirty="0">
                <a:solidFill>
                  <a:srgbClr val="C00000"/>
                </a:solidFill>
              </a:rPr>
              <a:t>co-</a:t>
            </a:r>
            <a:r>
              <a:rPr lang="en-US" sz="1900" u="sng" dirty="0">
                <a:solidFill>
                  <a:srgbClr val="C00000"/>
                </a:solidFill>
              </a:rPr>
              <a:t> </a:t>
            </a:r>
            <a:r>
              <a:rPr lang="ru-RU" sz="1900" dirty="0">
                <a:solidFill>
                  <a:prstClr val="black"/>
                </a:solidFill>
              </a:rPr>
              <a:t>означает</a:t>
            </a:r>
            <a:r>
              <a:rPr lang="ru-RU" sz="1900" dirty="0">
                <a:solidFill>
                  <a:prstClr val="white"/>
                </a:solidFill>
              </a:rPr>
              <a:t> </a:t>
            </a:r>
            <a:r>
              <a:rPr lang="ru-RU" sz="1900" i="1" dirty="0">
                <a:solidFill>
                  <a:srgbClr val="002060"/>
                </a:solidFill>
              </a:rPr>
              <a:t>общность действия, сотрудничество </a:t>
            </a:r>
            <a:r>
              <a:rPr lang="ru-RU" sz="1500" dirty="0">
                <a:solidFill>
                  <a:prstClr val="black"/>
                </a:solidFill>
              </a:rPr>
              <a:t>(часто – через дефис)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       </a:t>
            </a:r>
            <a:r>
              <a:rPr lang="en-US" sz="2200" dirty="0" smtClean="0">
                <a:solidFill>
                  <a:prstClr val="black"/>
                </a:solidFill>
              </a:rPr>
              <a:t>author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автор    </a:t>
            </a:r>
            <a:r>
              <a:rPr lang="ru-RU" sz="2200" dirty="0">
                <a:solidFill>
                  <a:prstClr val="white"/>
                </a:solidFill>
              </a:rPr>
              <a:t>              </a:t>
            </a:r>
            <a:r>
              <a:rPr lang="en-US" sz="2200" dirty="0" smtClean="0">
                <a:solidFill>
                  <a:srgbClr val="C00000"/>
                </a:solidFill>
              </a:rPr>
              <a:t>co</a:t>
            </a:r>
            <a:r>
              <a:rPr lang="en-US" sz="2200" dirty="0" smtClean="0">
                <a:solidFill>
                  <a:prstClr val="black"/>
                </a:solidFill>
              </a:rPr>
              <a:t>-author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соавтор </a:t>
            </a:r>
            <a:endParaRPr lang="ru-RU" sz="22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200" dirty="0" smtClean="0">
                <a:solidFill>
                  <a:prstClr val="black"/>
                </a:solidFill>
              </a:rPr>
              <a:t>education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образование </a:t>
            </a:r>
            <a:r>
              <a:rPr lang="ru-RU" sz="2200" dirty="0">
                <a:solidFill>
                  <a:prstClr val="white"/>
                </a:solidFill>
              </a:rPr>
              <a:t>   </a:t>
            </a:r>
            <a:r>
              <a:rPr lang="en-US" sz="2200" dirty="0" smtClean="0">
                <a:solidFill>
                  <a:srgbClr val="C00000"/>
                </a:solidFill>
              </a:rPr>
              <a:t>co</a:t>
            </a:r>
            <a:r>
              <a:rPr lang="en-US" sz="2200" dirty="0" smtClean="0">
                <a:solidFill>
                  <a:prstClr val="black"/>
                </a:solidFill>
              </a:rPr>
              <a:t>-education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совместное </a:t>
            </a:r>
            <a:r>
              <a:rPr lang="ru-RU" sz="2200" dirty="0" smtClean="0">
                <a:solidFill>
                  <a:prstClr val="black"/>
                </a:solidFill>
              </a:rPr>
              <a:t>обучение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                                                                         лиц </a:t>
            </a:r>
            <a:r>
              <a:rPr lang="ru-RU" sz="2200" dirty="0">
                <a:solidFill>
                  <a:prstClr val="black"/>
                </a:solidFill>
              </a:rPr>
              <a:t>обоего </a:t>
            </a:r>
            <a:r>
              <a:rPr lang="ru-RU" sz="2200" dirty="0" smtClean="0">
                <a:solidFill>
                  <a:prstClr val="black"/>
                </a:solidFill>
              </a:rPr>
              <a:t>пола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en-US" b="1" u="sng" dirty="0">
                <a:solidFill>
                  <a:srgbClr val="C00000"/>
                </a:solidFill>
              </a:rPr>
              <a:t>inter-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со значением </a:t>
            </a:r>
            <a:r>
              <a:rPr lang="ru-RU" sz="2000" i="1" dirty="0">
                <a:solidFill>
                  <a:prstClr val="black"/>
                </a:solidFill>
              </a:rPr>
              <a:t> </a:t>
            </a:r>
            <a:r>
              <a:rPr lang="ru-RU" sz="2000" i="1" dirty="0">
                <a:solidFill>
                  <a:srgbClr val="002060"/>
                </a:solidFill>
              </a:rPr>
              <a:t>между, среди, взаимно:</a:t>
            </a:r>
            <a:endParaRPr lang="ru-RU" sz="1600" dirty="0">
              <a:solidFill>
                <a:srgbClr val="00206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200" dirty="0">
                <a:solidFill>
                  <a:prstClr val="black"/>
                </a:solidFill>
              </a:rPr>
              <a:t>national – </a:t>
            </a:r>
            <a:r>
              <a:rPr lang="ru-RU" sz="2200" dirty="0">
                <a:solidFill>
                  <a:prstClr val="black"/>
                </a:solidFill>
              </a:rPr>
              <a:t>национальный               </a:t>
            </a:r>
            <a:r>
              <a:rPr lang="en-US" sz="2200" dirty="0" smtClean="0">
                <a:solidFill>
                  <a:srgbClr val="C00000"/>
                </a:solidFill>
              </a:rPr>
              <a:t>inter</a:t>
            </a:r>
            <a:r>
              <a:rPr lang="en-US" sz="2200" dirty="0" smtClean="0">
                <a:solidFill>
                  <a:prstClr val="black"/>
                </a:solidFill>
              </a:rPr>
              <a:t>national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интернациональный</a:t>
            </a:r>
            <a:r>
              <a:rPr lang="ru-RU" sz="2200" dirty="0" smtClean="0">
                <a:solidFill>
                  <a:prstClr val="black"/>
                </a:solidFill>
              </a:rPr>
              <a:t>,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                                                                                      международный </a:t>
            </a:r>
            <a:endParaRPr lang="ru-RU" sz="2200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200" dirty="0">
                <a:solidFill>
                  <a:prstClr val="black"/>
                </a:solidFill>
              </a:rPr>
              <a:t>action – </a:t>
            </a:r>
            <a:r>
              <a:rPr lang="ru-RU" sz="2200" dirty="0">
                <a:solidFill>
                  <a:prstClr val="black"/>
                </a:solidFill>
              </a:rPr>
              <a:t>действие   </a:t>
            </a:r>
            <a:r>
              <a:rPr lang="ru-RU" sz="2200" dirty="0">
                <a:solidFill>
                  <a:prstClr val="white"/>
                </a:solidFill>
              </a:rPr>
              <a:t>                          </a:t>
            </a:r>
            <a:r>
              <a:rPr lang="ru-RU" sz="2200" dirty="0" smtClean="0">
                <a:solidFill>
                  <a:prstClr val="white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inter</a:t>
            </a:r>
            <a:r>
              <a:rPr lang="en-US" sz="2200" dirty="0">
                <a:solidFill>
                  <a:prstClr val="black"/>
                </a:solidFill>
              </a:rPr>
              <a:t>action – </a:t>
            </a:r>
            <a:r>
              <a:rPr lang="ru-RU" sz="2200" dirty="0">
                <a:solidFill>
                  <a:prstClr val="black"/>
                </a:solidFill>
              </a:rPr>
              <a:t>взаимодействие 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endParaRPr lang="ru-RU" sz="2200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en-US" sz="2200" dirty="0">
                <a:solidFill>
                  <a:prstClr val="black"/>
                </a:solidFill>
              </a:rPr>
              <a:t>town – </a:t>
            </a:r>
            <a:r>
              <a:rPr lang="ru-RU" sz="2200" dirty="0">
                <a:solidFill>
                  <a:prstClr val="black"/>
                </a:solidFill>
              </a:rPr>
              <a:t>город   </a:t>
            </a:r>
            <a:r>
              <a:rPr lang="ru-RU" sz="2200" dirty="0">
                <a:solidFill>
                  <a:prstClr val="white"/>
                </a:solidFill>
              </a:rPr>
              <a:t>                                   </a:t>
            </a:r>
            <a:r>
              <a:rPr lang="en-US" sz="2200" dirty="0" err="1" smtClean="0">
                <a:solidFill>
                  <a:srgbClr val="C00000"/>
                </a:solidFill>
              </a:rPr>
              <a:t>inter</a:t>
            </a:r>
            <a:r>
              <a:rPr lang="en-US" sz="2200" dirty="0" err="1" smtClean="0">
                <a:solidFill>
                  <a:prstClr val="black"/>
                </a:solidFill>
              </a:rPr>
              <a:t>town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ru-RU" sz="2200" dirty="0">
                <a:solidFill>
                  <a:prstClr val="black"/>
                </a:solidFill>
              </a:rPr>
              <a:t>междугородний 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endParaRPr lang="ru-RU" sz="2200" dirty="0">
              <a:solidFill>
                <a:prstClr val="black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8474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ex-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со значением </a:t>
            </a:r>
            <a:r>
              <a:rPr lang="ru-RU" sz="2000" i="1" dirty="0" smtClean="0">
                <a:solidFill>
                  <a:srgbClr val="002060"/>
                </a:solidFill>
              </a:rPr>
              <a:t>экс-, бывший </a:t>
            </a:r>
            <a:r>
              <a:rPr lang="ru-RU" sz="1600" i="1" dirty="0" smtClean="0">
                <a:solidFill>
                  <a:schemeClr val="bg1"/>
                </a:solidFill>
              </a:rPr>
              <a:t>(слова пишутся через дефис):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x- </a:t>
            </a:r>
            <a:r>
              <a:rPr lang="en-US" dirty="0" smtClean="0">
                <a:solidFill>
                  <a:schemeClr val="bg1"/>
                </a:solidFill>
              </a:rPr>
              <a:t>champion – </a:t>
            </a:r>
            <a:r>
              <a:rPr lang="ru-RU" dirty="0" smtClean="0">
                <a:solidFill>
                  <a:schemeClr val="bg1"/>
                </a:solidFill>
              </a:rPr>
              <a:t>бывший (экс-) чемпион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ex-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inister – </a:t>
            </a:r>
            <a:r>
              <a:rPr lang="ru-RU" dirty="0" smtClean="0">
                <a:solidFill>
                  <a:schemeClr val="bg1"/>
                </a:solidFill>
              </a:rPr>
              <a:t>бывший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ru-RU" dirty="0" smtClean="0">
                <a:solidFill>
                  <a:schemeClr val="bg1"/>
                </a:solidFill>
              </a:rPr>
              <a:t>экс-) министр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ex-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president – </a:t>
            </a:r>
            <a:r>
              <a:rPr lang="ru-RU" dirty="0" smtClean="0">
                <a:solidFill>
                  <a:schemeClr val="bg1"/>
                </a:solidFill>
              </a:rPr>
              <a:t>бывший (экс-) президент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1600" dirty="0" smtClean="0"/>
              <a:t> </a:t>
            </a:r>
            <a:r>
              <a:rPr lang="en-US" b="1" u="sng" dirty="0">
                <a:solidFill>
                  <a:srgbClr val="C00000"/>
                </a:solidFill>
              </a:rPr>
              <a:t>sub-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соответствует в русском языке приставке 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i="1" dirty="0">
                <a:solidFill>
                  <a:srgbClr val="002060"/>
                </a:solidFill>
              </a:rPr>
              <a:t>под-</a:t>
            </a:r>
            <a:endParaRPr lang="en-US" sz="1600" dirty="0">
              <a:solidFill>
                <a:srgbClr val="002060"/>
              </a:solidFill>
            </a:endParaRP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>
                <a:solidFill>
                  <a:prstClr val="white"/>
                </a:solidFill>
              </a:rPr>
              <a:t>    </a:t>
            </a:r>
            <a:r>
              <a:rPr lang="en-US" dirty="0">
                <a:solidFill>
                  <a:prstClr val="black"/>
                </a:solidFill>
              </a:rPr>
              <a:t>conscious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ru-RU" sz="2400" dirty="0">
                <a:solidFill>
                  <a:prstClr val="black"/>
                </a:solidFill>
              </a:rPr>
              <a:t>сознательный  </a:t>
            </a:r>
            <a:r>
              <a:rPr lang="ru-RU" sz="2400" dirty="0">
                <a:solidFill>
                  <a:prstClr val="white"/>
                </a:solidFill>
              </a:rPr>
              <a:t>           </a:t>
            </a:r>
            <a:r>
              <a:rPr lang="en-US" dirty="0" smtClean="0">
                <a:solidFill>
                  <a:srgbClr val="C00000"/>
                </a:solidFill>
              </a:rPr>
              <a:t>sub</a:t>
            </a:r>
            <a:r>
              <a:rPr lang="en-US" dirty="0" smtClean="0">
                <a:solidFill>
                  <a:prstClr val="black"/>
                </a:solidFill>
              </a:rPr>
              <a:t>conscious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ru-RU" sz="2400" dirty="0">
                <a:solidFill>
                  <a:prstClr val="black"/>
                </a:solidFill>
              </a:rPr>
              <a:t>подсознательный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>
                <a:solidFill>
                  <a:prstClr val="white"/>
                </a:solidFill>
              </a:rPr>
              <a:t>    </a:t>
            </a:r>
            <a:r>
              <a:rPr lang="en-US" sz="2400" dirty="0">
                <a:solidFill>
                  <a:prstClr val="black"/>
                </a:solidFill>
              </a:rPr>
              <a:t>division – </a:t>
            </a:r>
            <a:r>
              <a:rPr lang="ru-RU" sz="2400" dirty="0">
                <a:solidFill>
                  <a:prstClr val="black"/>
                </a:solidFill>
              </a:rPr>
              <a:t>разделение     </a:t>
            </a:r>
            <a:r>
              <a:rPr lang="ru-RU" sz="2400" dirty="0">
                <a:solidFill>
                  <a:prstClr val="white"/>
                </a:solidFill>
              </a:rPr>
              <a:t>                  </a:t>
            </a:r>
            <a:r>
              <a:rPr lang="en-US" dirty="0" smtClean="0">
                <a:solidFill>
                  <a:srgbClr val="C00000"/>
                </a:solidFill>
              </a:rPr>
              <a:t>sub</a:t>
            </a:r>
            <a:r>
              <a:rPr lang="en-US" dirty="0" smtClean="0">
                <a:solidFill>
                  <a:prstClr val="black"/>
                </a:solidFill>
              </a:rPr>
              <a:t>division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ru-RU" sz="2400" dirty="0">
                <a:solidFill>
                  <a:prstClr val="black"/>
                </a:solidFill>
              </a:rPr>
              <a:t>подразделение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>
                <a:solidFill>
                  <a:prstClr val="white"/>
                </a:solidFill>
              </a:rPr>
              <a:t>    </a:t>
            </a:r>
            <a:r>
              <a:rPr lang="en-US" sz="2400" dirty="0">
                <a:solidFill>
                  <a:prstClr val="black"/>
                </a:solidFill>
              </a:rPr>
              <a:t>marine – </a:t>
            </a:r>
            <a:r>
              <a:rPr lang="ru-RU" sz="2400" dirty="0">
                <a:solidFill>
                  <a:prstClr val="black"/>
                </a:solidFill>
              </a:rPr>
              <a:t> морской  </a:t>
            </a:r>
            <a:r>
              <a:rPr lang="ru-RU" sz="2400" dirty="0">
                <a:solidFill>
                  <a:prstClr val="white"/>
                </a:solidFill>
              </a:rPr>
              <a:t>                          </a:t>
            </a:r>
            <a:r>
              <a:rPr lang="en-US" dirty="0" smtClean="0">
                <a:solidFill>
                  <a:srgbClr val="C00000"/>
                </a:solidFill>
              </a:rPr>
              <a:t>sub</a:t>
            </a:r>
            <a:r>
              <a:rPr lang="en-US" dirty="0" smtClean="0">
                <a:solidFill>
                  <a:prstClr val="black"/>
                </a:solidFill>
              </a:rPr>
              <a:t>marine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– подводный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ultra-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со значением </a:t>
            </a:r>
            <a:r>
              <a:rPr lang="ru-RU" sz="2000" i="1" dirty="0">
                <a:solidFill>
                  <a:srgbClr val="002060"/>
                </a:solidFill>
              </a:rPr>
              <a:t>ультра-, сверх </a:t>
            </a:r>
            <a:r>
              <a:rPr lang="ru-RU" sz="1600" i="1" dirty="0">
                <a:solidFill>
                  <a:prstClr val="black"/>
                </a:solidFill>
              </a:rPr>
              <a:t>(слова пишутся через дефис):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dirty="0">
                <a:solidFill>
                  <a:srgbClr val="C00000"/>
                </a:solidFill>
              </a:rPr>
              <a:t>                  </a:t>
            </a:r>
            <a:r>
              <a:rPr lang="en-US" dirty="0" smtClean="0">
                <a:solidFill>
                  <a:srgbClr val="C00000"/>
                </a:solidFill>
              </a:rPr>
              <a:t>ultra</a:t>
            </a:r>
            <a:r>
              <a:rPr lang="en-US" dirty="0" smtClean="0">
                <a:solidFill>
                  <a:prstClr val="black"/>
                </a:solidFill>
              </a:rPr>
              <a:t>-imperialism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ru-RU" sz="2400" dirty="0">
                <a:solidFill>
                  <a:prstClr val="black"/>
                </a:solidFill>
              </a:rPr>
              <a:t>ультраимпериализм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>
                <a:solidFill>
                  <a:srgbClr val="C00000"/>
                </a:solidFill>
              </a:rPr>
              <a:t>                    </a:t>
            </a:r>
            <a:r>
              <a:rPr lang="en-US" dirty="0">
                <a:solidFill>
                  <a:srgbClr val="C00000"/>
                </a:solidFill>
              </a:rPr>
              <a:t>ultra</a:t>
            </a:r>
            <a:r>
              <a:rPr lang="en-US" dirty="0">
                <a:solidFill>
                  <a:prstClr val="black"/>
                </a:solidFill>
              </a:rPr>
              <a:t>-short</a:t>
            </a:r>
            <a:r>
              <a:rPr lang="en-US" sz="2400" dirty="0">
                <a:solidFill>
                  <a:prstClr val="black"/>
                </a:solidFill>
              </a:rPr>
              <a:t> – </a:t>
            </a:r>
            <a:r>
              <a:rPr lang="ru-RU" sz="2400" dirty="0">
                <a:solidFill>
                  <a:prstClr val="black"/>
                </a:solidFill>
              </a:rPr>
              <a:t>ультракороткий</a:t>
            </a:r>
            <a:r>
              <a:rPr lang="ru-RU" sz="2400" dirty="0">
                <a:solidFill>
                  <a:prstClr val="white"/>
                </a:solidFill>
              </a:rPr>
              <a:t>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>
                <a:solidFill>
                  <a:srgbClr val="C00000"/>
                </a:solidFill>
              </a:rPr>
              <a:t>                    </a:t>
            </a:r>
            <a:r>
              <a:rPr lang="en-US" dirty="0">
                <a:solidFill>
                  <a:srgbClr val="C00000"/>
                </a:solidFill>
              </a:rPr>
              <a:t>ultra-</a:t>
            </a:r>
            <a:r>
              <a:rPr lang="en-US" dirty="0">
                <a:solidFill>
                  <a:prstClr val="black"/>
                </a:solidFill>
              </a:rPr>
              <a:t> violet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ru-RU" sz="2400" dirty="0">
                <a:solidFill>
                  <a:prstClr val="black"/>
                </a:solidFill>
              </a:rPr>
              <a:t>ультрафиолетовый </a:t>
            </a:r>
          </a:p>
          <a:p>
            <a:pPr marL="0" lvl="0" indent="0">
              <a:buClr>
                <a:srgbClr val="F3A447"/>
              </a:buClr>
              <a:buNone/>
            </a:pPr>
            <a:r>
              <a:rPr lang="ru-RU" sz="2400" dirty="0">
                <a:solidFill>
                  <a:srgbClr val="C00000"/>
                </a:solidFill>
              </a:rPr>
              <a:t>                    </a:t>
            </a:r>
            <a:r>
              <a:rPr lang="en-US" dirty="0" smtClean="0">
                <a:solidFill>
                  <a:srgbClr val="C00000"/>
                </a:solidFill>
              </a:rPr>
              <a:t>ultra</a:t>
            </a:r>
            <a:r>
              <a:rPr lang="en-US" sz="2400" dirty="0" smtClean="0">
                <a:solidFill>
                  <a:prstClr val="black"/>
                </a:solidFill>
              </a:rPr>
              <a:t>- </a:t>
            </a:r>
            <a:r>
              <a:rPr lang="en-US" sz="2400" dirty="0">
                <a:solidFill>
                  <a:prstClr val="black"/>
                </a:solidFill>
              </a:rPr>
              <a:t>microscopic – </a:t>
            </a:r>
            <a:r>
              <a:rPr lang="ru-RU" sz="2400" dirty="0">
                <a:solidFill>
                  <a:prstClr val="black"/>
                </a:solidFill>
              </a:rPr>
              <a:t>ультрамикроскопический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598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1136</TotalTime>
  <Words>2877</Words>
  <Application>Microsoft Office PowerPoint</Application>
  <PresentationFormat>Экран (4:3)</PresentationFormat>
  <Paragraphs>394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Бумажная</vt:lpstr>
      <vt:lpstr>Словообразование </vt:lpstr>
      <vt:lpstr>Словопроизводство</vt:lpstr>
      <vt:lpstr>Презентация PowerPoint</vt:lpstr>
      <vt:lpstr>Наиболее употребительные префиксы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Слова с префиксами, частично или полностью утратившими свое значение:</vt:lpstr>
      <vt:lpstr>Наиболее  употребительные  суффиксы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Суффиксы  прилагательных </vt:lpstr>
      <vt:lpstr>Презентация PowerPoint</vt:lpstr>
      <vt:lpstr>Презентация PowerPoint</vt:lpstr>
      <vt:lpstr>Презентация PowerPoint</vt:lpstr>
      <vt:lpstr>Презентация PowerPoint</vt:lpstr>
      <vt:lpstr>Суффиксы глаголов </vt:lpstr>
      <vt:lpstr>Презентация PowerPoint</vt:lpstr>
      <vt:lpstr>Словосложение </vt:lpstr>
      <vt:lpstr>Презентация PowerPoint</vt:lpstr>
      <vt:lpstr>Составные   прилагательные </vt:lpstr>
      <vt:lpstr>Составные глаголы </vt:lpstr>
      <vt:lpstr>Составные наречия </vt:lpstr>
      <vt:lpstr>Формы наречий </vt:lpstr>
      <vt:lpstr>Простые  наречия</vt:lpstr>
      <vt:lpstr>Производные наречия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</dc:title>
  <dc:creator>Boss</dc:creator>
  <cp:lastModifiedBy>Boss</cp:lastModifiedBy>
  <cp:revision>98</cp:revision>
  <dcterms:created xsi:type="dcterms:W3CDTF">2013-02-11T05:04:57Z</dcterms:created>
  <dcterms:modified xsi:type="dcterms:W3CDTF">2013-04-01T20:13:19Z</dcterms:modified>
</cp:coreProperties>
</file>