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5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7938C76-E950-40C3-901E-F29651FB307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8741EC8-F51E-4817-B9AD-ACD647BA507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404664"/>
            <a:ext cx="7543800" cy="27363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ложение и вычитание чисел с разными знаками.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861048"/>
            <a:ext cx="4381872" cy="15121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математики МБОУ «СОШ №18» </a:t>
            </a:r>
            <a:r>
              <a:rPr lang="ru-RU" dirty="0" err="1" smtClean="0">
                <a:solidFill>
                  <a:schemeClr val="tx1"/>
                </a:solidFill>
              </a:rPr>
              <a:t>Хуснутдинова</a:t>
            </a:r>
            <a:r>
              <a:rPr lang="ru-RU" dirty="0" smtClean="0">
                <a:solidFill>
                  <a:schemeClr val="tx1"/>
                </a:solidFill>
              </a:rPr>
              <a:t> Т.И.  Урок математики в 6а классе.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85801"/>
            <a:ext cx="7920880" cy="1735087"/>
          </a:xfrm>
        </p:spPr>
        <p:txBody>
          <a:bodyPr>
            <a:normAutofit/>
          </a:bodyPr>
          <a:lstStyle/>
          <a:p>
            <a:pPr marL="18288" indent="0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3000" dirty="0">
                <a:solidFill>
                  <a:schemeClr val="tx1"/>
                </a:solidFill>
                <a:effectLst/>
                <a:latin typeface="Helvetica"/>
                <a:ea typeface="Times New Roman"/>
                <a:cs typeface="Times New Roman"/>
              </a:rPr>
              <a:t>Дан ряд чисел 7; 9; – 40; 15; – 1; 0; – 7; – 9</a:t>
            </a:r>
            <a:r>
              <a:rPr lang="ru-RU" sz="3000" dirty="0" smtClean="0">
                <a:solidFill>
                  <a:schemeClr val="tx1"/>
                </a:solidFill>
                <a:effectLst/>
                <a:latin typeface="Helvetica"/>
                <a:ea typeface="Times New Roman"/>
                <a:cs typeface="Times New Roman"/>
              </a:rPr>
              <a:t>.</a:t>
            </a:r>
            <a:endParaRPr lang="ru-RU" sz="30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060848"/>
            <a:ext cx="7543800" cy="3600400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Helvetica"/>
                <a:ea typeface="Times New Roman"/>
                <a:cs typeface="Times New Roman"/>
              </a:rPr>
              <a:t>    </a:t>
            </a: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-расположите </a:t>
            </a:r>
            <a:r>
              <a:rPr lang="ru-RU" sz="2400" dirty="0">
                <a:effectLst/>
                <a:latin typeface="Helvetica"/>
                <a:ea typeface="Times New Roman"/>
                <a:cs typeface="Times New Roman"/>
              </a:rPr>
              <a:t>числа в порядке возрастания;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-</a:t>
            </a: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найдите </a:t>
            </a:r>
            <a:r>
              <a:rPr lang="ru-RU" sz="2400" dirty="0">
                <a:effectLst/>
                <a:latin typeface="Helvetica"/>
                <a:ea typeface="Times New Roman"/>
                <a:cs typeface="Times New Roman"/>
              </a:rPr>
              <a:t>среди них противоположные;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effectLst/>
                <a:latin typeface="Calibri"/>
                <a:ea typeface="Calibri"/>
                <a:cs typeface="Times New Roman"/>
              </a:rPr>
              <a:t>-</a:t>
            </a: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назовите </a:t>
            </a:r>
            <a:r>
              <a:rPr lang="ru-RU" sz="2400" dirty="0">
                <a:effectLst/>
                <a:latin typeface="Helvetica"/>
                <a:ea typeface="Times New Roman"/>
                <a:cs typeface="Times New Roman"/>
              </a:rPr>
              <a:t>все отрицательные числа среди них</a:t>
            </a: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.</a:t>
            </a:r>
            <a:b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 </a:t>
            </a:r>
            <a:r>
              <a:rPr lang="ru-RU" sz="2400" dirty="0">
                <a:effectLst/>
                <a:latin typeface="Helvetica"/>
                <a:ea typeface="Times New Roman"/>
                <a:cs typeface="Times New Roman"/>
              </a:rPr>
              <a:t>-</a:t>
            </a:r>
            <a:r>
              <a:rPr lang="ru-RU" sz="2400" dirty="0" smtClean="0">
                <a:effectLst/>
                <a:latin typeface="Helvetica"/>
                <a:ea typeface="Times New Roman"/>
                <a:cs typeface="Times New Roman"/>
              </a:rPr>
              <a:t>Где </a:t>
            </a:r>
            <a:r>
              <a:rPr lang="ru-RU" sz="2400" dirty="0">
                <a:effectLst/>
                <a:latin typeface="Helvetica"/>
                <a:ea typeface="Times New Roman"/>
                <a:cs typeface="Times New Roman"/>
              </a:rPr>
              <a:t>на координатной прямой расположены отрицательные числа? Положительные числа?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1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2095127"/>
          </a:xfrm>
        </p:spPr>
        <p:txBody>
          <a:bodyPr/>
          <a:lstStyle/>
          <a:p>
            <a:pPr marL="18288" indent="0">
              <a:buNone/>
            </a:pPr>
            <a:r>
              <a:rPr lang="ru-RU" sz="6000" dirty="0">
                <a:effectLst/>
              </a:rPr>
              <a:t>Решите уравнение: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36912"/>
            <a:ext cx="7543800" cy="2520280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| </a:t>
            </a:r>
            <a:r>
              <a:rPr lang="ru-RU" i="1" dirty="0">
                <a:effectLst/>
              </a:rPr>
              <a:t>х</a:t>
            </a:r>
            <a:r>
              <a:rPr lang="ru-RU" dirty="0">
                <a:effectLst/>
              </a:rPr>
              <a:t> | = 1,5; 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| </a:t>
            </a:r>
            <a:r>
              <a:rPr lang="ru-RU" i="1" dirty="0">
                <a:effectLst/>
              </a:rPr>
              <a:t>х</a:t>
            </a:r>
            <a:r>
              <a:rPr lang="ru-RU" dirty="0">
                <a:effectLst/>
              </a:rPr>
              <a:t> | = 0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1879103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6000" dirty="0">
                <a:effectLst/>
              </a:rPr>
              <a:t>Найдите значение выражения: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492896"/>
            <a:ext cx="7543800" cy="2880320"/>
          </a:xfrm>
        </p:spPr>
        <p:txBody>
          <a:bodyPr/>
          <a:lstStyle/>
          <a:p>
            <a:r>
              <a:rPr lang="ru-RU" dirty="0">
                <a:effectLst/>
              </a:rPr>
              <a:t>(– 3,9 + 3,9) + (– 9,1);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(4,8 + (– 15)) + (– 4,8).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8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2239143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3200" dirty="0">
                <a:effectLst/>
              </a:rPr>
              <a:t>Решите устно примеры, замените ответы соответствующими буквами. Расшифровав слово, запишите его в тетради.</a:t>
            </a:r>
          </a:p>
          <a:p>
            <a:pPr marL="18288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780928"/>
            <a:ext cx="7543800" cy="3010272"/>
          </a:xfrm>
        </p:spPr>
        <p:txBody>
          <a:bodyPr/>
          <a:lstStyle/>
          <a:p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78181"/>
              </p:ext>
            </p:extLst>
          </p:nvPr>
        </p:nvGraphicFramePr>
        <p:xfrm>
          <a:off x="827584" y="2780927"/>
          <a:ext cx="7488837" cy="3012684"/>
        </p:xfrm>
        <a:graphic>
          <a:graphicData uri="http://schemas.openxmlformats.org/drawingml/2006/table">
            <a:tbl>
              <a:tblPr firstRow="1" firstCol="1" bandRow="1"/>
              <a:tblGrid>
                <a:gridCol w="935811"/>
                <a:gridCol w="935811"/>
                <a:gridCol w="935811"/>
                <a:gridCol w="935811"/>
                <a:gridCol w="935811"/>
                <a:gridCol w="936594"/>
                <a:gridCol w="936594"/>
                <a:gridCol w="936594"/>
              </a:tblGrid>
              <a:tr h="1388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-4,5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-1,1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5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9"/>
            <a:ext cx="7834064" cy="187220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dirty="0">
                <a:effectLst/>
              </a:rPr>
              <a:t>З</a:t>
            </a:r>
            <a:r>
              <a:rPr lang="ru-RU" sz="3600" dirty="0" smtClean="0">
                <a:effectLst/>
              </a:rPr>
              <a:t>агадано </a:t>
            </a:r>
            <a:r>
              <a:rPr lang="ru-RU" sz="3600" dirty="0">
                <a:effectLst/>
              </a:rPr>
              <a:t>слово – БРАМАГУПТА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52928" cy="4018384"/>
          </a:xfrm>
        </p:spPr>
        <p:txBody>
          <a:bodyPr/>
          <a:lstStyle/>
          <a:p>
            <a:r>
              <a:rPr lang="ru-RU" sz="2000" dirty="0">
                <a:effectLst/>
              </a:rPr>
              <a:t>Вы узнали имя индийского математика </a:t>
            </a:r>
            <a:r>
              <a:rPr lang="ru-RU" sz="2000" dirty="0" err="1">
                <a:effectLst/>
              </a:rPr>
              <a:t>Брамагупта</a:t>
            </a:r>
            <a:r>
              <a:rPr lang="ru-RU" sz="2000" dirty="0">
                <a:effectLst/>
              </a:rPr>
              <a:t>, который жил в VI веке и один из первых стал использовать положительные и отрицательные числа. Положительные числа этот математик представлял как “имущество”, а отрицательные числа – как “долги”. Правила сложения отрицательных и положительных чисел он выражал так: сумма двух имуществ – имущество</a:t>
            </a:r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(+ Х) + (+ Х) = (+ Х</a:t>
            </a:r>
            <a:r>
              <a:rPr lang="ru-RU" sz="2000" dirty="0" smtClean="0">
                <a:effectLst/>
              </a:rPr>
              <a:t>)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сумма двух долгов есть долг</a:t>
            </a:r>
            <a:r>
              <a:rPr lang="ru-RU" sz="2000" dirty="0" smtClean="0">
                <a:effectLst/>
              </a:rPr>
              <a:t>: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(– Х) + (– Х) = (– Х)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94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123103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 smtClean="0"/>
              <a:t>Работа в тетрадях для самостоятельных работ.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1916832"/>
            <a:ext cx="7543800" cy="316835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effectLst/>
              </a:rPr>
              <a:t>По дидактическому материалу: 1 гр-2 вариант. 2 гр-3 вариант, 3 гр-4 вариант.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224 (а, б, д, е) 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225 (а) 2 гр. 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227 (а, д) 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229 (а, б, в)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236 (а, в)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№ 237 (а)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99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180709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5400" dirty="0" smtClean="0"/>
              <a:t>Домашняя работа.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420888"/>
            <a:ext cx="7543800" cy="33703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№ 234 (в, г, ж, з,)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№236 ( б, г)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№ 237 (</a:t>
            </a:r>
            <a:r>
              <a:rPr lang="ru-RU" sz="3600" dirty="0" err="1">
                <a:effectLst/>
                <a:latin typeface="Helvetica"/>
                <a:ea typeface="Times New Roman"/>
                <a:cs typeface="Times New Roman"/>
              </a:rPr>
              <a:t>в,г</a:t>
            </a: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)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№ 238 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effectLst/>
                <a:latin typeface="Helvetica"/>
                <a:ea typeface="Times New Roman"/>
                <a:cs typeface="Times New Roman"/>
              </a:rPr>
              <a:t> № 239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79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209</TotalTime>
  <Words>209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Сложение и вычитание чисел с разными знаками.</vt:lpstr>
      <vt:lpstr>    -расположите числа в порядке возрастания; -найдите среди них противоположные; -назовите все отрицательные числа среди них.  -Где на координатной прямой расположены отрицательные числа? Положительные числа? </vt:lpstr>
      <vt:lpstr>| х | = 1,5;  | х | = 0 </vt:lpstr>
      <vt:lpstr>(– 3,9 + 3,9) + (– 9,1); (4,8 + (– 15)) + (– 4,8). </vt:lpstr>
      <vt:lpstr>Презентация PowerPoint</vt:lpstr>
      <vt:lpstr>Вы узнали имя индийского математика Брамагупта, который жил в VI веке и один из первых стал использовать положительные и отрицательные числа. Положительные числа этот математик представлял как “имущество”, а отрицательные числа – как “долги”. Правила сложения отрицательных и положительных чисел он выражал так: сумма двух имуществ – имущество. (+ Х) + (+ Х) = (+ Х) сумма двух долгов есть долг: (– Х) + (– Х) = (– Х) </vt:lpstr>
      <vt:lpstr>По дидактическому материалу: 1 гр-2 вариант. 2 гр-3 вариант, 3 гр-4 вариант. № 224 (а, б, д, е)  № 225 (а) 2 гр.  № 227 (а, д)  № 229 (а, б, в) № 236 (а, в) № 237 (а) </vt:lpstr>
      <vt:lpstr>№ 234 (в, г, ж, з,) №236 ( б, г) № 237 (в,г) № 238   № 239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чисел с разными знаками.</dc:title>
  <dc:creator>NNI_NGV</dc:creator>
  <cp:lastModifiedBy>NNI_NGV</cp:lastModifiedBy>
  <cp:revision>8</cp:revision>
  <dcterms:created xsi:type="dcterms:W3CDTF">2017-03-01T17:00:58Z</dcterms:created>
  <dcterms:modified xsi:type="dcterms:W3CDTF">2017-03-02T09:30:13Z</dcterms:modified>
</cp:coreProperties>
</file>