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76" r:id="rId2"/>
    <p:sldId id="355" r:id="rId3"/>
    <p:sldId id="354" r:id="rId4"/>
    <p:sldId id="370" r:id="rId5"/>
    <p:sldId id="359" r:id="rId6"/>
    <p:sldId id="361" r:id="rId7"/>
    <p:sldId id="371" r:id="rId8"/>
    <p:sldId id="369" r:id="rId9"/>
    <p:sldId id="372" r:id="rId10"/>
    <p:sldId id="375" r:id="rId11"/>
    <p:sldId id="362" r:id="rId12"/>
    <p:sldId id="373" r:id="rId13"/>
    <p:sldId id="37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33CC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3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3BBC51-5807-49E6-AA55-AFCBE2A3B085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E4520D-94B3-4B58-AB6B-6D299D796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8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826E1-44B4-4708-842C-FB1EDCD1F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CCAE-71ED-4878-9D9F-CC283E2BD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2BBF6-AAA0-47E8-B9A7-FD04D94FA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4658-8C38-4168-9DDA-C9A99D993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AA8CC-0F77-41B0-8EAD-B317CB837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6064-AD6B-4600-BAAD-5A2193487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F89A-93AF-4C7E-989C-AB8C9DCFE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90635-B214-4025-87C2-A9DA909A5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12B4-F275-4976-B5C2-0D395C1AC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6AE85-89E8-45BB-A280-EC12F8802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8706A-AD7F-4581-9E98-93EA8DF96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6B5F-5FE3-45E3-B687-B3A847C84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52729442-7E50-416F-961F-16D36BAD3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91;&#1088;&#1086;&#1082;%20&#1084;&#1072;&#1090;\&#1073;&#1091;&#1083;&#1100;%20&#1073;&#1091;&#1083;&#1100;.mp3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76200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7056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A06C1"/>
                </a:solidFill>
                <a:latin typeface="Monotype Corsiva" pitchFamily="66" charset="0"/>
              </a:rPr>
              <a:t>К УМК «Моро М.И.» (Школа России)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Презентация к уроку математике по теме: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9692" y="1160748"/>
            <a:ext cx="74528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endParaRPr lang="ru-RU" sz="4800" b="1" i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ru-RU" sz="4800" b="1" i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Случаи деления вида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87:29; 66:11»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3 класс</a:t>
            </a:r>
          </a:p>
          <a:p>
            <a:endParaRPr lang="ru-RU" sz="4000" b="1" i="1" dirty="0">
              <a:solidFill>
                <a:srgbClr val="0070C0"/>
              </a:solidFill>
            </a:endParaRPr>
          </a:p>
        </p:txBody>
      </p:sp>
      <p:pic>
        <p:nvPicPr>
          <p:cNvPr id="7" name="Picture 9" descr="C:\Users\ЮРИИ\Desktop\Новая папка (4)\ava_smeshariki0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1443160" cy="148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556" y="1952836"/>
            <a:ext cx="1737226" cy="1405694"/>
          </a:xfrm>
          <a:prstGeom prst="rect">
            <a:avLst/>
          </a:prstGeom>
          <a:noFill/>
        </p:spPr>
      </p:pic>
      <p:pic>
        <p:nvPicPr>
          <p:cNvPr id="9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1900" y="2024844"/>
            <a:ext cx="1737226" cy="1405694"/>
          </a:xfrm>
          <a:prstGeom prst="rect">
            <a:avLst/>
          </a:prstGeom>
          <a:noFill/>
        </p:spPr>
      </p:pic>
      <p:pic>
        <p:nvPicPr>
          <p:cNvPr id="10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276" y="2024844"/>
            <a:ext cx="1737226" cy="1405694"/>
          </a:xfrm>
          <a:prstGeom prst="rect">
            <a:avLst/>
          </a:prstGeom>
          <a:noFill/>
        </p:spPr>
      </p:pic>
      <p:pic>
        <p:nvPicPr>
          <p:cNvPr id="11" name="буль бу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31540" y="6129300"/>
            <a:ext cx="304800" cy="304800"/>
          </a:xfrm>
          <a:prstGeom prst="rect">
            <a:avLst/>
          </a:prstGeom>
        </p:spPr>
      </p:pic>
      <p:pic>
        <p:nvPicPr>
          <p:cNvPr id="12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572" y="368660"/>
            <a:ext cx="1601839" cy="1296144"/>
          </a:xfrm>
          <a:prstGeom prst="rect">
            <a:avLst/>
          </a:prstGeom>
          <a:noFill/>
        </p:spPr>
      </p:pic>
      <p:pic>
        <p:nvPicPr>
          <p:cNvPr id="13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9892" y="224644"/>
            <a:ext cx="1737226" cy="1405694"/>
          </a:xfrm>
          <a:prstGeom prst="rect">
            <a:avLst/>
          </a:prstGeom>
          <a:noFill/>
        </p:spPr>
      </p:pic>
      <p:pic>
        <p:nvPicPr>
          <p:cNvPr id="14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32656"/>
            <a:ext cx="1737226" cy="1405694"/>
          </a:xfrm>
          <a:prstGeom prst="rect">
            <a:avLst/>
          </a:prstGeom>
          <a:noFill/>
        </p:spPr>
      </p:pic>
      <p:pic>
        <p:nvPicPr>
          <p:cNvPr id="15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1068"/>
            <a:ext cx="1737226" cy="1405694"/>
          </a:xfrm>
          <a:prstGeom prst="rect">
            <a:avLst/>
          </a:prstGeom>
          <a:noFill/>
        </p:spPr>
      </p:pic>
      <p:pic>
        <p:nvPicPr>
          <p:cNvPr id="16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113076"/>
            <a:ext cx="1737226" cy="1405694"/>
          </a:xfrm>
          <a:prstGeom prst="rect">
            <a:avLst/>
          </a:prstGeom>
          <a:noFill/>
        </p:spPr>
      </p:pic>
      <p:pic>
        <p:nvPicPr>
          <p:cNvPr id="17" name="Picture 5" descr="C:\Users\ЮРИИ\Desktop\smiles-sport-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4268" y="4041068"/>
            <a:ext cx="1737226" cy="1405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showWhenStopped="0">
                <p:cTn id="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4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Страница 18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№6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http://img0.liveinternet.ru/images/attach/c/3/75/313/75313682_large_200907ogurec02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98407"/>
            <a:ext cx="1188132" cy="1584968"/>
          </a:xfrm>
          <a:prstGeom prst="rect">
            <a:avLst/>
          </a:prstGeom>
          <a:noFill/>
        </p:spPr>
      </p:pic>
      <p:pic>
        <p:nvPicPr>
          <p:cNvPr id="3080" name="Picture 8" descr="http://vkusniahka.ru/wp-content/uploads/2012/08/IMG_6491.jpg"/>
          <p:cNvPicPr>
            <a:picLocks noChangeAspect="1" noChangeArrowheads="1"/>
          </p:cNvPicPr>
          <p:nvPr/>
        </p:nvPicPr>
        <p:blipFill>
          <a:blip r:embed="rId3" cstate="print"/>
          <a:srcRect l="10433" t="19480" r="18854" b="15896"/>
          <a:stretch>
            <a:fillRect/>
          </a:stretch>
        </p:blipFill>
        <p:spPr bwMode="auto">
          <a:xfrm>
            <a:off x="503548" y="4113076"/>
            <a:ext cx="604883" cy="792088"/>
          </a:xfrm>
          <a:prstGeom prst="rect">
            <a:avLst/>
          </a:prstGeom>
          <a:noFill/>
        </p:spPr>
      </p:pic>
      <p:pic>
        <p:nvPicPr>
          <p:cNvPr id="3082" name="Picture 10" descr="http://www.hqoboi.com/img/food/preserves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1660" y="4041068"/>
            <a:ext cx="622604" cy="863225"/>
          </a:xfrm>
          <a:prstGeom prst="rect">
            <a:avLst/>
          </a:prstGeom>
          <a:noFill/>
        </p:spPr>
      </p:pic>
      <p:pic>
        <p:nvPicPr>
          <p:cNvPr id="8" name="Picture 8" descr="http://vkusniahka.ru/wp-content/uploads/2012/08/IMG_6491.jpg"/>
          <p:cNvPicPr>
            <a:picLocks noChangeAspect="1" noChangeArrowheads="1"/>
          </p:cNvPicPr>
          <p:nvPr/>
        </p:nvPicPr>
        <p:blipFill>
          <a:blip r:embed="rId5" cstate="print"/>
          <a:srcRect l="10433" t="19480" r="18854" b="15896"/>
          <a:stretch>
            <a:fillRect/>
          </a:stretch>
        </p:blipFill>
        <p:spPr bwMode="auto">
          <a:xfrm>
            <a:off x="575556" y="1628800"/>
            <a:ext cx="792088" cy="1037231"/>
          </a:xfrm>
          <a:prstGeom prst="rect">
            <a:avLst/>
          </a:prstGeom>
          <a:noFill/>
        </p:spPr>
      </p:pic>
      <p:pic>
        <p:nvPicPr>
          <p:cNvPr id="9" name="Picture 10" descr="http://www.hqoboi.com/img/food/preserves-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816932"/>
            <a:ext cx="792088" cy="1098211"/>
          </a:xfrm>
          <a:prstGeom prst="rect">
            <a:avLst/>
          </a:prstGeom>
          <a:noFill/>
        </p:spPr>
      </p:pic>
      <p:pic>
        <p:nvPicPr>
          <p:cNvPr id="10" name="Picture 4" descr="http://www.tvcook.ru/uploads/images/00/00/07/2012/03/06/6b72c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5085184"/>
            <a:ext cx="1224136" cy="1357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944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032" name="Picture 8" descr="C:\Users\ЮРИИ\Desktop\Новая папка (4)\ava_smeshariki08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00808"/>
            <a:ext cx="1423008" cy="1466235"/>
          </a:xfrm>
          <a:prstGeom prst="rect">
            <a:avLst/>
          </a:prstGeom>
          <a:noFill/>
        </p:spPr>
      </p:pic>
      <p:pic>
        <p:nvPicPr>
          <p:cNvPr id="1033" name="Picture 9" descr="C:\Users\ЮРИИ\Desktop\Новая папка (4)\ava_smeshariki08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617132"/>
            <a:ext cx="1443160" cy="1487000"/>
          </a:xfrm>
          <a:prstGeom prst="rect">
            <a:avLst/>
          </a:prstGeom>
          <a:noFill/>
        </p:spPr>
      </p:pic>
      <p:pic>
        <p:nvPicPr>
          <p:cNvPr id="1037" name="Picture 13" descr="C:\Users\ЮРИИ\Desktop\Новая папка (4)\ava_smeshariki09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212976"/>
            <a:ext cx="1440160" cy="1410744"/>
          </a:xfrm>
          <a:prstGeom prst="rect">
            <a:avLst/>
          </a:prstGeom>
          <a:noFill/>
        </p:spPr>
      </p:pic>
      <p:pic>
        <p:nvPicPr>
          <p:cNvPr id="1038" name="Picture 14" descr="C:\Users\ЮРИИ\Desktop\Новая папка (4)\ava_smeshariki09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6276" y="332656"/>
            <a:ext cx="1440160" cy="137261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851920" y="260648"/>
            <a:ext cx="298833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33CC"/>
                </a:solidFill>
              </a:rPr>
              <a:t>64:16=4</a:t>
            </a:r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1960" y="1628800"/>
            <a:ext cx="2448272" cy="1382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33CC"/>
                </a:solidFill>
              </a:rPr>
              <a:t>72:12=7</a:t>
            </a:r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47964" y="3140968"/>
            <a:ext cx="2664296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33CC"/>
                </a:solidFill>
              </a:rPr>
              <a:t>22:11=2</a:t>
            </a:r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11960" y="4617132"/>
            <a:ext cx="2664296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33CC"/>
                </a:solidFill>
              </a:rPr>
              <a:t>88:11=9</a:t>
            </a:r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8024" y="224644"/>
            <a:ext cx="234026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52020" y="1592796"/>
            <a:ext cx="2412268" cy="1476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52020" y="3104964"/>
            <a:ext cx="23762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52020" y="4545124"/>
            <a:ext cx="234026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33CC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404664"/>
            <a:ext cx="234026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16∙4=64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11660" y="1844824"/>
            <a:ext cx="270030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12∙7=84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91680" y="3212976"/>
            <a:ext cx="2448272" cy="1260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11∙2=22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55676" y="4581128"/>
            <a:ext cx="2412268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11∙9=99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0347 L -0.75209 -0.0400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0.02291 L -0.75903 -0.012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0" tmFilter="0, 0; .2, .5; .8, .5; 1, 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500" autoRev="1" fill="hold"/>
                                        <p:tgtEl>
                                          <p:spTgt spid="10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 tmFilter="0, 0; .2, .5; .8, .5; 1, 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500" autoRev="1" fill="hold"/>
                                        <p:tgtEl>
                                          <p:spTgt spid="10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463550"/>
            <a:ext cx="8229600" cy="63944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ЮРИИ\Desktop\Новая папка (4)\ava_smeshariki0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24644"/>
            <a:ext cx="1422158" cy="1421805"/>
          </a:xfrm>
          <a:prstGeom prst="rect">
            <a:avLst/>
          </a:prstGeom>
          <a:noFill/>
        </p:spPr>
      </p:pic>
      <p:pic>
        <p:nvPicPr>
          <p:cNvPr id="1029" name="Picture 5" descr="C:\Users\ЮРИИ\Desktop\Новая папка (4)\ava_smeshariki0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609033"/>
            <a:ext cx="1422158" cy="1534053"/>
          </a:xfrm>
          <a:prstGeom prst="rect">
            <a:avLst/>
          </a:prstGeom>
          <a:noFill/>
        </p:spPr>
      </p:pic>
      <p:pic>
        <p:nvPicPr>
          <p:cNvPr id="1030" name="Picture 6" descr="C:\Users\ЮРИИ\Desktop\Новая папка (4)\ava_smeshariki06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105670"/>
            <a:ext cx="1422158" cy="1421805"/>
          </a:xfrm>
          <a:prstGeom prst="rect">
            <a:avLst/>
          </a:prstGeom>
          <a:noFill/>
        </p:spPr>
      </p:pic>
      <p:pic>
        <p:nvPicPr>
          <p:cNvPr id="1039" name="Picture 15" descr="C:\Users\ЮРИИ\Desktop\Новая папка (4)\ava_smeshariki03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527475"/>
            <a:ext cx="1422158" cy="142180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1835696" y="260648"/>
            <a:ext cx="259228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35696" y="1628800"/>
            <a:ext cx="2556284" cy="1382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140968"/>
            <a:ext cx="2628292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35696" y="4617132"/>
            <a:ext cx="255628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8024" y="224644"/>
            <a:ext cx="234026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CC"/>
                </a:solidFill>
              </a:rPr>
              <a:t>39:13=4</a:t>
            </a:r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52020" y="1592796"/>
            <a:ext cx="2412268" cy="1476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CC"/>
                </a:solidFill>
              </a:rPr>
              <a:t>56:14=6</a:t>
            </a:r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52020" y="3104964"/>
            <a:ext cx="23762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CC"/>
                </a:solidFill>
              </a:rPr>
              <a:t>75:15=4</a:t>
            </a:r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52020" y="4545124"/>
            <a:ext cx="234026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CC"/>
                </a:solidFill>
              </a:rPr>
              <a:t>34:17=2</a:t>
            </a:r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9672" y="512676"/>
            <a:ext cx="284431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13∙4=42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63688" y="1952836"/>
            <a:ext cx="270030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14∙6=84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07704" y="3465004"/>
            <a:ext cx="270030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15∙4=60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07704" y="4797152"/>
            <a:ext cx="273630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17∙2=34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78247 -0.003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00" y="-2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77865 -0.009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00" y="-5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77466 -0.003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00" y="-2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68044" y="1484784"/>
            <a:ext cx="3240360" cy="334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764705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Не бойся, когда не знаешь: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312876"/>
            <a:ext cx="7020780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страшно, когда знать не хочется.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0" y="332656"/>
            <a:ext cx="5148064" cy="4041068"/>
          </a:xfrm>
          <a:prstGeom prst="cloud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1664804"/>
            <a:ext cx="3411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3743908" y="2960948"/>
            <a:ext cx="5256584" cy="3897052"/>
          </a:xfrm>
          <a:prstGeom prst="cloudCallout">
            <a:avLst/>
          </a:prstGeom>
          <a:solidFill>
            <a:schemeClr val="bg1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ЮРИИ\Desktop\солнышко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3868" y="296652"/>
            <a:ext cx="4191932" cy="3429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328084" y="3356992"/>
            <a:ext cx="262829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74+18=</a:t>
            </a:r>
            <a:r>
              <a:rPr lang="ru-RU" sz="3600" b="1" dirty="0" smtClean="0">
                <a:solidFill>
                  <a:schemeClr val="bg1"/>
                </a:solidFill>
              </a:rPr>
              <a:t>92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56076" y="4041068"/>
            <a:ext cx="2232248" cy="612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72:8=</a:t>
            </a:r>
            <a:r>
              <a:rPr lang="ru-RU" sz="3600" b="1" dirty="0" smtClean="0">
                <a:solidFill>
                  <a:schemeClr val="bg1"/>
                </a:solidFill>
              </a:rPr>
              <a:t>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28084" y="4581128"/>
            <a:ext cx="216024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56:4=</a:t>
            </a:r>
            <a:r>
              <a:rPr lang="ru-RU" sz="3600" b="1" dirty="0" smtClean="0">
                <a:solidFill>
                  <a:schemeClr val="bg1"/>
                </a:solidFill>
              </a:rPr>
              <a:t>14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5157192"/>
            <a:ext cx="244827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6∙9=</a:t>
            </a:r>
            <a:r>
              <a:rPr lang="ru-RU" sz="3600" b="1" dirty="0" smtClean="0">
                <a:solidFill>
                  <a:schemeClr val="bg1"/>
                </a:solidFill>
              </a:rPr>
              <a:t>54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12060" y="5625244"/>
            <a:ext cx="2772308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42-19=</a:t>
            </a:r>
            <a:r>
              <a:rPr lang="ru-RU" sz="3600" b="1" dirty="0" smtClean="0">
                <a:solidFill>
                  <a:schemeClr val="bg1"/>
                </a:solidFill>
              </a:rPr>
              <a:t>23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54 -0.06389 C 0.07222 -0.08264 0.07031 -0.07408 0.07344 -0.08959 C 0.07413 -0.11135 0.07379 -0.13264 0.07535 -0.15394 C 0.0757 -0.15834 0.07899 -0.16181 0.07917 -0.1669 C 0.08004 -0.1882 0.07969 -0.21297 0.06563 -0.22547 C 0.06215 -0.24422 0.06684 -0.22917 0.05799 -0.24097 C 0.05382 -0.24653 0.05017 -0.2551 0.04445 -0.2588 C 0.02413 -0.27222 -0.00365 -0.27269 -0.02465 -0.27431 C -0.03542 -0.28843 -0.04653 -0.30533 -0.06128 -0.31019 C -0.07344 -0.32222 -0.08715 -0.32523 -0.10156 -0.33056 C -0.11545 -0.33565 -0.09844 -0.32986 -0.1151 -0.33843 C -0.13246 -0.34746 -0.15104 -0.35417 -0.16892 -0.36135 C -0.18507 -0.36783 -0.20104 -0.37477 -0.21701 -0.38195 C -0.22708 -0.38635 -0.23819 -0.39584 -0.24774 -0.40255 C -0.25365 -0.40672 -0.26094 -0.40648 -0.26701 -0.41019 C -0.2691 -0.41135 -0.27066 -0.41412 -0.27274 -0.41528 C -0.28003 -0.41898 -0.2901 -0.4206 -0.29774 -0.42292 C -0.30677 -0.4257 -0.31528 -0.43218 -0.32465 -0.4331 C -0.34462 -0.43496 -0.36441 -0.43658 -0.38437 -0.43843 C -0.42153 -0.43635 -0.45104 -0.4331 -0.48819 -0.4331 " pathEditMode="relative" rAng="0" ptsTypes="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0" y="-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5833 C 0.00677 -0.05995 0.00903 -0.06134 0.01059 -0.06343 C 0.01215 -0.06551 0.01267 -0.06921 0.01441 -0.07107 C 0.01771 -0.07477 0.02378 -0.07685 0.02795 -0.0787 C 0.03681 -0.09097 0.03212 -0.08357 0.04132 -0.10185 C 0.04253 -0.1044 0.04514 -0.10949 0.04514 -0.10949 C 0.04635 -0.11458 0.04757 -0.11991 0.04896 -0.125 C 0.04965 -0.12755 0.05104 -0.13264 0.05104 -0.13264 C 0.05243 -0.15046 0.0533 -0.16412 0.06059 -0.1787 C 0.06267 -0.18727 0.06424 -0.19583 0.06632 -0.2044 C 0.06406 -0.26065 0.07396 -0.29329 0.04705 -0.32755 C 0.04306 -0.34838 0.04826 -0.32685 0.03941 -0.34815 C 0.03576 -0.35671 0.03611 -0.3632 0.03177 -0.37107 C 0.02517 -0.38357 0.01476 -0.38843 0.00486 -0.39421 C -0.00972 -0.40255 -0.02431 -0.40926 -0.03941 -0.41482 C -0.04878 -0.42431 -0.05972 -0.43079 -0.07014 -0.43773 C -0.07604 -0.44167 -0.08194 -0.44583 -0.0875 -0.4507 C -0.08889 -0.45185 -0.09844 -0.46204 -0.10104 -0.46343 C -0.1059 -0.46597 -0.11128 -0.4662 -0.11649 -0.46852 C -0.1901 -0.46667 -0.22153 -0.46389 -0.28941 -0.45833 C -0.30677 -0.4507 -0.32708 -0.44884 -0.34514 -0.44537 C -0.39201 -0.44722 -0.48559 -0.4507 -0.48559 -0.4507 " pathEditMode="relative" ptsTypes="fffffffffffffffffffff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C 0.00799 -0.0081 0.01372 -0.01458 0.01945 -0.02616 C 0.02431 -0.04792 0.01719 -0.02222 0.02708 -0.04051 C 0.0283 -0.04283 0.02813 -0.0463 0.02899 -0.04908 C 0.03229 -0.06181 0.03385 -0.07454 0.04045 -0.0838 C 0.04826 -0.12014 0.03438 -0.05995 0.04809 -0.10116 C 0.05295 -0.11597 0.05226 -0.1338 0.05382 -0.15023 C 0.0566 -0.1794 0.06146 -0.20718 0.06354 -0.23681 C 0.06285 -0.26806 0.06754 -0.34884 0.05191 -0.3838 C 0.04479 -0.41644 0.05295 -0.3882 0.04045 -0.41273 C 0.03438 -0.42477 0.03212 -0.44236 0.02517 -0.45324 C 0.01962 -0.46158 0.01024 -0.46991 0.00399 -0.47639 C 0.00017 -0.48033 -0.00295 -0.48634 -0.00729 -0.48796 C -0.01701 -0.49144 -0.0125 -0.48935 -0.02083 -0.49329 C -0.09618 -0.49028 -0.16858 -0.48519 -0.24479 -0.48218 C -0.2625 -0.47801 -0.27847 -0.47292 -0.29653 -0.4706 C -0.34757 -0.45162 -0.40121 -0.46273 -0.45347 -0.4706 C -0.46198 -0.4794 -0.46146 -0.48148 -0.47639 -0.47361 C -0.47847 -0.47245 -0.47865 -0.46759 -0.48021 -0.46505 C -0.48819 -0.45116 -0.49219 -0.45324 -0.48212 -0.45324 " pathEditMode="relative" rAng="0" ptsTypes="fffffffffffffffffff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4094 C 0.00277 -0.05274 0.00659 -0.06292 0.01006 -0.07425 C 0.01336 -0.10525 0.021 -0.1145 0.03506 -0.13833 C 0.0467 -0.15869 0.0375 -0.14897 0.04861 -0.15869 C 0.05364 -0.16886 0.05885 -0.1795 0.06388 -0.18968 C 0.06927 -0.20055 0.06996 -0.21443 0.07552 -0.22554 C 0.07708 -0.24057 0.07725 -0.24705 0.08316 -0.25885 C 0.08506 -0.2954 0.08437 -0.33264 0.08888 -0.36896 C 0.08767 -0.40065 0.0868 -0.43234 0.08506 -0.4638 C 0.08454 -0.47444 0.07691 -0.48022 0.0717 -0.48693 C 0.07031 -0.48855 0.0677 -0.49202 0.0677 -0.49179 C 0.06441 -0.50497 0.0559 -0.5096 0.05052 -0.52047 C 0.04097 -0.53944 0.02013 -0.55101 0.00434 -0.55633 C -0.00487 -0.56234 -0.01233 -0.56419 -0.02257 -0.5665 C -0.0415 -0.56558 -0.05973 -0.56627 -0.0783 -0.56396 C -0.08056 -0.56373 -0.08212 -0.56003 -0.08421 -0.55887 C -0.08803 -0.55679 -0.09184 -0.55517 -0.09566 -0.55378 C -0.1007 -0.55193 -0.10608 -0.55054 -0.11129 -0.54869 C -0.11494 -0.5473 -0.11875 -0.54522 -0.12257 -0.5436 C -0.13282 -0.53944 -0.13247 -0.54129 -0.14566 -0.53851 C -0.1533 -0.5369 -0.16875 -0.53319 -0.16875 -0.53296 C -0.18768 -0.51284 -0.2125 -0.51261 -0.23612 -0.51029 C -0.26528 -0.49711 -0.30834 -0.50312 -0.3323 -0.5022 C -0.34167 -0.49803 -0.35139 -0.49456 -0.36112 -0.49202 C -0.3698 -0.48624 -0.37952 -0.48508 -0.38803 -0.4793 C -0.3941 -0.47513 -0.39532 -0.47004 -0.4033 -0.46889 C -0.41806 -0.4668 -0.43282 -0.46727 -0.44757 -0.46634 C -0.45678 -0.46218 -0.46372 -0.44853 -0.47066 -0.44853 " pathEditMode="relative" rAng="0" ptsTypes="fffffffffffffffffffffffffff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-2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232 C 0.0066 -0.00393 0.01111 -0.02405 0.01667 -0.03446 C 0.02066 -0.0532 0.02257 -0.07217 0.02743 -0.09067 C 0.029 -0.10849 0.03247 -0.1263 0.03594 -0.14365 C 0.03698 -0.15822 0.03681 -0.17395 0.04184 -0.18713 C 0.04358 -0.20217 0.04757 -0.21767 0.05156 -0.23201 C 0.05382 -0.24034 0.05486 -0.24936 0.05747 -0.25769 C 0.06059 -0.26787 0.0599 -0.26093 0.06233 -0.27365 C 0.06702 -0.2984 0.06632 -0.32431 0.06962 -0.34929 C 0.07084 -0.35854 0.07327 -0.36733 0.07448 -0.37659 C 0.07813 -0.44251 0.08229 -0.5089 0.06841 -0.57228 C 0.0665 -0.5901 0.07031 -0.582 0.05643 -0.582 C 0.02153 -0.582 -0.01354 -0.58316 -0.04844 -0.58362 C -0.07344 -0.58778 -0.09739 -0.58292 -0.12205 -0.57876 C -0.13177 -0.57552 -0.13784 -0.57205 -0.14844 -0.57066 C -0.16371 -0.56396 -0.14913 -0.56951 -0.17621 -0.56604 C -0.18559 -0.56488 -0.19531 -0.56072 -0.20503 -0.55956 C -0.21076 -0.55447 -0.20642 -0.55748 -0.21354 -0.5547 C -0.21597 -0.55378 -0.22083 -0.55147 -0.22083 -0.55123 C -0.24844 -0.52625 -0.27257 -0.49294 -0.30278 -0.47282 C -0.30885 -0.45986 -0.32309 -0.45801 -0.33281 -0.452 C -0.3434 -0.44552 -0.35295 -0.43604 -0.36406 -0.43118 C -0.37031 -0.4284 -0.375 -0.42887 -0.38229 -0.42794 C -0.40052 -0.42956 -0.40278 -0.42701 -0.41232 -0.4439 C -0.41441 -0.452 -0.42014 -0.45477 -0.42552 -0.45847 C -0.43524 -0.45685 -0.44479 -0.45524 -0.45451 -0.45362 C -0.45937 -0.45269 -0.46302 -0.44598 -0.46771 -0.4439 C -0.47014 -0.43904 -0.47135 -0.43442 -0.47378 -0.42956 C -0.47621 -0.41661 -0.47482 -0.40411 -0.48229 -0.39417 " pathEditMode="relative" rAng="0" ptsTypes="ffffffffffffffffffffffffffff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-2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387423"/>
            <a:ext cx="7807325" cy="1656184"/>
          </a:xfrm>
        </p:spPr>
        <p:txBody>
          <a:bodyPr/>
          <a:lstStyle/>
          <a:p>
            <a:endParaRPr lang="ru-RU" sz="40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28700"/>
            <a:ext cx="9144000" cy="1008112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0    1   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2    3    4    5    6    7    8    9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44824"/>
            <a:ext cx="32043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48:12=</a:t>
            </a:r>
          </a:p>
          <a:p>
            <a:r>
              <a:rPr lang="ru-RU" sz="5400" b="1" dirty="0" smtClean="0"/>
              <a:t>75:15=</a:t>
            </a:r>
          </a:p>
          <a:p>
            <a:r>
              <a:rPr lang="ru-RU" sz="5400" b="1" dirty="0" smtClean="0"/>
              <a:t>34:17=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68044" y="1484784"/>
            <a:ext cx="3240360" cy="334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48:2=</a:t>
            </a:r>
          </a:p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75:5=</a:t>
            </a:r>
          </a:p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34:7=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387423"/>
            <a:ext cx="7807325" cy="1656184"/>
          </a:xfrm>
        </p:spPr>
        <p:txBody>
          <a:bodyPr/>
          <a:lstStyle/>
          <a:p>
            <a:endParaRPr lang="ru-RU" sz="40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728700"/>
            <a:ext cx="7740860" cy="100811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2    3    4    5    6    7    8    9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808820"/>
            <a:ext cx="32043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57:19=</a:t>
            </a:r>
          </a:p>
          <a:p>
            <a:r>
              <a:rPr lang="ru-RU" sz="5400" b="1" dirty="0" smtClean="0"/>
              <a:t>87:29=</a:t>
            </a:r>
          </a:p>
          <a:p>
            <a:endParaRPr lang="ru-RU" sz="5400" b="1" dirty="0" smtClean="0"/>
          </a:p>
          <a:p>
            <a:endParaRPr lang="ru-RU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387423"/>
            <a:ext cx="7807325" cy="1656184"/>
          </a:xfrm>
        </p:spPr>
        <p:txBody>
          <a:bodyPr/>
          <a:lstStyle/>
          <a:p>
            <a:endParaRPr lang="ru-RU" sz="40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728700"/>
            <a:ext cx="7740860" cy="100811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32756"/>
            <a:ext cx="356439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57:1</a:t>
            </a:r>
            <a:r>
              <a:rPr lang="ru-RU" sz="6600" b="1" dirty="0" smtClean="0">
                <a:solidFill>
                  <a:srgbClr val="FF0000"/>
                </a:solidFill>
              </a:rPr>
              <a:t>9</a:t>
            </a:r>
            <a:r>
              <a:rPr lang="ru-RU" sz="6600" b="1" dirty="0" smtClean="0"/>
              <a:t>=</a:t>
            </a:r>
          </a:p>
          <a:p>
            <a:r>
              <a:rPr lang="ru-RU" sz="6600" b="1" dirty="0" smtClean="0"/>
              <a:t>87:2</a:t>
            </a:r>
            <a:r>
              <a:rPr lang="ru-RU" sz="6600" b="1" dirty="0" smtClean="0">
                <a:solidFill>
                  <a:srgbClr val="FF0000"/>
                </a:solidFill>
              </a:rPr>
              <a:t>9</a:t>
            </a:r>
            <a:r>
              <a:rPr lang="ru-RU" sz="6600" b="1" dirty="0" smtClean="0"/>
              <a:t>=</a:t>
            </a:r>
          </a:p>
          <a:p>
            <a:endParaRPr lang="ru-RU" sz="5400" b="1" dirty="0" smtClean="0"/>
          </a:p>
          <a:p>
            <a:endParaRPr lang="ru-RU" sz="5400" b="1" dirty="0" smtClean="0"/>
          </a:p>
          <a:p>
            <a:endParaRPr lang="ru-RU" sz="5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512676"/>
            <a:ext cx="4283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9 × 1 = 9</a:t>
            </a:r>
            <a:br>
              <a:rPr lang="ru-RU" sz="4000" b="1" dirty="0" smtClean="0"/>
            </a:br>
            <a:r>
              <a:rPr lang="ru-RU" sz="4000" b="1" dirty="0" smtClean="0"/>
              <a:t>9 × 2 = 18</a:t>
            </a:r>
            <a:br>
              <a:rPr lang="ru-RU" sz="4000" b="1" dirty="0" smtClean="0"/>
            </a:br>
            <a:r>
              <a:rPr lang="ru-RU" sz="4000" b="1" dirty="0" smtClean="0"/>
              <a:t>9 × 3 = 27</a:t>
            </a:r>
            <a:br>
              <a:rPr lang="ru-RU" sz="4000" b="1" dirty="0" smtClean="0"/>
            </a:br>
            <a:r>
              <a:rPr lang="ru-RU" sz="4000" b="1" dirty="0" smtClean="0"/>
              <a:t>9 × 4 = 36</a:t>
            </a:r>
            <a:br>
              <a:rPr lang="ru-RU" sz="4000" b="1" dirty="0" smtClean="0"/>
            </a:br>
            <a:r>
              <a:rPr lang="ru-RU" sz="4000" b="1" dirty="0" smtClean="0"/>
              <a:t>9 × 5 = 45</a:t>
            </a:r>
            <a:br>
              <a:rPr lang="ru-RU" sz="4000" b="1" dirty="0" smtClean="0"/>
            </a:br>
            <a:r>
              <a:rPr lang="ru-RU" sz="4000" b="1" dirty="0" smtClean="0"/>
              <a:t>9 × 6 = 54</a:t>
            </a:r>
            <a:br>
              <a:rPr lang="ru-RU" sz="4000" b="1" dirty="0" smtClean="0"/>
            </a:br>
            <a:r>
              <a:rPr lang="ru-RU" sz="4000" b="1" dirty="0" smtClean="0"/>
              <a:t>9 × 7 = 63</a:t>
            </a:r>
            <a:br>
              <a:rPr lang="ru-RU" sz="4000" b="1" dirty="0" smtClean="0"/>
            </a:br>
            <a:r>
              <a:rPr lang="ru-RU" sz="4000" b="1" dirty="0" smtClean="0"/>
              <a:t>9 × 8 = 72</a:t>
            </a:r>
            <a:br>
              <a:rPr lang="ru-RU" sz="4000" b="1" dirty="0" smtClean="0"/>
            </a:br>
            <a:r>
              <a:rPr lang="ru-RU" sz="4000" b="1" dirty="0" smtClean="0"/>
              <a:t>9 × 9 = 81</a:t>
            </a:r>
            <a:br>
              <a:rPr lang="ru-RU" sz="4000" b="1" dirty="0" smtClean="0"/>
            </a:br>
            <a:r>
              <a:rPr lang="ru-RU" sz="4000" b="1" dirty="0" smtClean="0"/>
              <a:t>9 × 10 = 90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387423"/>
            <a:ext cx="7807325" cy="1656184"/>
          </a:xfrm>
        </p:spPr>
        <p:txBody>
          <a:bodyPr/>
          <a:lstStyle/>
          <a:p>
            <a:endParaRPr lang="ru-RU" sz="40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728700"/>
            <a:ext cx="7740860" cy="100811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08821"/>
            <a:ext cx="35643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5</a:t>
            </a:r>
            <a:r>
              <a:rPr lang="ru-RU" sz="5400" b="1" dirty="0" smtClean="0">
                <a:solidFill>
                  <a:srgbClr val="008000"/>
                </a:solidFill>
              </a:rPr>
              <a:t>7</a:t>
            </a:r>
            <a:r>
              <a:rPr lang="ru-RU" sz="5400" b="1" dirty="0" smtClean="0"/>
              <a:t>:1</a:t>
            </a:r>
            <a:r>
              <a:rPr lang="ru-RU" sz="5400" b="1" dirty="0" smtClean="0">
                <a:solidFill>
                  <a:srgbClr val="FF0000"/>
                </a:solidFill>
              </a:rPr>
              <a:t>9</a:t>
            </a:r>
            <a:r>
              <a:rPr lang="ru-RU" sz="5400" b="1" dirty="0" smtClean="0"/>
              <a:t>=</a:t>
            </a:r>
          </a:p>
          <a:p>
            <a:r>
              <a:rPr lang="ru-RU" sz="5400" b="1" dirty="0" smtClean="0"/>
              <a:t>8</a:t>
            </a:r>
            <a:r>
              <a:rPr lang="ru-RU" sz="5400" b="1" dirty="0" smtClean="0">
                <a:solidFill>
                  <a:srgbClr val="008000"/>
                </a:solidFill>
              </a:rPr>
              <a:t>7</a:t>
            </a:r>
            <a:r>
              <a:rPr lang="ru-RU" sz="5400" b="1" dirty="0" smtClean="0"/>
              <a:t>:2</a:t>
            </a:r>
            <a:r>
              <a:rPr lang="ru-RU" sz="5400" b="1" dirty="0" smtClean="0">
                <a:solidFill>
                  <a:srgbClr val="FF0000"/>
                </a:solidFill>
              </a:rPr>
              <a:t>9</a:t>
            </a:r>
            <a:r>
              <a:rPr lang="ru-RU" sz="5400" b="1" dirty="0" smtClean="0"/>
              <a:t>=</a:t>
            </a:r>
          </a:p>
          <a:p>
            <a:endParaRPr lang="ru-RU" sz="5400" b="1" dirty="0" smtClean="0"/>
          </a:p>
          <a:p>
            <a:endParaRPr lang="ru-RU" sz="5400" b="1" dirty="0" smtClean="0"/>
          </a:p>
          <a:p>
            <a:endParaRPr lang="ru-RU" sz="5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60648"/>
            <a:ext cx="5148064" cy="6597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9 × 1 = 9</a:t>
            </a:r>
            <a:br>
              <a:rPr lang="ru-RU" sz="4000" b="1" dirty="0" smtClean="0"/>
            </a:br>
            <a:r>
              <a:rPr lang="ru-RU" sz="4000" b="1" dirty="0" smtClean="0"/>
              <a:t>9 × 2 = 18</a:t>
            </a:r>
            <a:br>
              <a:rPr lang="ru-RU" sz="4000" b="1" dirty="0" smtClean="0"/>
            </a:br>
            <a:r>
              <a:rPr lang="ru-RU" sz="5400" b="1" u="sng" dirty="0" smtClean="0">
                <a:solidFill>
                  <a:srgbClr val="FF0000"/>
                </a:solidFill>
              </a:rPr>
              <a:t>9</a:t>
            </a:r>
            <a:r>
              <a:rPr lang="ru-RU" sz="5400" b="1" u="sng" dirty="0" smtClean="0"/>
              <a:t> × </a:t>
            </a:r>
            <a:r>
              <a:rPr lang="ru-RU" sz="5400" b="1" u="sng" dirty="0" smtClean="0">
                <a:solidFill>
                  <a:srgbClr val="0000FF"/>
                </a:solidFill>
              </a:rPr>
              <a:t>3</a:t>
            </a:r>
            <a:r>
              <a:rPr lang="ru-RU" sz="5400" b="1" u="sng" dirty="0" smtClean="0"/>
              <a:t> = 2</a:t>
            </a:r>
            <a:r>
              <a:rPr lang="ru-RU" sz="5400" b="1" u="sng" dirty="0" smtClean="0">
                <a:solidFill>
                  <a:srgbClr val="008000"/>
                </a:solidFill>
              </a:rPr>
              <a:t>7</a:t>
            </a: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4000" b="1" dirty="0" smtClean="0"/>
              <a:t>9 × 4 = 36</a:t>
            </a:r>
            <a:br>
              <a:rPr lang="ru-RU" sz="4000" b="1" dirty="0" smtClean="0"/>
            </a:br>
            <a:r>
              <a:rPr lang="ru-RU" sz="4000" b="1" dirty="0" smtClean="0"/>
              <a:t>9 × 5 = 45</a:t>
            </a:r>
            <a:br>
              <a:rPr lang="ru-RU" sz="4000" b="1" dirty="0" smtClean="0"/>
            </a:br>
            <a:r>
              <a:rPr lang="ru-RU" sz="4000" b="1" dirty="0" smtClean="0"/>
              <a:t>9 × 6 = 54</a:t>
            </a:r>
            <a:br>
              <a:rPr lang="ru-RU" sz="4000" b="1" dirty="0" smtClean="0"/>
            </a:br>
            <a:r>
              <a:rPr lang="ru-RU" sz="4000" b="1" dirty="0" smtClean="0"/>
              <a:t>9 × 7 = 63</a:t>
            </a:r>
            <a:br>
              <a:rPr lang="ru-RU" sz="4000" b="1" dirty="0" smtClean="0"/>
            </a:br>
            <a:r>
              <a:rPr lang="ru-RU" sz="4000" b="1" dirty="0" smtClean="0"/>
              <a:t>9 × 8 = 72</a:t>
            </a:r>
            <a:br>
              <a:rPr lang="ru-RU" sz="4000" b="1" dirty="0" smtClean="0"/>
            </a:br>
            <a:r>
              <a:rPr lang="ru-RU" sz="4000" b="1" dirty="0" smtClean="0"/>
              <a:t>9 × 9 = 81</a:t>
            </a:r>
            <a:br>
              <a:rPr lang="ru-RU" sz="4000" b="1" dirty="0" smtClean="0"/>
            </a:br>
            <a:r>
              <a:rPr lang="ru-RU" sz="4000" b="1" dirty="0" smtClean="0"/>
              <a:t>9 × 10 = 90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387423"/>
            <a:ext cx="7807325" cy="1656184"/>
          </a:xfrm>
        </p:spPr>
        <p:txBody>
          <a:bodyPr/>
          <a:lstStyle/>
          <a:p>
            <a:endParaRPr lang="ru-RU" sz="40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728700"/>
            <a:ext cx="7740860" cy="100811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08821"/>
            <a:ext cx="3564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6</a:t>
            </a:r>
            <a:r>
              <a:rPr lang="ru-RU" sz="5400" b="1" dirty="0" smtClean="0">
                <a:solidFill>
                  <a:srgbClr val="008000"/>
                </a:solidFill>
              </a:rPr>
              <a:t>4</a:t>
            </a:r>
            <a:r>
              <a:rPr lang="ru-RU" sz="5400" b="1" dirty="0" smtClean="0"/>
              <a:t>:1</a:t>
            </a:r>
            <a:r>
              <a:rPr lang="ru-RU" sz="5400" b="1" dirty="0" smtClean="0">
                <a:solidFill>
                  <a:srgbClr val="FF0000"/>
                </a:solidFill>
              </a:rPr>
              <a:t>6</a:t>
            </a:r>
            <a:r>
              <a:rPr lang="ru-RU" sz="5400" b="1" dirty="0" smtClean="0"/>
              <a:t>=</a:t>
            </a:r>
          </a:p>
          <a:p>
            <a:endParaRPr lang="ru-RU" sz="5400" b="1" dirty="0" smtClean="0"/>
          </a:p>
          <a:p>
            <a:endParaRPr lang="ru-RU" sz="5400" b="1" dirty="0" smtClean="0"/>
          </a:p>
          <a:p>
            <a:endParaRPr lang="ru-RU" sz="54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24644"/>
            <a:ext cx="4392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6 × 1 = 6</a:t>
            </a:r>
            <a:br>
              <a:rPr lang="ru-RU" sz="4000" b="1" dirty="0" smtClean="0"/>
            </a:br>
            <a:r>
              <a:rPr lang="ru-RU" sz="4000" b="1" dirty="0" smtClean="0"/>
              <a:t>6 × 2 = 12</a:t>
            </a:r>
            <a:br>
              <a:rPr lang="ru-RU" sz="4000" b="1" dirty="0" smtClean="0"/>
            </a:br>
            <a:r>
              <a:rPr lang="ru-RU" sz="4000" b="1" dirty="0" smtClean="0"/>
              <a:t>6 × 3 = 18</a:t>
            </a:r>
            <a:br>
              <a:rPr lang="ru-RU" sz="4000" b="1" dirty="0" smtClean="0"/>
            </a:br>
            <a:r>
              <a:rPr lang="ru-RU" sz="4000" b="1" u="sng" dirty="0" smtClean="0">
                <a:solidFill>
                  <a:srgbClr val="FF0000"/>
                </a:solidFill>
              </a:rPr>
              <a:t>6</a:t>
            </a:r>
            <a:r>
              <a:rPr lang="ru-RU" sz="4000" b="1" u="sng" dirty="0" smtClean="0"/>
              <a:t> × </a:t>
            </a:r>
            <a:r>
              <a:rPr lang="ru-RU" sz="4000" b="1" u="sng" dirty="0" smtClean="0">
                <a:solidFill>
                  <a:srgbClr val="0000FF"/>
                </a:solidFill>
              </a:rPr>
              <a:t>4 </a:t>
            </a:r>
            <a:r>
              <a:rPr lang="ru-RU" sz="4000" b="1" u="sng" dirty="0" smtClean="0"/>
              <a:t>= 2</a:t>
            </a:r>
            <a:r>
              <a:rPr lang="ru-RU" sz="4000" b="1" u="sng" dirty="0" smtClean="0">
                <a:solidFill>
                  <a:srgbClr val="008000"/>
                </a:solidFill>
              </a:rPr>
              <a:t>4</a:t>
            </a:r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dirty="0" smtClean="0"/>
              <a:t>6 × 5 = 30</a:t>
            </a:r>
            <a:br>
              <a:rPr lang="ru-RU" sz="4000" b="1" dirty="0" smtClean="0"/>
            </a:br>
            <a:r>
              <a:rPr lang="ru-RU" sz="4000" b="1" dirty="0" smtClean="0"/>
              <a:t>6 × 6 = 36</a:t>
            </a:r>
            <a:br>
              <a:rPr lang="ru-RU" sz="4000" b="1" dirty="0" smtClean="0"/>
            </a:br>
            <a:r>
              <a:rPr lang="ru-RU" sz="4000" b="1" dirty="0" smtClean="0"/>
              <a:t>6 × 7 = 42</a:t>
            </a:r>
            <a:br>
              <a:rPr lang="ru-RU" sz="4000" b="1" dirty="0" smtClean="0"/>
            </a:br>
            <a:r>
              <a:rPr lang="ru-RU" sz="4000" b="1" dirty="0" smtClean="0"/>
              <a:t>6 × 8 = 48</a:t>
            </a:r>
            <a:br>
              <a:rPr lang="ru-RU" sz="4000" b="1" dirty="0" smtClean="0"/>
            </a:br>
            <a:r>
              <a:rPr lang="ru-RU" sz="4000" b="1" u="sng" dirty="0" smtClean="0">
                <a:solidFill>
                  <a:srgbClr val="FF0000"/>
                </a:solidFill>
              </a:rPr>
              <a:t>6</a:t>
            </a:r>
            <a:r>
              <a:rPr lang="ru-RU" sz="4000" b="1" u="sng" dirty="0" smtClean="0"/>
              <a:t> × 9 = 5</a:t>
            </a:r>
            <a:r>
              <a:rPr lang="ru-RU" sz="4000" b="1" u="sng" dirty="0" smtClean="0">
                <a:solidFill>
                  <a:srgbClr val="008000"/>
                </a:solidFill>
              </a:rPr>
              <a:t>4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6 × 10 = 60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08821"/>
            <a:ext cx="3564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3</a:t>
            </a:r>
            <a:r>
              <a:rPr lang="ru-RU" sz="5400" b="1" dirty="0" smtClean="0">
                <a:solidFill>
                  <a:srgbClr val="008000"/>
                </a:solidFill>
              </a:rPr>
              <a:t>2</a:t>
            </a:r>
            <a:r>
              <a:rPr lang="ru-RU" sz="5400" b="1" dirty="0" smtClean="0"/>
              <a:t>:1</a:t>
            </a:r>
            <a:r>
              <a:rPr lang="ru-RU" sz="5400" b="1" dirty="0" smtClean="0">
                <a:solidFill>
                  <a:srgbClr val="FF0000"/>
                </a:solidFill>
              </a:rPr>
              <a:t>6</a:t>
            </a:r>
            <a:r>
              <a:rPr lang="ru-RU" sz="5400" b="1" dirty="0" smtClean="0"/>
              <a:t>=</a:t>
            </a:r>
          </a:p>
          <a:p>
            <a:endParaRPr lang="ru-RU" sz="5400" b="1" dirty="0" smtClean="0"/>
          </a:p>
          <a:p>
            <a:endParaRPr lang="ru-RU" sz="5400" b="1" dirty="0" smtClean="0"/>
          </a:p>
          <a:p>
            <a:endParaRPr lang="ru-RU" sz="54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24644"/>
            <a:ext cx="4392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6 × 1 = 6</a:t>
            </a:r>
            <a:br>
              <a:rPr lang="ru-RU" sz="4000" b="1" dirty="0" smtClean="0"/>
            </a:br>
            <a:r>
              <a:rPr lang="ru-RU" sz="4000" b="1" u="sng" dirty="0" smtClean="0">
                <a:solidFill>
                  <a:srgbClr val="FF0000"/>
                </a:solidFill>
              </a:rPr>
              <a:t>6</a:t>
            </a:r>
            <a:r>
              <a:rPr lang="ru-RU" sz="4000" b="1" u="sng" dirty="0" smtClean="0"/>
              <a:t> × </a:t>
            </a:r>
            <a:r>
              <a:rPr lang="ru-RU" sz="4000" b="1" u="sng" dirty="0" smtClean="0">
                <a:solidFill>
                  <a:srgbClr val="0000FF"/>
                </a:solidFill>
              </a:rPr>
              <a:t>2 </a:t>
            </a:r>
            <a:r>
              <a:rPr lang="ru-RU" sz="4000" b="1" u="sng" dirty="0" smtClean="0"/>
              <a:t>= 1</a:t>
            </a:r>
            <a:r>
              <a:rPr lang="ru-RU" sz="4000" b="1" u="sng" dirty="0" smtClean="0">
                <a:solidFill>
                  <a:srgbClr val="008000"/>
                </a:solidFill>
              </a:rPr>
              <a:t>2</a:t>
            </a:r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dirty="0" smtClean="0"/>
              <a:t>6 × 3 = 18</a:t>
            </a:r>
            <a:br>
              <a:rPr lang="ru-RU" sz="4000" b="1" dirty="0" smtClean="0"/>
            </a:br>
            <a:r>
              <a:rPr lang="ru-RU" sz="4000" b="1" dirty="0" smtClean="0"/>
              <a:t>6 × 4 = 24</a:t>
            </a:r>
            <a:br>
              <a:rPr lang="ru-RU" sz="4000" b="1" dirty="0" smtClean="0"/>
            </a:br>
            <a:r>
              <a:rPr lang="ru-RU" sz="4000" b="1" dirty="0" smtClean="0"/>
              <a:t>6 × 5 = 30</a:t>
            </a:r>
            <a:br>
              <a:rPr lang="ru-RU" sz="4000" b="1" dirty="0" smtClean="0"/>
            </a:br>
            <a:r>
              <a:rPr lang="ru-RU" sz="4000" b="1" dirty="0" smtClean="0"/>
              <a:t>6 × 6 = 36</a:t>
            </a:r>
            <a:br>
              <a:rPr lang="ru-RU" sz="4000" b="1" dirty="0" smtClean="0"/>
            </a:br>
            <a:r>
              <a:rPr lang="ru-RU" sz="4000" b="1" u="sng" dirty="0" smtClean="0">
                <a:solidFill>
                  <a:srgbClr val="FF0000"/>
                </a:solidFill>
              </a:rPr>
              <a:t>6</a:t>
            </a:r>
            <a:r>
              <a:rPr lang="ru-RU" sz="4000" b="1" u="sng" dirty="0" smtClean="0"/>
              <a:t> × 7 = 4</a:t>
            </a:r>
            <a:r>
              <a:rPr lang="ru-RU" sz="4000" b="1" u="sng" dirty="0" smtClean="0">
                <a:solidFill>
                  <a:srgbClr val="008000"/>
                </a:solidFill>
              </a:rPr>
              <a:t>2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6 × 8 = 48</a:t>
            </a:r>
            <a:br>
              <a:rPr lang="ru-RU" sz="4000" b="1" dirty="0" smtClean="0"/>
            </a:br>
            <a:r>
              <a:rPr lang="ru-RU" sz="4000" b="1" dirty="0" smtClean="0"/>
              <a:t>6 × 9 = 54</a:t>
            </a:r>
            <a:br>
              <a:rPr lang="ru-RU" sz="4000" b="1" dirty="0" smtClean="0"/>
            </a:br>
            <a:r>
              <a:rPr lang="ru-RU" sz="4000" b="1" dirty="0" smtClean="0"/>
              <a:t>6 × 10 = 60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151</Words>
  <Application>Microsoft Office PowerPoint</Application>
  <PresentationFormat>Экран (4:3)</PresentationFormat>
  <Paragraphs>62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Monotype Corsiva</vt:lpstr>
      <vt:lpstr>1_Оформление по умолчанию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Страница 18 №6              </vt:lpstr>
      <vt:lpstr>               </vt:lpstr>
      <vt:lpstr>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210</cp:revision>
  <dcterms:created xsi:type="dcterms:W3CDTF">2009-11-03T07:42:14Z</dcterms:created>
  <dcterms:modified xsi:type="dcterms:W3CDTF">2017-02-06T14:13:27Z</dcterms:modified>
</cp:coreProperties>
</file>