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9" r:id="rId4"/>
    <p:sldId id="290" r:id="rId5"/>
    <p:sldId id="277" r:id="rId6"/>
    <p:sldId id="278" r:id="rId7"/>
    <p:sldId id="284" r:id="rId8"/>
    <p:sldId id="259" r:id="rId9"/>
    <p:sldId id="275" r:id="rId10"/>
    <p:sldId id="272" r:id="rId11"/>
    <p:sldId id="274" r:id="rId12"/>
    <p:sldId id="282" r:id="rId13"/>
    <p:sldId id="265" r:id="rId14"/>
    <p:sldId id="291" r:id="rId15"/>
    <p:sldId id="293" r:id="rId16"/>
    <p:sldId id="294" r:id="rId17"/>
    <p:sldId id="292" r:id="rId18"/>
    <p:sldId id="273" r:id="rId19"/>
    <p:sldId id="286" r:id="rId20"/>
    <p:sldId id="285" r:id="rId21"/>
    <p:sldId id="27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8" descr="5abb476e1b36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200"/>
            <a:ext cx="9144000" cy="645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3FE08-D6B2-40E8-A583-4E5F166DA243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291C2-EF5F-4561-AA8F-73EF2961A16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1ED6F-8811-4A64-88B3-E67BDB595429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684D-7F3A-41F2-95BE-CF6DF3893A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02DD1-67C9-4353-96EF-6FACCE950E63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6F861-EB88-4334-92A8-5D21F9EB98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44AEF-97E2-4295-BE84-71C0836AE876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422A5E-A8BC-4BE2-9270-95B7E411AA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C9C8F-0D62-4B4D-A678-B7EA0C3B9246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FCE73B-DA89-478C-BA88-FC5C492E04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95F95-FAC2-4A34-8ADA-6057032BBD94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92DA-0342-4462-9260-6A40249873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AF64A-E018-4667-BCBE-B7DB1BEED5A6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0187D-AF2D-4323-9EC4-B3BB2386B1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F9858-1219-4C9C-A911-8CFC122510A3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00AF1-FAFD-4A70-82D0-ADE0B079CE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A34A7-9DBB-4540-97AD-6DA6A5FFA3C6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3DCD4-234D-491D-A464-2E90EFA9E5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E84E-52F1-4B46-8609-491D7A610EDD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3B783-BDCA-4297-B38E-C52B29444D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6D0C-EB8B-495F-AF63-5855FEE10C82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F5C0D-B708-4C2C-8BEF-D8F180567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plu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7" descr="2aca862f36c0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286375"/>
            <a:ext cx="187007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FC0E1D-C3C9-4A50-A410-2310C8FAB0F2}" type="datetimeFigureOut">
              <a:rPr lang="ru-RU"/>
              <a:pPr>
                <a:defRPr/>
              </a:pPr>
              <a:t>01.04.2015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8F2265-DDF2-4C9B-937B-2F22FCB773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ransition>
    <p:plu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92836" y="2500306"/>
            <a:ext cx="5437259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 математики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4643446"/>
            <a:ext cx="4929222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 класс</a:t>
            </a:r>
            <a:endParaRPr lang="ru-RU" sz="54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428625"/>
          <a:ext cx="8643940" cy="2174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</a:tblGrid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085184"/>
            <a:ext cx="269496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8 + </a:t>
            </a:r>
            <a:r>
              <a:rPr lang="ru-RU" sz="8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" name="Овал 3"/>
          <p:cNvSpPr/>
          <p:nvPr/>
        </p:nvSpPr>
        <p:spPr>
          <a:xfrm>
            <a:off x="1214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71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500" y="3071813"/>
            <a:ext cx="785813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00188" y="3071813"/>
            <a:ext cx="785812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5143512"/>
            <a:ext cx="410400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+ 2 + 5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57563" y="3071813"/>
            <a:ext cx="785812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55976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64088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00192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1042 L 0.72622 -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7 0.01042 L 0.72778 -0.3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-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33524 -0.2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5799 -0.2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5712 -0.2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5764 -0.2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7.40741E-7 L -0.29323 -0.2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428625"/>
          <a:ext cx="8643940" cy="2174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</a:tblGrid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4282" y="5143512"/>
            <a:ext cx="269496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7 + </a:t>
            </a:r>
            <a:r>
              <a:rPr lang="ru-RU" sz="8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" name="Овал 3"/>
          <p:cNvSpPr/>
          <p:nvPr/>
        </p:nvSpPr>
        <p:spPr>
          <a:xfrm>
            <a:off x="1214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71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71500" y="3071813"/>
            <a:ext cx="785813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500188" y="3071813"/>
            <a:ext cx="785812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5143512"/>
            <a:ext cx="410400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 +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3357563" y="3071813"/>
            <a:ext cx="785812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55976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364088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72200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0.01042 L 0.72622 -0.35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-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37 0.01042 L 0.72778 -0.3516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5" y="-18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42777 -0.35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33524 -0.204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0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5799 -0.215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8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1065 L -0.37291 -0.21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" y="-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 -0.02107 L -0.37205 -0.2150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" y="-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7824" y="548680"/>
            <a:ext cx="342484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Запомни!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420888"/>
            <a:ext cx="864096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+ 7 = 16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8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+ 7 =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15          7 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+ 7 = 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14</a:t>
            </a:r>
            <a:endParaRPr lang="ru-RU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Helen\Desktop\схемы\шаблоны мои\матем\2011-10-16_1703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25" y="0"/>
            <a:ext cx="9191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143504" y="5286388"/>
            <a:ext cx="260199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Стр. 70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Учебник, страница 70, задание 1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08920"/>
            <a:ext cx="8290208" cy="122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Учебник, страница 70, задание 2 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72816"/>
            <a:ext cx="7929282" cy="146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6832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/>
              <a:t>       </a:t>
            </a:r>
            <a:r>
              <a:rPr lang="ru-RU" sz="3600" b="1" dirty="0" smtClean="0"/>
              <a:t>На первой полке </a:t>
            </a:r>
            <a:r>
              <a:rPr lang="ru-RU" sz="3600" b="1" dirty="0" smtClean="0">
                <a:solidFill>
                  <a:srgbClr val="FF0000"/>
                </a:solidFill>
              </a:rPr>
              <a:t>8</a:t>
            </a:r>
            <a:r>
              <a:rPr lang="ru-RU" sz="3600" b="1" dirty="0" smtClean="0"/>
              <a:t> </a:t>
            </a:r>
            <a:r>
              <a:rPr lang="ru-RU" sz="3600" b="1" dirty="0" smtClean="0"/>
              <a:t>книг, а на 2-ой на 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b="1" dirty="0" smtClean="0"/>
              <a:t> книги меньше</a:t>
            </a:r>
            <a:r>
              <a:rPr lang="ru-RU" sz="3600" b="1" dirty="0" smtClean="0"/>
              <a:t>. Сколько книг на двух полках?</a:t>
            </a:r>
          </a:p>
          <a:p>
            <a:pPr>
              <a:buNone/>
            </a:pPr>
            <a:r>
              <a:rPr lang="ru-RU" sz="3600" b="1" dirty="0" smtClean="0"/>
              <a:t>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971600" y="3573016"/>
          <a:ext cx="7416824" cy="16561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24"/>
              </a:tblGrid>
              <a:tr h="1656184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1 п. – </a:t>
                      </a:r>
                      <a:r>
                        <a:rPr lang="ru-RU" sz="4800" dirty="0" smtClean="0"/>
                        <a:t>8 </a:t>
                      </a:r>
                      <a:r>
                        <a:rPr lang="ru-RU" sz="4800" dirty="0" smtClean="0"/>
                        <a:t>кн.</a:t>
                      </a:r>
                    </a:p>
                    <a:p>
                      <a:r>
                        <a:rPr lang="ru-RU" sz="4800" dirty="0" smtClean="0"/>
                        <a:t>2 п. - </a:t>
                      </a:r>
                      <a:r>
                        <a:rPr lang="ru-RU" sz="4800" u="sng" dirty="0" smtClean="0"/>
                        <a:t>?</a:t>
                      </a:r>
                      <a:r>
                        <a:rPr lang="ru-RU" sz="4800" u="none" baseline="0" dirty="0" smtClean="0"/>
                        <a:t> </a:t>
                      </a:r>
                      <a:r>
                        <a:rPr lang="ru-RU" sz="4800" u="none" dirty="0" smtClean="0"/>
                        <a:t>,</a:t>
                      </a:r>
                      <a:r>
                        <a:rPr lang="ru-RU" sz="4800" dirty="0" smtClean="0"/>
                        <a:t> на </a:t>
                      </a:r>
                      <a:r>
                        <a:rPr lang="ru-RU" sz="4800" dirty="0" smtClean="0"/>
                        <a:t>3 </a:t>
                      </a:r>
                      <a:r>
                        <a:rPr lang="ru-RU" sz="4800" dirty="0" smtClean="0"/>
                        <a:t>кн. </a:t>
                      </a:r>
                      <a:r>
                        <a:rPr lang="ru-RU" sz="4800" u="sng" dirty="0" smtClean="0"/>
                        <a:t>м.</a:t>
                      </a:r>
                      <a:r>
                        <a:rPr lang="ru-RU" sz="4800" u="sng" baseline="0" dirty="0" smtClean="0"/>
                        <a:t> </a:t>
                      </a:r>
                      <a:endParaRPr lang="ru-RU" sz="4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Скругленная соединительная линия 5"/>
          <p:cNvCxnSpPr/>
          <p:nvPr/>
        </p:nvCxnSpPr>
        <p:spPr>
          <a:xfrm rot="10800000">
            <a:off x="4139952" y="4005064"/>
            <a:ext cx="1872208" cy="864096"/>
          </a:xfrm>
          <a:prstGeom prst="curvedConnector3">
            <a:avLst>
              <a:gd name="adj1" fmla="val 1159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авая фигурная скобка 12"/>
          <p:cNvSpPr/>
          <p:nvPr/>
        </p:nvSpPr>
        <p:spPr>
          <a:xfrm>
            <a:off x="6372200" y="3717032"/>
            <a:ext cx="576064" cy="1368152"/>
          </a:xfrm>
          <a:prstGeom prst="rightBrace">
            <a:avLst>
              <a:gd name="adj1" fmla="val 0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7236296" y="4005064"/>
            <a:ext cx="792088" cy="864096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?</a:t>
            </a:r>
            <a:endParaRPr lang="ru-RU" sz="5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Учебник, страница 70, задание 4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1"/>
            <a:ext cx="7416824" cy="399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571500" y="357188"/>
            <a:ext cx="3500438" cy="461962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/>
              <a:t> Увеличь на </a:t>
            </a:r>
            <a:r>
              <a:rPr lang="ru-RU" sz="2400" b="1" dirty="0">
                <a:solidFill>
                  <a:srgbClr val="FF0000"/>
                </a:solidFill>
              </a:rPr>
              <a:t>7</a:t>
            </a:r>
            <a:r>
              <a:rPr lang="ru-RU" sz="2400" b="1" dirty="0"/>
              <a:t> числа.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57188" y="1397000"/>
          <a:ext cx="8572501" cy="338931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24643"/>
                <a:gridCol w="1224643"/>
                <a:gridCol w="1224643"/>
                <a:gridCol w="1224643"/>
                <a:gridCol w="1224643"/>
                <a:gridCol w="1224643"/>
                <a:gridCol w="1224643"/>
              </a:tblGrid>
              <a:tr h="169465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9465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42910" y="1571612"/>
            <a:ext cx="7553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85918" y="1571612"/>
            <a:ext cx="7553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00364" y="1571612"/>
            <a:ext cx="7553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1571612"/>
            <a:ext cx="7553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1571612"/>
            <a:ext cx="7553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1500174"/>
            <a:ext cx="755336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43834" y="1500174"/>
            <a:ext cx="104067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9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Helen\Desktop\схемы\шаблоны мои\матем\2011-10-19_064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 descr="C:\Users\Helen\Desktop\схемы\шаблоны мои\матем\2011-10-14_0607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625" y="285750"/>
            <a:ext cx="8286750" cy="8302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  У бабушки Даши внучка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Маша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кот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Пушок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, собака </a:t>
            </a:r>
            <a:r>
              <a:rPr lang="ru-RU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Дружок.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Сколько у бабушки внуков?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29256" y="5500702"/>
            <a:ext cx="3316935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 внучка</a:t>
            </a:r>
          </a:p>
        </p:txBody>
      </p:sp>
      <p:pic>
        <p:nvPicPr>
          <p:cNvPr id="38914" name="Picture 2" descr="D:\клипарты\люди\семья\parents077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25" y="2786063"/>
            <a:ext cx="37861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78" y="714356"/>
            <a:ext cx="255922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конец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642918"/>
            <a:ext cx="7286676" cy="410024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82945" tIns="41473" rIns="82945" bIns="41473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87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ru-RU" sz="8700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 </a:t>
            </a:r>
            <a:r>
              <a:rPr lang="ru-RU" sz="87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+ </a:t>
            </a:r>
            <a:r>
              <a:rPr lang="ru-RU" sz="8700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5  = 14</a:t>
            </a:r>
            <a:endParaRPr lang="ru-RU" sz="87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87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12 </a:t>
            </a:r>
            <a:r>
              <a:rPr lang="ru-RU" sz="8700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  4  </a:t>
            </a:r>
            <a:r>
              <a:rPr lang="ru-RU" sz="87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 </a:t>
            </a:r>
            <a:r>
              <a:rPr lang="ru-RU" sz="8700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</a:t>
            </a:r>
            <a:endParaRPr lang="ru-RU" sz="87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87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8700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11 </a:t>
            </a:r>
            <a:r>
              <a:rPr lang="ru-RU" sz="8700" b="1" spc="45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–</a:t>
            </a:r>
            <a:r>
              <a:rPr lang="ru-RU" sz="8700" b="1" spc="45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7  = 4</a:t>
            </a:r>
            <a:endParaRPr lang="ru-RU" sz="8700" b="1" spc="45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кругленный прямоугольник 2"/>
          <p:cNvSpPr>
            <a:spLocks noChangeArrowheads="1"/>
          </p:cNvSpPr>
          <p:nvPr/>
        </p:nvSpPr>
        <p:spPr bwMode="auto">
          <a:xfrm>
            <a:off x="3347864" y="764704"/>
            <a:ext cx="936104" cy="1152128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4" name="Скругленный прямоугольник 3"/>
          <p:cNvSpPr>
            <a:spLocks noChangeArrowheads="1"/>
          </p:cNvSpPr>
          <p:nvPr/>
        </p:nvSpPr>
        <p:spPr bwMode="auto">
          <a:xfrm>
            <a:off x="3419872" y="2132857"/>
            <a:ext cx="936104" cy="1152128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 dirty="0">
              <a:latin typeface="Calibri" pitchFamily="34" charset="0"/>
            </a:endParaRPr>
          </a:p>
        </p:txBody>
      </p:sp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3419872" y="3429000"/>
            <a:ext cx="936104" cy="1152128"/>
          </a:xfrm>
          <a:prstGeom prst="roundRect">
            <a:avLst>
              <a:gd name="adj" fmla="val 16667"/>
            </a:avLst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2945" tIns="41473" rIns="82945" bIns="41473"/>
          <a:lstStyle/>
          <a:p>
            <a:endParaRPr lang="ru-RU" dirty="0">
              <a:latin typeface="Calibri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Реши задачу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800" b="1" dirty="0" smtClean="0"/>
              <a:t>     У Кати </a:t>
            </a:r>
            <a:r>
              <a:rPr lang="ru-RU" sz="5400" b="1" dirty="0" smtClean="0">
                <a:solidFill>
                  <a:srgbClr val="FF0000"/>
                </a:solidFill>
              </a:rPr>
              <a:t>8</a:t>
            </a:r>
            <a:r>
              <a:rPr lang="ru-RU" sz="4800" b="1" dirty="0" smtClean="0"/>
              <a:t> кукол, а у Маши на </a:t>
            </a:r>
            <a:r>
              <a:rPr lang="ru-RU" sz="5400" b="1" dirty="0" smtClean="0">
                <a:solidFill>
                  <a:srgbClr val="FF0000"/>
                </a:solidFill>
              </a:rPr>
              <a:t>5</a:t>
            </a:r>
            <a:r>
              <a:rPr lang="ru-RU" sz="4800" b="1" dirty="0" smtClean="0"/>
              <a:t> кукол больше. Сколько кукол у Маши?</a:t>
            </a:r>
          </a:p>
          <a:p>
            <a:pPr>
              <a:buNone/>
            </a:pPr>
            <a:r>
              <a:rPr lang="ru-RU" sz="4800" b="1" dirty="0" smtClean="0"/>
              <a:t>                </a:t>
            </a:r>
            <a:endParaRPr lang="ru-RU" sz="48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83768" y="4581128"/>
          <a:ext cx="6480720" cy="143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  </a:t>
                      </a:r>
                      <a:r>
                        <a:rPr lang="ru-RU" sz="4400" dirty="0" smtClean="0"/>
                        <a:t>8 + 5 = 13 (к.)</a:t>
                      </a:r>
                    </a:p>
                    <a:p>
                      <a:r>
                        <a:rPr lang="ru-RU" sz="4400" dirty="0" smtClean="0"/>
                        <a:t> Ответ: </a:t>
                      </a:r>
                      <a:r>
                        <a:rPr lang="ru-RU" sz="4400" baseline="0" dirty="0" smtClean="0"/>
                        <a:t>13 кукол у Маши.</a:t>
                      </a:r>
                      <a:endParaRPr lang="ru-RU" sz="4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22" name="Прямая со стрелкой 10"/>
          <p:cNvCxnSpPr>
            <a:cxnSpLocks noChangeShapeType="1"/>
          </p:cNvCxnSpPr>
          <p:nvPr/>
        </p:nvCxnSpPr>
        <p:spPr bwMode="auto">
          <a:xfrm rot="10800000" flipV="1">
            <a:off x="4765675" y="2909888"/>
            <a:ext cx="1814513" cy="908050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285750" y="214313"/>
            <a:ext cx="3992563" cy="4524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 цепочку примеров.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3470275" y="1614488"/>
            <a:ext cx="1490663" cy="14906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932488" y="1549400"/>
            <a:ext cx="1490662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cxnSp>
        <p:nvCxnSpPr>
          <p:cNvPr id="5126" name="Прямая со стрелкой 7"/>
          <p:cNvCxnSpPr>
            <a:cxnSpLocks noChangeShapeType="1"/>
            <a:stCxn id="4" idx="6"/>
          </p:cNvCxnSpPr>
          <p:nvPr/>
        </p:nvCxnSpPr>
        <p:spPr bwMode="auto">
          <a:xfrm>
            <a:off x="2368550" y="2163763"/>
            <a:ext cx="1101725" cy="293687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127" name="Прямая со стрелкой 8"/>
          <p:cNvCxnSpPr>
            <a:cxnSpLocks noChangeShapeType="1"/>
          </p:cNvCxnSpPr>
          <p:nvPr/>
        </p:nvCxnSpPr>
        <p:spPr bwMode="auto">
          <a:xfrm flipV="1">
            <a:off x="5026025" y="2068513"/>
            <a:ext cx="971550" cy="258762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5128" name="Прямая со стрелкой 12"/>
          <p:cNvCxnSpPr>
            <a:cxnSpLocks noChangeShapeType="1"/>
          </p:cNvCxnSpPr>
          <p:nvPr/>
        </p:nvCxnSpPr>
        <p:spPr bwMode="auto">
          <a:xfrm>
            <a:off x="4960938" y="4984750"/>
            <a:ext cx="971550" cy="323850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4" name="Овал 13"/>
          <p:cNvSpPr/>
          <p:nvPr/>
        </p:nvSpPr>
        <p:spPr bwMode="auto">
          <a:xfrm>
            <a:off x="3535363" y="3752850"/>
            <a:ext cx="1490662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6127750" y="4724400"/>
            <a:ext cx="1489075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877888" y="1419225"/>
            <a:ext cx="1490662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700808"/>
            <a:ext cx="595512" cy="100708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8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1916832"/>
            <a:ext cx="1358459" cy="1028687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+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5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2160" y="1808819"/>
            <a:ext cx="1368151" cy="1007086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+ 2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70392" y="4077073"/>
            <a:ext cx="1493194" cy="100708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- 10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516216" y="4869160"/>
            <a:ext cx="688486" cy="1207140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7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5</a:t>
            </a:r>
            <a:endParaRPr lang="ru-RU" sz="7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46" name="Прямая со стрелкой 10"/>
          <p:cNvCxnSpPr>
            <a:cxnSpLocks noChangeShapeType="1"/>
          </p:cNvCxnSpPr>
          <p:nvPr/>
        </p:nvCxnSpPr>
        <p:spPr bwMode="auto">
          <a:xfrm rot="10800000" flipV="1">
            <a:off x="4765675" y="2909888"/>
            <a:ext cx="1814513" cy="908050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" name="TextBox 1"/>
          <p:cNvSpPr txBox="1"/>
          <p:nvPr/>
        </p:nvSpPr>
        <p:spPr>
          <a:xfrm>
            <a:off x="285750" y="285750"/>
            <a:ext cx="3992563" cy="45243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Реши цепочку примеров.</a:t>
            </a:r>
          </a:p>
        </p:txBody>
      </p:sp>
      <p:sp>
        <p:nvSpPr>
          <p:cNvPr id="5" name="Овал 4"/>
          <p:cNvSpPr/>
          <p:nvPr/>
        </p:nvSpPr>
        <p:spPr bwMode="auto">
          <a:xfrm>
            <a:off x="3470275" y="1614488"/>
            <a:ext cx="1490663" cy="14906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5932488" y="1549400"/>
            <a:ext cx="1490662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cxnSp>
        <p:nvCxnSpPr>
          <p:cNvPr id="6150" name="Прямая со стрелкой 7"/>
          <p:cNvCxnSpPr>
            <a:cxnSpLocks noChangeShapeType="1"/>
            <a:stCxn id="4" idx="6"/>
          </p:cNvCxnSpPr>
          <p:nvPr/>
        </p:nvCxnSpPr>
        <p:spPr bwMode="auto">
          <a:xfrm>
            <a:off x="2368550" y="2163763"/>
            <a:ext cx="1101725" cy="293687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6151" name="Прямая со стрелкой 8"/>
          <p:cNvCxnSpPr>
            <a:cxnSpLocks noChangeShapeType="1"/>
          </p:cNvCxnSpPr>
          <p:nvPr/>
        </p:nvCxnSpPr>
        <p:spPr bwMode="auto">
          <a:xfrm flipV="1">
            <a:off x="5026025" y="2068513"/>
            <a:ext cx="971550" cy="258762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cxnSp>
        <p:nvCxnSpPr>
          <p:cNvPr id="6152" name="Прямая со стрелкой 12"/>
          <p:cNvCxnSpPr>
            <a:cxnSpLocks noChangeShapeType="1"/>
          </p:cNvCxnSpPr>
          <p:nvPr/>
        </p:nvCxnSpPr>
        <p:spPr bwMode="auto">
          <a:xfrm>
            <a:off x="4960938" y="4984750"/>
            <a:ext cx="971550" cy="323850"/>
          </a:xfrm>
          <a:prstGeom prst="straightConnector1">
            <a:avLst/>
          </a:prstGeom>
          <a:noFill/>
          <a:ln w="76200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14" name="Овал 13"/>
          <p:cNvSpPr/>
          <p:nvPr/>
        </p:nvSpPr>
        <p:spPr bwMode="auto">
          <a:xfrm>
            <a:off x="3535363" y="3752850"/>
            <a:ext cx="1490662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16" name="Овал 15"/>
          <p:cNvSpPr/>
          <p:nvPr/>
        </p:nvSpPr>
        <p:spPr bwMode="auto">
          <a:xfrm>
            <a:off x="6127750" y="4724400"/>
            <a:ext cx="1489075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4" name="Овал 3"/>
          <p:cNvSpPr/>
          <p:nvPr/>
        </p:nvSpPr>
        <p:spPr bwMode="auto">
          <a:xfrm>
            <a:off x="877888" y="1419225"/>
            <a:ext cx="1490662" cy="14906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945" tIns="41473" rIns="82945" bIns="41473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endParaRPr lang="ru-RU" dirty="0">
              <a:ea typeface="MS Gothic" charset="-128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2776" y="1679204"/>
            <a:ext cx="1023514" cy="100708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12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64794" y="1938433"/>
            <a:ext cx="1065192" cy="100708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- </a:t>
            </a: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4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85411" y="1808819"/>
            <a:ext cx="1257553" cy="100708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+ 6</a:t>
            </a:r>
            <a:endParaRPr lang="ru-RU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4000504"/>
            <a:ext cx="1065192" cy="1007086"/>
          </a:xfrm>
          <a:prstGeom prst="rect">
            <a:avLst/>
          </a:prstGeom>
          <a:noFill/>
        </p:spPr>
        <p:txBody>
          <a:bodyPr wrap="non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- 4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228184" y="4869160"/>
            <a:ext cx="1294396" cy="1207140"/>
          </a:xfrm>
          <a:prstGeom prst="rect">
            <a:avLst/>
          </a:prstGeom>
          <a:noFill/>
        </p:spPr>
        <p:txBody>
          <a:bodyPr wrap="square" lIns="82945" tIns="41473" rIns="82945" bIns="41473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Times New Roman" pitchFamily="16" charset="0"/>
              <a:buNone/>
              <a:defRPr/>
            </a:pPr>
            <a:r>
              <a:rPr lang="ru-RU" sz="7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MS Gothic" charset="-128"/>
                <a:cs typeface="+mn-cs"/>
              </a:rPr>
              <a:t>10</a:t>
            </a:r>
            <a:endParaRPr lang="ru-RU" sz="73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MS Gothic" charset="-128"/>
              <a:cs typeface="+mn-cs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068960"/>
            <a:ext cx="760377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</a:t>
            </a:r>
            <a:r>
              <a:rPr lang="ru-RU" sz="8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7 + 6 = 7 + _ + </a:t>
            </a:r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_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844824"/>
            <a:ext cx="784887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Расскажи, как удобнее прибавить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число 6.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C:\Users\Helen\Desktop\схемы\шаблоны мои\матем\2011-10-14_061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8"/>
            <a:ext cx="9144000" cy="684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50" y="428625"/>
          <a:ext cx="8643940" cy="21748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  <a:gridCol w="864394"/>
              </a:tblGrid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438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9" marR="9143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5157192"/>
            <a:ext cx="269496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9 + </a:t>
            </a:r>
            <a:r>
              <a:rPr lang="ru-RU" sz="8800" b="1" spc="50" dirty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4" name="Овал 3"/>
          <p:cNvSpPr/>
          <p:nvPr/>
        </p:nvSpPr>
        <p:spPr>
          <a:xfrm>
            <a:off x="1214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57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071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786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434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06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500188" y="3071813"/>
            <a:ext cx="785812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39552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411760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00562" y="5143512"/>
            <a:ext cx="4104009" cy="14465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 + 1 + 6</a:t>
            </a:r>
          </a:p>
        </p:txBody>
      </p:sp>
      <p:sp>
        <p:nvSpPr>
          <p:cNvPr id="16" name="Овал 15"/>
          <p:cNvSpPr/>
          <p:nvPr/>
        </p:nvSpPr>
        <p:spPr>
          <a:xfrm>
            <a:off x="3357563" y="3071813"/>
            <a:ext cx="785812" cy="78581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355976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5292080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635793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300192" y="3068960"/>
            <a:ext cx="785813" cy="785813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7215188" y="642938"/>
            <a:ext cx="785812" cy="785812"/>
          </a:xfrm>
          <a:prstGeom prst="ellipse">
            <a:avLst/>
          </a:prstGeom>
          <a:solidFill>
            <a:srgbClr val="FFFF00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07407E-6 L 0.8434 -0.3412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2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0.34827 -0.1939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-9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59259E-6 L -0.33524 -0.2046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-1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-0.35799 -0.2150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35712 -0.204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5764 -0.204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" y="-1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389 7.40741E-7 L -0.29323 -0.20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-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254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Реши задачу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Учебник, страница 70, задание 1</vt:lpstr>
      <vt:lpstr>Учебник, страница 70, задание 2 </vt:lpstr>
      <vt:lpstr>Задача</vt:lpstr>
      <vt:lpstr> Учебник, страница 70, задание 4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Helen</dc:creator>
  <cp:lastModifiedBy>Натали</cp:lastModifiedBy>
  <cp:revision>34</cp:revision>
  <dcterms:created xsi:type="dcterms:W3CDTF">2011-10-14T01:51:00Z</dcterms:created>
  <dcterms:modified xsi:type="dcterms:W3CDTF">2015-04-01T05:00:28Z</dcterms:modified>
</cp:coreProperties>
</file>