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1" r:id="rId5"/>
    <p:sldId id="262" r:id="rId6"/>
    <p:sldId id="264" r:id="rId7"/>
    <p:sldId id="265" r:id="rId8"/>
    <p:sldId id="269" r:id="rId9"/>
    <p:sldId id="268" r:id="rId10"/>
    <p:sldId id="270" r:id="rId11"/>
    <p:sldId id="271" r:id="rId12"/>
    <p:sldId id="273" r:id="rId13"/>
    <p:sldId id="275" r:id="rId14"/>
    <p:sldId id="276" r:id="rId15"/>
    <p:sldId id="277" r:id="rId16"/>
    <p:sldId id="278" r:id="rId17"/>
    <p:sldId id="279" r:id="rId18"/>
    <p:sldId id="281" r:id="rId19"/>
    <p:sldId id="282" r:id="rId20"/>
    <p:sldId id="284" r:id="rId21"/>
    <p:sldId id="283" r:id="rId22"/>
    <p:sldId id="287" r:id="rId23"/>
    <p:sldId id="28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3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368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FD5E-A91A-4EF6-BF4F-0E849D9E84BB}" type="datetimeFigureOut">
              <a:rPr lang="ru-RU" smtClean="0"/>
              <a:pPr/>
              <a:t>24.07.2012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2DD4-85A3-44BF-960E-EBD076CEB0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FD5E-A91A-4EF6-BF4F-0E849D9E84BB}" type="datetimeFigureOut">
              <a:rPr lang="ru-RU" smtClean="0"/>
              <a:pPr/>
              <a:t>24.07.2012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2DD4-85A3-44BF-960E-EBD076CEB0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FD5E-A91A-4EF6-BF4F-0E849D9E84BB}" type="datetimeFigureOut">
              <a:rPr lang="ru-RU" smtClean="0"/>
              <a:pPr/>
              <a:t>24.07.2012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2DD4-85A3-44BF-960E-EBD076CEB0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FD5E-A91A-4EF6-BF4F-0E849D9E84BB}" type="datetimeFigureOut">
              <a:rPr lang="ru-RU" smtClean="0"/>
              <a:pPr/>
              <a:t>24.07.2012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2DD4-85A3-44BF-960E-EBD076CEB0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FD5E-A91A-4EF6-BF4F-0E849D9E84BB}" type="datetimeFigureOut">
              <a:rPr lang="ru-RU" smtClean="0"/>
              <a:pPr/>
              <a:t>24.07.2012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2DD4-85A3-44BF-960E-EBD076CEB0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FD5E-A91A-4EF6-BF4F-0E849D9E84BB}" type="datetimeFigureOut">
              <a:rPr lang="ru-RU" smtClean="0"/>
              <a:pPr/>
              <a:t>24.07.2012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2DD4-85A3-44BF-960E-EBD076CEB0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FD5E-A91A-4EF6-BF4F-0E849D9E84BB}" type="datetimeFigureOut">
              <a:rPr lang="ru-RU" smtClean="0"/>
              <a:pPr/>
              <a:t>24.07.2012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2DD4-85A3-44BF-960E-EBD076CEB0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FD5E-A91A-4EF6-BF4F-0E849D9E84BB}" type="datetimeFigureOut">
              <a:rPr lang="ru-RU" smtClean="0"/>
              <a:pPr/>
              <a:t>24.07.2012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2DD4-85A3-44BF-960E-EBD076CEB0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FD5E-A91A-4EF6-BF4F-0E849D9E84BB}" type="datetimeFigureOut">
              <a:rPr lang="ru-RU" smtClean="0"/>
              <a:pPr/>
              <a:t>24.07.2012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2DD4-85A3-44BF-960E-EBD076CEB0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FD5E-A91A-4EF6-BF4F-0E849D9E84BB}" type="datetimeFigureOut">
              <a:rPr lang="ru-RU" smtClean="0"/>
              <a:pPr/>
              <a:t>24.07.2012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2DD4-85A3-44BF-960E-EBD076CEB0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FD5E-A91A-4EF6-BF4F-0E849D9E84BB}" type="datetimeFigureOut">
              <a:rPr lang="ru-RU" smtClean="0"/>
              <a:pPr/>
              <a:t>24.07.2012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2DD4-85A3-44BF-960E-EBD076CEB0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6FD5E-A91A-4EF6-BF4F-0E849D9E84BB}" type="datetimeFigureOut">
              <a:rPr lang="ru-RU" smtClean="0"/>
              <a:pPr/>
              <a:t>24.07.2012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12DD4-85A3-44BF-960E-EBD076CEB0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  <p:sndAc>
      <p:stSnd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36523992160013916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42852"/>
            <a:ext cx="8786874" cy="64294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4429132"/>
            <a:ext cx="4714908" cy="200026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Lucida Console" pitchFamily="49" charset="0"/>
              </a:rPr>
              <a:t>СОЧИНЯЕМ И ТАНЦУЕМ</a:t>
            </a:r>
            <a:br>
              <a:rPr lang="ru-RU" sz="3200" dirty="0" smtClean="0">
                <a:latin typeface="Lucida Console" pitchFamily="49" charset="0"/>
              </a:rPr>
            </a:br>
            <a:r>
              <a:rPr lang="ru-RU" dirty="0" smtClean="0">
                <a:latin typeface="Lucida Console" pitchFamily="49" charset="0"/>
              </a:rPr>
              <a:t>кадриль</a:t>
            </a:r>
            <a:r>
              <a:rPr lang="ru-RU" sz="3200" dirty="0" smtClean="0">
                <a:latin typeface="Lucida Console" pitchFamily="49" charset="0"/>
              </a:rPr>
              <a:t/>
            </a:r>
            <a:br>
              <a:rPr lang="ru-RU" sz="3200" dirty="0" smtClean="0">
                <a:latin typeface="Lucida Console" pitchFamily="49" charset="0"/>
              </a:rPr>
            </a:br>
            <a:r>
              <a:rPr lang="ru-RU" sz="2700" dirty="0" smtClean="0">
                <a:latin typeface="Lucida Console" pitchFamily="49" charset="0"/>
              </a:rPr>
              <a:t>учитель ритмики</a:t>
            </a:r>
            <a:br>
              <a:rPr lang="ru-RU" sz="2700" dirty="0" smtClean="0">
                <a:latin typeface="Lucida Console" pitchFamily="49" charset="0"/>
              </a:rPr>
            </a:br>
            <a:r>
              <a:rPr lang="ru-RU" sz="2700" dirty="0" smtClean="0">
                <a:latin typeface="Lucida Console" pitchFamily="49" charset="0"/>
              </a:rPr>
              <a:t>Золотарёва О.Д.</a:t>
            </a:r>
            <a:r>
              <a:rPr lang="ru-RU" sz="3200" dirty="0" smtClean="0">
                <a:latin typeface="Lucida Console" pitchFamily="49" charset="0"/>
              </a:rPr>
              <a:t/>
            </a:r>
            <a:br>
              <a:rPr lang="ru-RU" sz="3200" dirty="0" smtClean="0">
                <a:latin typeface="Lucida Console" pitchFamily="49" charset="0"/>
              </a:rPr>
            </a:br>
            <a:r>
              <a:rPr lang="ru-RU" sz="2400" dirty="0" smtClean="0">
                <a:latin typeface="Bookman Old Style" pitchFamily="18" charset="0"/>
              </a:rPr>
              <a:t/>
            </a:r>
            <a:br>
              <a:rPr lang="ru-RU" sz="2400" dirty="0" smtClean="0">
                <a:latin typeface="Bookman Old Style" pitchFamily="18" charset="0"/>
              </a:rPr>
            </a:b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500042"/>
            <a:ext cx="5357850" cy="92869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ЖИЗНЬ </a:t>
            </a:r>
            <a:r>
              <a:rPr lang="en-US" sz="2400" dirty="0" smtClean="0"/>
              <a:t>-</a:t>
            </a:r>
            <a:r>
              <a:rPr lang="ru-RU" sz="2400" dirty="0" smtClean="0"/>
              <a:t> БЕСКОНЕЧНОЕ ПОЗНАНИЕ,</a:t>
            </a:r>
          </a:p>
          <a:p>
            <a:r>
              <a:rPr lang="ru-RU" sz="2400" dirty="0" smtClean="0"/>
              <a:t>БЕРИ СВОЙ ПОСОХ И ИДИ.</a:t>
            </a:r>
            <a:endParaRPr lang="ru-RU" sz="2400" dirty="0"/>
          </a:p>
        </p:txBody>
      </p:sp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ТАНЦЕВАЛЬНЫЕ  КОСТЮМЫ</a:t>
            </a:r>
            <a:endParaRPr lang="ru-RU" b="1" dirty="0"/>
          </a:p>
        </p:txBody>
      </p:sp>
      <p:pic>
        <p:nvPicPr>
          <p:cNvPr id="5" name="Содержимое 4" descr="95099857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7158" y="1214422"/>
            <a:ext cx="3929090" cy="5429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8452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714876" y="1214422"/>
            <a:ext cx="4000527" cy="535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857232"/>
            <a:ext cx="2286016" cy="2857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304_5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7158" y="500042"/>
            <a:ext cx="3786214" cy="60722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7" descr="69392031198367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429124" y="571480"/>
            <a:ext cx="4357718" cy="5857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928802"/>
            <a:ext cx="2928958" cy="7143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Содержимое 5" descr="platie-narodno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0562" y="428604"/>
            <a:ext cx="4357717" cy="61436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Содержимое 6" descr="DSC00310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285720" y="642918"/>
            <a:ext cx="4071966" cy="57864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55567236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5008" b="15008"/>
          <a:stretch>
            <a:fillRect/>
          </a:stretch>
        </p:blipFill>
        <p:spPr>
          <a:xfrm>
            <a:off x="1428728" y="285728"/>
            <a:ext cx="6500858" cy="5143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5367338"/>
            <a:ext cx="7643866" cy="11334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Почему в танце дама с правой стороны от кавалера?</a:t>
            </a:r>
            <a:endParaRPr lang="ru-RU" sz="3200" dirty="0"/>
          </a:p>
        </p:txBody>
      </p:sp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01122" cy="300039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До </a:t>
            </a:r>
            <a:r>
              <a:rPr lang="en-US" sz="2800" dirty="0" smtClean="0"/>
              <a:t>XVIII</a:t>
            </a:r>
            <a:r>
              <a:rPr lang="ru-RU" sz="2800" dirty="0" smtClean="0"/>
              <a:t> века ношение шпаги было обязательным для мужчин,  даже во время праздников и больших балов. Из этой традиции вытекает правило, по которому, выходя на танец, дама находилась справа  и слегка позади от кавалера. Таким образом, если мужчина носил шпагу, он мог одним движением правой руки извлечь клинок и тем самым быть в полной готовности защитить даму.</a:t>
            </a:r>
            <a:endParaRPr lang="ru-RU" sz="2800" dirty="0"/>
          </a:p>
        </p:txBody>
      </p:sp>
      <p:pic>
        <p:nvPicPr>
          <p:cNvPr id="4" name="Рисунок 3" descr="daw2005-quadrille-184.jpg"/>
          <p:cNvPicPr>
            <a:picLocks noChangeAspect="1"/>
          </p:cNvPicPr>
          <p:nvPr/>
        </p:nvPicPr>
        <p:blipFill>
          <a:blip r:embed="rId3"/>
          <a:srcRect l="2857" t="17543" r="2857"/>
          <a:stretch>
            <a:fillRect/>
          </a:stretch>
        </p:blipFill>
        <p:spPr>
          <a:xfrm>
            <a:off x="1142976" y="3357562"/>
            <a:ext cx="7072362" cy="335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6766" cy="121444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Кадрили по  форме  построения  бывают</a:t>
            </a:r>
            <a:br>
              <a:rPr lang="ru-RU" sz="3200" b="1" i="1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</a:br>
            <a:r>
              <a:rPr lang="ru-RU" sz="3200" b="1" i="1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круговыми   и  квадратными ( угловыми )</a:t>
            </a:r>
            <a:endParaRPr lang="ru-RU" sz="3200" b="1" i="1" dirty="0">
              <a:solidFill>
                <a:schemeClr val="tx2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pic>
        <p:nvPicPr>
          <p:cNvPr id="9" name="Рисунок 8" descr="chestnyakov.jpg"/>
          <p:cNvPicPr>
            <a:picLocks noChangeAspect="1"/>
          </p:cNvPicPr>
          <p:nvPr/>
        </p:nvPicPr>
        <p:blipFill>
          <a:blip r:embed="rId3"/>
          <a:srcRect l="50977" b="2191"/>
          <a:stretch>
            <a:fillRect/>
          </a:stretch>
        </p:blipFill>
        <p:spPr>
          <a:xfrm>
            <a:off x="4143372" y="2000240"/>
            <a:ext cx="4357718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 descr="445911-5e588d7e103809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285992"/>
            <a:ext cx="4214842" cy="38576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1214422"/>
            <a:ext cx="5114932" cy="41434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ЗАЧЕМ  НУЖНА  РАЗМИНКА?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Задача разминки- разогрев опорно-двигательного аппарата, создание психологического и эмоционального настроения, знакомство с основными движениями русского танца. </a:t>
            </a:r>
            <a:endParaRPr lang="ru-RU" sz="3600" dirty="0"/>
          </a:p>
        </p:txBody>
      </p:sp>
      <p:pic>
        <p:nvPicPr>
          <p:cNvPr id="3" name="Рисунок 2" descr="рис-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571480"/>
            <a:ext cx="3429024" cy="60007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anci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85728"/>
            <a:ext cx="8715436" cy="635798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КРУГОВАЯ  КАДРИЛЬ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1524296_1279105273_54097750_1264075819_val_s_4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357166"/>
            <a:ext cx="8643998" cy="62857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285992"/>
            <a:ext cx="6929486" cy="107157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2"/>
                </a:solidFill>
                <a:latin typeface="Impact" pitchFamily="34" charset="0"/>
              </a:rPr>
              <a:t>УГЛОВАЯ  КАДРИЛЬ</a:t>
            </a:r>
            <a:endParaRPr lang="ru-RU" sz="4800" dirty="0">
              <a:solidFill>
                <a:schemeClr val="accent2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236854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Кадриль делится на фигуры, которые могут иметь различные названия: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«Задорная», «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Проходочка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», « Девки нарасхват», «Дробить».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SC01809.JPG"/>
          <p:cNvPicPr>
            <a:picLocks noGrp="1" noChangeAspect="1"/>
          </p:cNvPicPr>
          <p:nvPr>
            <p:ph idx="1"/>
          </p:nvPr>
        </p:nvPicPr>
        <p:blipFill>
          <a:blip r:embed="rId3"/>
          <a:srcRect b="15254"/>
          <a:stretch>
            <a:fillRect/>
          </a:stretch>
        </p:blipFill>
        <p:spPr>
          <a:xfrm>
            <a:off x="500033" y="2500306"/>
            <a:ext cx="8072495" cy="40719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4800" b="1" i="1" dirty="0" smtClean="0"/>
              <a:t>Что такое танец?</a:t>
            </a:r>
            <a:endParaRPr lang="ru-RU" sz="4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9"/>
            <a:ext cx="8229600" cy="3929090"/>
          </a:xfrm>
        </p:spPr>
        <p:txBody>
          <a:bodyPr/>
          <a:lstStyle/>
          <a:p>
            <a:r>
              <a:rPr lang="ru-RU" dirty="0" smtClean="0"/>
              <a:t>Танец – это способ выразить своё настроение и чувства при помощи ритмичных шагов и движений тела.</a:t>
            </a:r>
            <a:endParaRPr lang="ru-RU" dirty="0"/>
          </a:p>
        </p:txBody>
      </p:sp>
      <p:pic>
        <p:nvPicPr>
          <p:cNvPr id="4" name="Рисунок 3" descr="1_43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571744"/>
            <a:ext cx="6357982" cy="40719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adril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142852"/>
            <a:ext cx="8501121" cy="64294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3500462" cy="350046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Impact" pitchFamily="34" charset="0"/>
              </a:rPr>
              <a:t>1 фигура «ЗНАКОМСТВО»</a:t>
            </a:r>
            <a:br>
              <a:rPr lang="ru-RU" sz="2400" dirty="0" smtClean="0">
                <a:latin typeface="Impact" pitchFamily="34" charset="0"/>
              </a:rPr>
            </a:br>
            <a:r>
              <a:rPr lang="ru-RU" sz="2400" dirty="0" smtClean="0">
                <a:latin typeface="Impact" pitchFamily="34" charset="0"/>
              </a:rPr>
              <a:t/>
            </a:r>
            <a:br>
              <a:rPr lang="ru-RU" sz="2400" dirty="0" smtClean="0">
                <a:latin typeface="Impact" pitchFamily="34" charset="0"/>
              </a:rPr>
            </a:br>
            <a:r>
              <a:rPr lang="ru-RU" sz="2400" dirty="0" smtClean="0">
                <a:latin typeface="Impact" pitchFamily="34" charset="0"/>
              </a:rPr>
              <a:t>2 фигура «ПРОГУЛОЧКА»</a:t>
            </a:r>
            <a:br>
              <a:rPr lang="ru-RU" sz="2400" dirty="0" smtClean="0">
                <a:latin typeface="Impact" pitchFamily="34" charset="0"/>
              </a:rPr>
            </a:br>
            <a:r>
              <a:rPr lang="ru-RU" sz="2400" dirty="0" smtClean="0">
                <a:latin typeface="Impact" pitchFamily="34" charset="0"/>
              </a:rPr>
              <a:t/>
            </a:r>
            <a:br>
              <a:rPr lang="ru-RU" sz="2400" dirty="0" smtClean="0">
                <a:latin typeface="Impact" pitchFamily="34" charset="0"/>
              </a:rPr>
            </a:br>
            <a:r>
              <a:rPr lang="ru-RU" sz="2400" dirty="0" smtClean="0">
                <a:latin typeface="Impact" pitchFamily="34" charset="0"/>
              </a:rPr>
              <a:t>3 фигура    «ЗАДОРНАЯ»</a:t>
            </a:r>
            <a:br>
              <a:rPr lang="ru-RU" sz="2400" dirty="0" smtClean="0">
                <a:latin typeface="Impact" pitchFamily="34" charset="0"/>
              </a:rPr>
            </a:br>
            <a:r>
              <a:rPr lang="ru-RU" sz="2400" dirty="0" smtClean="0">
                <a:latin typeface="Impact" pitchFamily="34" charset="0"/>
              </a:rPr>
              <a:t/>
            </a:r>
            <a:br>
              <a:rPr lang="ru-RU" sz="2400" dirty="0" smtClean="0">
                <a:latin typeface="Impact" pitchFamily="34" charset="0"/>
              </a:rPr>
            </a:br>
            <a:r>
              <a:rPr lang="ru-RU" sz="2400" dirty="0" smtClean="0">
                <a:latin typeface="Impact" pitchFamily="34" charset="0"/>
              </a:rPr>
              <a:t>4 фигура «ПРОЩАЛЬНАЯ»</a:t>
            </a:r>
            <a:br>
              <a:rPr lang="ru-RU" sz="2400" dirty="0" smtClean="0">
                <a:latin typeface="Impact" pitchFamily="34" charset="0"/>
              </a:rPr>
            </a:br>
            <a:endParaRPr lang="ru-RU" sz="2400" dirty="0">
              <a:latin typeface="Impact" pitchFamily="34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785794"/>
            <a:ext cx="3000396" cy="42862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7" y="571480"/>
            <a:ext cx="2786082" cy="5626121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Franklin Gothic Medium" pitchFamily="34" charset="0"/>
              </a:rPr>
              <a:t>Основные рисунки танца в  кадрили:</a:t>
            </a:r>
          </a:p>
          <a:p>
            <a:r>
              <a:rPr lang="ru-RU" sz="3600" dirty="0" smtClean="0">
                <a:latin typeface="Impact" pitchFamily="34" charset="0"/>
              </a:rPr>
              <a:t>«ЗВЁЗДОЧКА»</a:t>
            </a:r>
          </a:p>
          <a:p>
            <a:r>
              <a:rPr lang="ru-RU" sz="3600" dirty="0" smtClean="0">
                <a:latin typeface="Impact" pitchFamily="34" charset="0"/>
              </a:rPr>
              <a:t>«ВОРОТЦА»</a:t>
            </a:r>
          </a:p>
          <a:p>
            <a:r>
              <a:rPr lang="ru-RU" sz="3600" dirty="0" smtClean="0">
                <a:latin typeface="Impact" pitchFamily="34" charset="0"/>
              </a:rPr>
              <a:t>«ПРОЧЁС»</a:t>
            </a:r>
          </a:p>
          <a:p>
            <a:r>
              <a:rPr lang="ru-RU" sz="3600" dirty="0" smtClean="0">
                <a:latin typeface="Impact" pitchFamily="34" charset="0"/>
              </a:rPr>
              <a:t>«УГОЛКИ»        </a:t>
            </a:r>
            <a:r>
              <a:rPr lang="ru-RU" sz="2800" dirty="0" smtClean="0"/>
              <a:t>          </a:t>
            </a:r>
            <a:endParaRPr lang="ru-RU" sz="2800" dirty="0"/>
          </a:p>
        </p:txBody>
      </p:sp>
      <p:pic>
        <p:nvPicPr>
          <p:cNvPr id="7" name="Содержимое 6" descr="kadrill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00430" y="273050"/>
            <a:ext cx="4714908" cy="62992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72264462_132320DSCF019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285728"/>
            <a:ext cx="8215370" cy="62865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929066"/>
            <a:ext cx="7929618" cy="264320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Мы познакомились с одним из видов   русского танца кадриль, а также формами   его построения, особенностями и манерой исполнения. Передали яркий, игровой характер русской кадрили, побывали в роли постановщика танца, проявили творчество и воображение в создании своих собственных замыслов.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349_021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285728"/>
            <a:ext cx="8572560" cy="63579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3512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Impact" pitchFamily="34" charset="0"/>
                <a:cs typeface="Times New Roman" pitchFamily="18" charset="0"/>
              </a:rPr>
              <a:t>В  каждом ребёнке должно присутствовать три Т.</a:t>
            </a:r>
            <a:b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Impact" pitchFamily="34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Impact" pitchFamily="34" charset="0"/>
                <a:cs typeface="Times New Roman" pitchFamily="18" charset="0"/>
              </a:rPr>
              <a:t>Талант, творчество и трудолюбие,</a:t>
            </a:r>
            <a:b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Impact" pitchFamily="34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Impact" pitchFamily="34" charset="0"/>
                <a:cs typeface="Times New Roman" pitchFamily="18" charset="0"/>
              </a:rPr>
              <a:t>что и было моей задачей.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  <a:latin typeface="Impac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Возникновение  танца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428736"/>
            <a:ext cx="3857652" cy="5143536"/>
          </a:xfrm>
        </p:spPr>
        <p:txBody>
          <a:bodyPr/>
          <a:lstStyle/>
          <a:p>
            <a:r>
              <a:rPr lang="ru-RU" dirty="0" smtClean="0"/>
              <a:t>По преданиям  древних  греков, муза  танца  звалась</a:t>
            </a:r>
          </a:p>
          <a:p>
            <a:r>
              <a:rPr lang="ru-RU" dirty="0" smtClean="0"/>
              <a:t>    </a:t>
            </a:r>
            <a:r>
              <a:rPr lang="ru-RU" sz="4000" b="1" dirty="0" smtClean="0"/>
              <a:t>ТЕРПСИХОРА</a:t>
            </a:r>
            <a:endParaRPr lang="ru-RU" sz="4000" b="1" dirty="0"/>
          </a:p>
        </p:txBody>
      </p:sp>
      <p:pic>
        <p:nvPicPr>
          <p:cNvPr id="9" name="Рисунок 8" descr="675px-Terpsichore_Pio-Clementino_Inv3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428736"/>
            <a:ext cx="3214710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428604"/>
            <a:ext cx="4786346" cy="142876"/>
          </a:xfrm>
        </p:spPr>
        <p:txBody>
          <a:bodyPr>
            <a:normAutofit fontScale="90000"/>
          </a:bodyPr>
          <a:lstStyle/>
          <a:p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7562"/>
            <a:ext cx="8229600" cy="321471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</a:t>
            </a:r>
            <a:r>
              <a:rPr lang="ru-RU" sz="2800" dirty="0" smtClean="0"/>
              <a:t>Она имела 8 сестёр. Летними вечерами они, взявшись за руки, водили хороводы. На греческих фресках и вазах сёстры – музы держатся за руки. Танец был тесно связан с музыкой, пением, словом, игрой. Танец получил своё развитие в Греции как источник развлечения. Появились народные танцы. </a:t>
            </a:r>
            <a:endParaRPr lang="ru-RU" sz="2800" dirty="0"/>
          </a:p>
        </p:txBody>
      </p:sp>
      <p:pic>
        <p:nvPicPr>
          <p:cNvPr id="4" name="Рисунок 3" descr="0_a75c_2dca3638_L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57166"/>
            <a:ext cx="7929618" cy="28575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686700" cy="571504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Народный танец.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429132"/>
            <a:ext cx="8715436" cy="221457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1200" dirty="0" smtClean="0"/>
              <a:t>             Велика матушка Русь! Главное богатство люди</a:t>
            </a:r>
          </a:p>
          <a:p>
            <a:pPr>
              <a:buNone/>
            </a:pPr>
            <a:r>
              <a:rPr lang="ru-RU" sz="11200" dirty="0" smtClean="0"/>
              <a:t>    простые, но талантливые умельцы, умеющие грустить и радоваться, работать до седьмого пота и веселиться от души, способные выразить состояние своей души и великие события в песнях, играх, хороводах. Талантлив русский народ.</a:t>
            </a:r>
            <a:r>
              <a:rPr lang="ru-RU" sz="4800" dirty="0" smtClean="0"/>
              <a:t>.</a:t>
            </a:r>
          </a:p>
          <a:p>
            <a:pPr>
              <a:buNone/>
            </a:pPr>
            <a:endParaRPr lang="ru-RU" sz="4800" b="1" dirty="0" smtClean="0"/>
          </a:p>
          <a:p>
            <a:pPr>
              <a:buNone/>
            </a:pPr>
            <a:r>
              <a:rPr lang="ru-RU" sz="4800" dirty="0" smtClean="0"/>
              <a:t> </a:t>
            </a:r>
            <a:endParaRPr lang="ru-RU" sz="4800" dirty="0"/>
          </a:p>
        </p:txBody>
      </p:sp>
      <p:pic>
        <p:nvPicPr>
          <p:cNvPr id="4" name="Рисунок 3" descr="c80d277c73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785795"/>
            <a:ext cx="8215370" cy="3643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Народный  танец -</a:t>
            </a:r>
            <a:endParaRPr lang="ru-RU" sz="2800" dirty="0">
              <a:latin typeface="Arial Narrow" pitchFamily="34" charset="0"/>
            </a:endParaRPr>
          </a:p>
        </p:txBody>
      </p:sp>
      <p:pic>
        <p:nvPicPr>
          <p:cNvPr id="6" name="Содержимое 5" descr="-..-i-Media-Po_rodnomu_Severo-Zapadu-Yurkina_E._Horovod_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5050" y="285729"/>
            <a:ext cx="5111750" cy="6215106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14282" y="1357298"/>
            <a:ext cx="3500462" cy="4768865"/>
          </a:xfrm>
        </p:spPr>
        <p:txBody>
          <a:bodyPr/>
          <a:lstStyle/>
          <a:p>
            <a:endParaRPr lang="ru-RU" dirty="0" smtClean="0"/>
          </a:p>
          <a:p>
            <a:r>
              <a:rPr lang="ru-RU" sz="2400" dirty="0" smtClean="0"/>
              <a:t>выражает характер, </a:t>
            </a:r>
          </a:p>
          <a:p>
            <a:r>
              <a:rPr lang="ru-RU" sz="2400" dirty="0" smtClean="0"/>
              <a:t>отличительные  черты каждого  народа.</a:t>
            </a:r>
          </a:p>
          <a:p>
            <a:r>
              <a:rPr lang="ru-RU" sz="2400" dirty="0" smtClean="0"/>
              <a:t>Это  танец,  который </a:t>
            </a:r>
          </a:p>
          <a:p>
            <a:r>
              <a:rPr lang="ru-RU" sz="2400" dirty="0" smtClean="0"/>
              <a:t>сочиняет  сам  народ.</a:t>
            </a:r>
            <a:endParaRPr lang="ru-RU" sz="2400" dirty="0"/>
          </a:p>
        </p:txBody>
      </p:sp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nstantia" pitchFamily="18" charset="0"/>
              </a:rPr>
              <a:t>Вид русской пляски – кадриль.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6" name="Содержимое 5" descr="8____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643050"/>
            <a:ext cx="4357718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 descr="ma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1643050"/>
            <a:ext cx="4143404" cy="29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 descr="kadril_min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4714884"/>
            <a:ext cx="4000528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Кадриль – задорный, игровой, парный танец.</a:t>
            </a:r>
            <a:br>
              <a:rPr lang="ru-RU" sz="3200" dirty="0" smtClean="0"/>
            </a:br>
            <a:r>
              <a:rPr lang="ru-RU" sz="3200" dirty="0" smtClean="0"/>
              <a:t>Своё происхождение ведёт от салонного французского танца.</a:t>
            </a:r>
            <a:endParaRPr lang="ru-RU" sz="3200" dirty="0"/>
          </a:p>
        </p:txBody>
      </p:sp>
      <p:pic>
        <p:nvPicPr>
          <p:cNvPr id="6" name="Содержимое 5" descr="0002_ChainOfFourLadie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1857364"/>
            <a:ext cx="8072494" cy="46434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Mazour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28604"/>
            <a:ext cx="8215370" cy="61436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500042"/>
            <a:ext cx="7643866" cy="142876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 России кадриль появилась в начале </a:t>
            </a:r>
            <a:r>
              <a:rPr lang="en-US" sz="2800" b="1" dirty="0" smtClean="0">
                <a:solidFill>
                  <a:srgbClr val="002060"/>
                </a:solidFill>
              </a:rPr>
              <a:t>XIX </a:t>
            </a:r>
            <a:r>
              <a:rPr lang="ru-RU" sz="2800" b="1" dirty="0" smtClean="0">
                <a:solidFill>
                  <a:srgbClr val="002060"/>
                </a:solidFill>
              </a:rPr>
              <a:t>столетия  и стала одним из любимых танцев русского  народа.       </a:t>
            </a:r>
            <a:endParaRPr lang="ru-RU" sz="2800" b="1" dirty="0"/>
          </a:p>
        </p:txBody>
      </p:sp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</TotalTime>
  <Words>385</Words>
  <Application>Microsoft Office PowerPoint</Application>
  <PresentationFormat>Экран (4:3)</PresentationFormat>
  <Paragraphs>39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СОЧИНЯЕМ И ТАНЦУЕМ кадриль учитель ритмики Золотарёва О.Д.  </vt:lpstr>
      <vt:lpstr>Что такое танец?</vt:lpstr>
      <vt:lpstr>Возникновение  танца</vt:lpstr>
      <vt:lpstr>Слайд 4</vt:lpstr>
      <vt:lpstr>Народный танец.</vt:lpstr>
      <vt:lpstr>Народный  танец -</vt:lpstr>
      <vt:lpstr>Вид русской пляски – кадриль.</vt:lpstr>
      <vt:lpstr>Кадриль – задорный, игровой, парный танец. Своё происхождение ведёт от салонного французского танца.</vt:lpstr>
      <vt:lpstr>Слайд 9</vt:lpstr>
      <vt:lpstr>ТАНЦЕВАЛЬНЫЕ  КОСТЮМЫ</vt:lpstr>
      <vt:lpstr>Слайд 11</vt:lpstr>
      <vt:lpstr>Слайд 12</vt:lpstr>
      <vt:lpstr>Слайд 13</vt:lpstr>
      <vt:lpstr>До XVIII века ношение шпаги было обязательным для мужчин,  даже во время праздников и больших балов. Из этой традиции вытекает правило, по которому, выходя на танец, дама находилась справа  и слегка позади от кавалера. Таким образом, если мужчина носил шпагу, он мог одним движением правой руки извлечь клинок и тем самым быть в полной готовности защитить даму.</vt:lpstr>
      <vt:lpstr>Кадрили по  форме  построения  бывают круговыми   и  квадратными ( угловыми )</vt:lpstr>
      <vt:lpstr>ЗАЧЕМ  НУЖНА  РАЗМИНКА?  Задача разминки- разогрев опорно-двигательного аппарата, создание психологического и эмоционального настроения, знакомство с основными движениями русского танца. </vt:lpstr>
      <vt:lpstr>КРУГОВАЯ  КАДРИЛЬ</vt:lpstr>
      <vt:lpstr>УГЛОВАЯ  КАДРИЛЬ</vt:lpstr>
      <vt:lpstr>Кадриль делится на фигуры, которые могут иметь различные названия: «Задорная», «Проходочка», « Девки нарасхват», «Дробить». </vt:lpstr>
      <vt:lpstr>1 фигура «ЗНАКОМСТВО»  2 фигура «ПРОГУЛОЧКА»  3 фигура    «ЗАДОРНАЯ»  4 фигура «ПРОЩАЛЬНАЯ» </vt:lpstr>
      <vt:lpstr>Слайд 21</vt:lpstr>
      <vt:lpstr> Мы познакомились с одним из видов   русского танца кадриль, а также формами   его построения, особенностями и манерой исполнения. Передали яркий, игровой характер русской кадрили, побывали в роли постановщика танца, проявили творчество и воображение в создании своих собственных замыслов. </vt:lpstr>
      <vt:lpstr>В  каждом ребёнке должно присутствовать три Т. Талант, творчество и трудолюбие, что и было моей задачей.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73</cp:revision>
  <dcterms:created xsi:type="dcterms:W3CDTF">2011-12-12T19:08:33Z</dcterms:created>
  <dcterms:modified xsi:type="dcterms:W3CDTF">2012-07-24T12:51:10Z</dcterms:modified>
</cp:coreProperties>
</file>