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sldIdLst>
    <p:sldId id="305" r:id="rId2"/>
    <p:sldId id="364" r:id="rId3"/>
    <p:sldId id="365" r:id="rId4"/>
    <p:sldId id="355" r:id="rId5"/>
    <p:sldId id="356" r:id="rId6"/>
    <p:sldId id="366" r:id="rId7"/>
    <p:sldId id="391" r:id="rId8"/>
    <p:sldId id="368" r:id="rId9"/>
    <p:sldId id="393" r:id="rId10"/>
    <p:sldId id="372" r:id="rId11"/>
    <p:sldId id="370" r:id="rId12"/>
    <p:sldId id="371" r:id="rId13"/>
    <p:sldId id="373" r:id="rId14"/>
    <p:sldId id="374" r:id="rId15"/>
    <p:sldId id="376" r:id="rId16"/>
    <p:sldId id="362" r:id="rId17"/>
    <p:sldId id="363" r:id="rId18"/>
    <p:sldId id="378" r:id="rId19"/>
    <p:sldId id="379" r:id="rId20"/>
    <p:sldId id="380" r:id="rId21"/>
    <p:sldId id="381" r:id="rId22"/>
    <p:sldId id="382" r:id="rId23"/>
    <p:sldId id="386" r:id="rId24"/>
    <p:sldId id="387" r:id="rId25"/>
    <p:sldId id="388" r:id="rId26"/>
    <p:sldId id="394" r:id="rId27"/>
    <p:sldId id="395" r:id="rId28"/>
    <p:sldId id="396" r:id="rId29"/>
    <p:sldId id="397" r:id="rId30"/>
    <p:sldId id="398" r:id="rId31"/>
    <p:sldId id="399" r:id="rId32"/>
    <p:sldId id="400" r:id="rId33"/>
    <p:sldId id="401" r:id="rId34"/>
    <p:sldId id="406" r:id="rId35"/>
    <p:sldId id="402" r:id="rId36"/>
    <p:sldId id="403" r:id="rId37"/>
    <p:sldId id="404" r:id="rId38"/>
    <p:sldId id="405" r:id="rId39"/>
    <p:sldId id="407" r:id="rId40"/>
    <p:sldId id="408" r:id="rId41"/>
    <p:sldId id="411" r:id="rId42"/>
    <p:sldId id="409" r:id="rId43"/>
    <p:sldId id="410" r:id="rId44"/>
    <p:sldId id="412" r:id="rId45"/>
    <p:sldId id="413" r:id="rId46"/>
    <p:sldId id="414" r:id="rId47"/>
    <p:sldId id="415" r:id="rId48"/>
    <p:sldId id="416" r:id="rId49"/>
    <p:sldId id="303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 autoAdjust="0"/>
    <p:restoredTop sz="94255" autoAdjust="0"/>
  </p:normalViewPr>
  <p:slideViewPr>
    <p:cSldViewPr showGuides="1"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9A12B-B840-4E7F-88EF-85733359FCCA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1C86D-C9EE-4B33-9676-B0D62A1D37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083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1C86D-C9EE-4B33-9676-B0D62A1D37B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755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1C86D-C9EE-4B33-9676-B0D62A1D37B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469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5F23-1F9F-4B29-AF0F-5034E7B12AC8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9EB7-278D-42EE-9E33-0898F0B4245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5F23-1F9F-4B29-AF0F-5034E7B12AC8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9EB7-278D-42EE-9E33-0898F0B424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5F23-1F9F-4B29-AF0F-5034E7B12AC8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9EB7-278D-42EE-9E33-0898F0B424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5F23-1F9F-4B29-AF0F-5034E7B12AC8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9EB7-278D-42EE-9E33-0898F0B424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5F23-1F9F-4B29-AF0F-5034E7B12AC8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9EB7-278D-42EE-9E33-0898F0B4245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5F23-1F9F-4B29-AF0F-5034E7B12AC8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9EB7-278D-42EE-9E33-0898F0B424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5F23-1F9F-4B29-AF0F-5034E7B12AC8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9EB7-278D-42EE-9E33-0898F0B424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5F23-1F9F-4B29-AF0F-5034E7B12AC8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9EB7-278D-42EE-9E33-0898F0B424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5F23-1F9F-4B29-AF0F-5034E7B12AC8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9EB7-278D-42EE-9E33-0898F0B424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5F23-1F9F-4B29-AF0F-5034E7B12AC8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9EB7-278D-42EE-9E33-0898F0B424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5F23-1F9F-4B29-AF0F-5034E7B12AC8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86E9EB7-278D-42EE-9E33-0898F0B4245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5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03C5F23-1F9F-4B29-AF0F-5034E7B12AC8}" type="datetimeFigureOut">
              <a:rPr lang="ru-RU" smtClean="0"/>
              <a:t>23.11.2025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86E9EB7-278D-42EE-9E33-0898F0B4245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>
    <p:wipe dir="d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4864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Ургенчский государственный медицинский институт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91680" y="1052736"/>
            <a:ext cx="5884337" cy="4389437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" name="Прямоугольник 1"/>
          <p:cNvSpPr/>
          <p:nvPr/>
        </p:nvSpPr>
        <p:spPr>
          <a:xfrm>
            <a:off x="313368" y="5375322"/>
            <a:ext cx="8640960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СОГЛАСНЫЕ БУКВЫ И ЗВУКИ  РУССКОГО                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АЛФАВИТА. МОЙ ДЕНЬ»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АЛФАВИТА»</a:t>
            </a:r>
          </a:p>
        </p:txBody>
      </p:sp>
    </p:spTree>
  </p:cSld>
  <p:clrMapOvr>
    <a:masterClrMapping/>
  </p:clrMapOvr>
  <p:transition advClick="0" advTm="5000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Звонкие и глухие согласные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Voiced and voiceless consonants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1935162"/>
          <a:ext cx="8229600" cy="4302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0214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234" y="2389542"/>
            <a:ext cx="7609198" cy="3559738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539552" y="843002"/>
          <a:ext cx="8165452" cy="5562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7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8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35615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Д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октор</a:t>
                      </a:r>
                    </a:p>
                    <a:p>
                      <a:r>
                        <a:rPr lang="ru-RU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Д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Т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алант</a:t>
                      </a:r>
                    </a:p>
                    <a:p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Т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8375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Б</a:t>
                      </a:r>
                      <a:r>
                        <a:rPr lang="ru-RU" b="1" dirty="0"/>
                        <a:t>ар</a:t>
                      </a:r>
                    </a:p>
                    <a:p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                         Б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аспорт</a:t>
                      </a:r>
                    </a:p>
                    <a:p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П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9634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В</a:t>
                      </a:r>
                      <a:r>
                        <a:rPr lang="ru-RU" b="1" dirty="0"/>
                        <a:t>иза</a:t>
                      </a:r>
                    </a:p>
                    <a:p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                          В</a:t>
                      </a:r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ебра</a:t>
                      </a:r>
                    </a:p>
                    <a:p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</a:t>
                      </a:r>
                      <a:r>
                        <a:rPr lang="ru-RU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7127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еле</a:t>
                      </a:r>
                    </a:p>
                    <a:p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Ж</a:t>
                      </a:r>
                      <a:endParaRPr lang="ru-RU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околад</a:t>
                      </a:r>
                    </a:p>
                    <a:p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Ш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2467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</a:t>
                      </a:r>
                    </a:p>
                    <a:p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Ф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тиль</a:t>
                      </a:r>
                    </a:p>
                    <a:p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С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438" y="935360"/>
            <a:ext cx="2011854" cy="11229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447" y="962673"/>
            <a:ext cx="2302353" cy="10135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506" y="2204865"/>
            <a:ext cx="2011855" cy="10081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447" y="2276873"/>
            <a:ext cx="2109985" cy="10081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9506" y="3414312"/>
            <a:ext cx="2011854" cy="10465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237" y="3414312"/>
            <a:ext cx="2169265" cy="10081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9506" y="4607409"/>
            <a:ext cx="2011854" cy="8583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9853" y="4607409"/>
            <a:ext cx="2169264" cy="9069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9506" y="5638494"/>
            <a:ext cx="2011854" cy="7437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5199" y="5629836"/>
            <a:ext cx="2200847" cy="731583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Твердые согласные буквы и звуки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Solid consonants and sounds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179511" y="1556792"/>
          <a:ext cx="8816668" cy="517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8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8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76012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70" y="1704000"/>
            <a:ext cx="3992613" cy="38723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70" y="5498767"/>
            <a:ext cx="3970784" cy="10985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841" y="1704000"/>
            <a:ext cx="3888432" cy="4893352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Твердые согласные буквы и звуки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Solid consonants and sounds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1935162"/>
          <a:ext cx="8229600" cy="4734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3419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02" y="2204864"/>
            <a:ext cx="7697831" cy="4176464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Твердые согласные буквы и звуки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Solid consonants and sounds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1935162"/>
          <a:ext cx="8229600" cy="4590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9018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5" y="1935162"/>
            <a:ext cx="4125377" cy="5526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007" y="1935163"/>
            <a:ext cx="3758451" cy="5526286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Твёрдые и мягкие  согласные буквы и звуки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 and soft consonants and sounds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1935162"/>
          <a:ext cx="8229600" cy="4662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6218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204864"/>
            <a:ext cx="7632848" cy="4104456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1124744"/>
          <a:ext cx="8229600" cy="4752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525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1753170"/>
            <a:ext cx="70580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611188" y="908050"/>
          <a:ext cx="8229600" cy="5401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127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1628800"/>
            <a:ext cx="750898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68313" y="1196974"/>
          <a:ext cx="8229600" cy="4968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6832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717" y="1571739"/>
            <a:ext cx="7128792" cy="4218798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981074"/>
          <a:ext cx="8229600" cy="5328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282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412776"/>
            <a:ext cx="7272808" cy="4608512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467544" y="1484784"/>
          <a:ext cx="8229600" cy="5040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2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05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055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LETTERS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SEE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WRITE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SOUNDS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WE HEAR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WE SPEAK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024843"/>
            <a:ext cx="2304256" cy="42484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990563"/>
            <a:ext cx="2304256" cy="428275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53074" y="692652"/>
            <a:ext cx="6747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ЗВУКИ И БУКВЫ                        SOUNDS AND LETTERS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5000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95288" y="1125538"/>
          <a:ext cx="8569200" cy="5399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600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976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3" y="1340768"/>
            <a:ext cx="727280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7480" y="3779978"/>
            <a:ext cx="7344816" cy="274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539552" y="980728"/>
          <a:ext cx="8229600" cy="5545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4528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765" y="1628800"/>
            <a:ext cx="7801675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1052736"/>
          <a:ext cx="8229600" cy="5472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7260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3" y="1700808"/>
            <a:ext cx="727280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908720"/>
          <a:ext cx="8229600" cy="5544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4461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4900" y="1556792"/>
            <a:ext cx="6934200" cy="431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981074"/>
          <a:ext cx="8229600" cy="5184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422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75" y="1700808"/>
            <a:ext cx="6953250" cy="4153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980728"/>
          <a:ext cx="8229600" cy="4824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245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3962" y="1412776"/>
            <a:ext cx="6696075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5000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ABAC075C-17DA-8598-AA18-0057B8DD2E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1300713"/>
              </p:ext>
            </p:extLst>
          </p:nvPr>
        </p:nvGraphicFramePr>
        <p:xfrm>
          <a:off x="107504" y="908720"/>
          <a:ext cx="8784976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4976">
                  <a:extLst>
                    <a:ext uri="{9D8B030D-6E8A-4147-A177-3AD203B41FA5}">
                      <a16:colId xmlns:a16="http://schemas.microsoft.com/office/drawing/2014/main" val="2079798705"/>
                    </a:ext>
                  </a:extLst>
                </a:gridCol>
              </a:tblGrid>
              <a:tr h="446449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1. Morning -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утро–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utro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2. Wake up -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просыпаться–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prosypaysya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3. Brush teeth -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чистить зубы–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chistit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'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zuby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4. Take a shower -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принимать душ–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prinyat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' dush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5. Get dressed –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одеваться –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odet’sya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6. Eat breakfast -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завтракать–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pozavtrakat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'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7. Commute to work/school -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добираться на работу/в школу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Poyezdka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na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rabotu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/v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shkolu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doberites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' do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raboty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ucheby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8. Work -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работать–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rabotat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'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9. Have lunch –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обедать -о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bedat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'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10.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Work/study -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работать/учиться -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rabotat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'/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uchit'sya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11.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Finish work/school -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заканчивать работу/школу-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zakonchit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'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rabotu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shkolu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12.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Exercise -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заниматься физическими упражнениями-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delayte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fizicheskiye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uprazhneniya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13. Cook dinner -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готовить ужин -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gotovit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'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uzhin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14. Eat dinner -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ужинать–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uzhinat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'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15. Relax –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расслабляться -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rasslablyat'sya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16. Watch TV -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смотреть телевизор -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smotret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'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televizor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17. Read -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читать' –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chitat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'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18. Go to bed -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ложиться спать -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lozhit'sya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spat'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19.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Sleep –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спать –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spat'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17340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E3B2898-87D3-26F7-44EF-347ABCCC3318}"/>
              </a:ext>
            </a:extLst>
          </p:cNvPr>
          <p:cNvSpPr txBox="1"/>
          <p:nvPr/>
        </p:nvSpPr>
        <p:spPr>
          <a:xfrm>
            <a:off x="2483768" y="404664"/>
            <a:ext cx="3816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Мой день   </a:t>
            </a:r>
            <a:r>
              <a:rPr lang="en-US" b="1" dirty="0">
                <a:solidFill>
                  <a:srgbClr val="FF0000"/>
                </a:solidFill>
              </a:rPr>
              <a:t>My day</a:t>
            </a:r>
          </a:p>
        </p:txBody>
      </p:sp>
    </p:spTree>
    <p:extLst>
      <p:ext uri="{BB962C8B-B14F-4D97-AF65-F5344CB8AC3E}">
        <p14:creationId xmlns:p14="http://schemas.microsoft.com/office/powerpoint/2010/main" val="1033598033"/>
      </p:ext>
    </p:extLst>
  </p:cSld>
  <p:clrMapOvr>
    <a:masterClrMapping/>
  </p:clrMapOvr>
  <p:transition advClick="0" advTm="5000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1AB73C5-A653-8DD1-3D6E-504E55A54A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3203955"/>
              </p:ext>
            </p:extLst>
          </p:nvPr>
        </p:nvGraphicFramePr>
        <p:xfrm>
          <a:off x="0" y="1052736"/>
          <a:ext cx="9036496" cy="5256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6496">
                  <a:extLst>
                    <a:ext uri="{9D8B030D-6E8A-4147-A177-3AD203B41FA5}">
                      <a16:colId xmlns:a16="http://schemas.microsoft.com/office/drawing/2014/main" val="1939540978"/>
                    </a:ext>
                  </a:extLst>
                </a:gridCol>
              </a:tblGrid>
              <a:tr h="52565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114347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F574D9-8BA6-7FAD-31B0-A4D4BB2B3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81451"/>
            <a:ext cx="7669433" cy="499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51850"/>
      </p:ext>
    </p:extLst>
  </p:cSld>
  <p:clrMapOvr>
    <a:masterClrMapping/>
  </p:clrMapOvr>
  <p:transition advClick="0" advTm="5000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6A48BD-5E1D-5CF4-65D1-30860578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26" y="3160753"/>
            <a:ext cx="4657748" cy="536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69280A-1C2B-E4F6-0000-24CE1FE56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26" y="3160753"/>
            <a:ext cx="4657748" cy="5364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89E79-5E28-D487-7BA8-A31606A40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70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1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Obychn</a:t>
            </a:r>
            <a:r>
              <a:rPr lang="ru-RU" sz="31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31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 vstayu v sem' utra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ACB03B6-0654-7264-46D0-8F6E4EFC4A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7752706"/>
              </p:ext>
            </p:extLst>
          </p:nvPr>
        </p:nvGraphicFramePr>
        <p:xfrm>
          <a:off x="457200" y="1935162"/>
          <a:ext cx="8229600" cy="4086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1843972617"/>
                    </a:ext>
                  </a:extLst>
                </a:gridCol>
              </a:tblGrid>
              <a:tr h="408612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949586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4B4189-7BAF-DBEE-4741-AF6830F4A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034008"/>
            <a:ext cx="7920880" cy="38884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6412CE-9135-5C53-AA78-8A897C63ECA9}"/>
              </a:ext>
            </a:extLst>
          </p:cNvPr>
          <p:cNvSpPr txBox="1"/>
          <p:nvPr/>
        </p:nvSpPr>
        <p:spPr>
          <a:xfrm>
            <a:off x="971600" y="4940485"/>
            <a:ext cx="4581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 usually get up at seven in the morning.</a:t>
            </a:r>
            <a:br>
              <a:rPr lang="en-US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8223338"/>
      </p:ext>
    </p:extLst>
  </p:cSld>
  <p:clrMapOvr>
    <a:masterClrMapping/>
  </p:clrMapOvr>
  <p:transition advClick="0" advTm="5000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527D49-5434-9653-3EC7-61D030B1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 morning I do exercises.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Kazhdoye utro ya delayu zaryadku.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C09975E-A749-9BC1-35E4-F8623A24AC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6374077"/>
              </p:ext>
            </p:extLst>
          </p:nvPr>
        </p:nvGraphicFramePr>
        <p:xfrm>
          <a:off x="457200" y="1935162"/>
          <a:ext cx="8229600" cy="4086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85575029"/>
                    </a:ext>
                  </a:extLst>
                </a:gridCol>
              </a:tblGrid>
              <a:tr h="408612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292234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7AF063-3FA8-92AF-BC21-73E4CBF63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36" y="1772816"/>
            <a:ext cx="8205927" cy="434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79265"/>
      </p:ext>
    </p:extLst>
  </p:cSld>
  <p:clrMapOvr>
    <a:masterClrMapping/>
  </p:clrMapOvr>
  <p:transition advClick="0" advTm="5000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Согласные звуки  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Consonants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1556791"/>
          <a:ext cx="7931224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7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23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5252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Звонкие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Voiced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Глухие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Deaf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Всегда твёрдые   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Always hard </a:t>
                      </a:r>
                    </a:p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Всегда мягкие      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Always soft</a:t>
                      </a:r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913620"/>
            <a:ext cx="3313060" cy="4107668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34D43-3D8E-E0E2-7841-30F795C7C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I cook breakfast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Potom ya gotovlyu zavtrak.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3005709-1701-66AA-99D8-B75D8663B2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4703801"/>
              </p:ext>
            </p:extLst>
          </p:nvPr>
        </p:nvGraphicFramePr>
        <p:xfrm>
          <a:off x="251520" y="1935162"/>
          <a:ext cx="8640960" cy="4518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>
                  <a:extLst>
                    <a:ext uri="{9D8B030D-6E8A-4147-A177-3AD203B41FA5}">
                      <a16:colId xmlns:a16="http://schemas.microsoft.com/office/drawing/2014/main" val="3209687258"/>
                    </a:ext>
                  </a:extLst>
                </a:gridCol>
              </a:tblGrid>
              <a:tr h="45181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528858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57E963-8DF7-AC43-4287-2C7A0A4E7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81" y="1935163"/>
            <a:ext cx="8364437" cy="444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30957"/>
      </p:ext>
    </p:extLst>
  </p:cSld>
  <p:clrMapOvr>
    <a:masterClrMapping/>
  </p:clrMapOvr>
  <p:transition advClick="0" advTm="5000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53A701-9F22-A6D4-8EE5-F24E07C86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5803"/>
            <a:ext cx="8229600" cy="13101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Okolo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vos'mi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chasov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zavtrakayu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zavtrak ya yem buterbrody ili myusli.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Inogda ya yem yogurt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34CFE9E-C855-BC29-7F14-0E8ECD04C9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5557250"/>
              </p:ext>
            </p:extLst>
          </p:nvPr>
        </p:nvGraphicFramePr>
        <p:xfrm>
          <a:off x="457200" y="1935162"/>
          <a:ext cx="8229600" cy="4446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3215826623"/>
                    </a:ext>
                  </a:extLst>
                </a:gridCol>
              </a:tblGrid>
              <a:tr h="444616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517239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2DBB7D-256F-C54D-61AD-27F0ABA26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024394"/>
            <a:ext cx="7767128" cy="42676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E1AF93-A609-E50C-1DDF-EE8061078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780928"/>
            <a:ext cx="6785436" cy="7498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EAC39C-5E35-E9E0-C00D-F724E5A4A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003" y="3944040"/>
            <a:ext cx="4432176" cy="10120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A99F26-228D-6D57-30A1-9D9E0C372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5775927"/>
            <a:ext cx="471871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56511"/>
      </p:ext>
    </p:extLst>
  </p:cSld>
  <p:clrMapOvr>
    <a:masterClrMapping/>
  </p:clrMapOvr>
  <p:transition advClick="0" advTm="5000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61066-081B-C047-0CB1-5BC10F3BA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07" y="980728"/>
            <a:ext cx="9022093" cy="1296144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           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Mne nravitsya zelenyy chay.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56F1E72-8311-8E75-B7EF-C54133E4E0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4922185"/>
              </p:ext>
            </p:extLst>
          </p:nvPr>
        </p:nvGraphicFramePr>
        <p:xfrm>
          <a:off x="107504" y="1935162"/>
          <a:ext cx="8856984" cy="4590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6984">
                  <a:extLst>
                    <a:ext uri="{9D8B030D-6E8A-4147-A177-3AD203B41FA5}">
                      <a16:colId xmlns:a16="http://schemas.microsoft.com/office/drawing/2014/main" val="734865299"/>
                    </a:ext>
                  </a:extLst>
                </a:gridCol>
              </a:tblGrid>
              <a:tr h="459018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045915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F04285-3122-B366-E2B7-4BDBF8DE9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58" y="2060848"/>
            <a:ext cx="8537106" cy="42393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774767-CE3E-DEF8-E7E2-F5AA3EC8B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71" y="4393616"/>
            <a:ext cx="5791702" cy="6462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3CB89E-411D-4CB4-8F2F-DEE4F0E60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766" y="3361425"/>
            <a:ext cx="5316173" cy="6462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43F842-9B42-4FD5-9670-2E7CD6BED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5676704"/>
            <a:ext cx="6300634" cy="5635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08A436-D192-CCED-20A5-86FCA7F39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920768"/>
            <a:ext cx="5316173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48416"/>
      </p:ext>
    </p:extLst>
  </p:cSld>
  <p:clrMapOvr>
    <a:masterClrMapping/>
  </p:clrMapOvr>
  <p:transition advClick="0" advTm="5000"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D44DC-7469-7C30-1F15-ED7FAEB2A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2934"/>
          </a:xfrm>
        </p:spPr>
        <p:txBody>
          <a:bodyPr>
            <a:normAutofit/>
          </a:bodyPr>
          <a:lstStyle/>
          <a:p>
            <a:pPr algn="ctr"/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vosem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tridtsat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 ya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vykhozhu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doma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1D264F9-0FA9-01E4-AE7D-D1E676C364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8713782"/>
              </p:ext>
            </p:extLst>
          </p:nvPr>
        </p:nvGraphicFramePr>
        <p:xfrm>
          <a:off x="107504" y="1935162"/>
          <a:ext cx="8856984" cy="4446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6984">
                  <a:extLst>
                    <a:ext uri="{9D8B030D-6E8A-4147-A177-3AD203B41FA5}">
                      <a16:colId xmlns:a16="http://schemas.microsoft.com/office/drawing/2014/main" val="3844799681"/>
                    </a:ext>
                  </a:extLst>
                </a:gridCol>
              </a:tblGrid>
              <a:tr h="444616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437871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52E5FE-CA39-C609-B959-994DD4F37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88840"/>
            <a:ext cx="8496944" cy="43243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BC85F0-8344-7197-654D-DBF7D1786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5085184"/>
            <a:ext cx="4669941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47"/>
      </p:ext>
    </p:extLst>
  </p:cSld>
  <p:clrMapOvr>
    <a:masterClrMapping/>
  </p:clrMapOvr>
  <p:transition advClick="0" advTm="5000"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D98AC2-D7E5-EB56-07E5-13EE3B296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 vozhu mashinu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01045F3-F19C-381E-62A1-4B29DDEC9A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3383630"/>
              </p:ext>
            </p:extLst>
          </p:nvPr>
        </p:nvGraphicFramePr>
        <p:xfrm>
          <a:off x="457200" y="1935162"/>
          <a:ext cx="8229600" cy="4014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1255425894"/>
                    </a:ext>
                  </a:extLst>
                </a:gridCol>
              </a:tblGrid>
              <a:tr h="401411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982557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0D3E46-422F-44D0-9C9A-82AC5A622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80" y="2204864"/>
            <a:ext cx="7868752" cy="36017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1409E1-A528-FBB0-3CB5-5F30080D1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4552847"/>
            <a:ext cx="482453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20979"/>
      </p:ext>
    </p:extLst>
  </p:cSld>
  <p:clrMapOvr>
    <a:masterClrMapping/>
  </p:clrMapOvr>
  <p:transition advClick="0" advTm="5000"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637A78-5F92-3C04-A294-9F87BAECB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54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Inogda ya gulyayu.</a:t>
            </a:r>
            <a:br>
              <a:rPr lang="en-US" dirty="0"/>
            </a:b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7012DA9-8B48-AFCF-47BB-FAD2EBDB44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3909475"/>
              </p:ext>
            </p:extLst>
          </p:nvPr>
        </p:nvGraphicFramePr>
        <p:xfrm>
          <a:off x="457200" y="1935162"/>
          <a:ext cx="8229600" cy="4086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3105168654"/>
                    </a:ext>
                  </a:extLst>
                </a:gridCol>
              </a:tblGrid>
              <a:tr h="408612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493623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819DE0-C5C1-CBB0-8EEA-622303922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54" y="2035049"/>
            <a:ext cx="7632848" cy="3886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62DC6B-F4A3-ED27-2869-D4EF320C7B56}"/>
              </a:ext>
            </a:extLst>
          </p:cNvPr>
          <p:cNvSpPr txBox="1"/>
          <p:nvPr/>
        </p:nvSpPr>
        <p:spPr>
          <a:xfrm>
            <a:off x="4644008" y="5013176"/>
            <a:ext cx="33607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Sometimes I walk.</a:t>
            </a:r>
          </a:p>
        </p:txBody>
      </p:sp>
    </p:spTree>
    <p:extLst>
      <p:ext uri="{BB962C8B-B14F-4D97-AF65-F5344CB8AC3E}">
        <p14:creationId xmlns:p14="http://schemas.microsoft.com/office/powerpoint/2010/main" val="2256672101"/>
      </p:ext>
    </p:extLst>
  </p:cSld>
  <p:clrMapOvr>
    <a:masterClrMapping/>
  </p:clrMapOvr>
  <p:transition advClick="0" advTm="5000"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C13C5-9AE0-B435-B8B2-E13063F64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6025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Rabota nachinayetsya v devyat' utra.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4A9333A-3A93-D927-97A8-E306DFF905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1972807"/>
              </p:ext>
            </p:extLst>
          </p:nvPr>
        </p:nvGraphicFramePr>
        <p:xfrm>
          <a:off x="457200" y="1935162"/>
          <a:ext cx="8229600" cy="4014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144753994"/>
                    </a:ext>
                  </a:extLst>
                </a:gridCol>
              </a:tblGrid>
              <a:tr h="401411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038315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EF8ED5-4238-A34C-C191-CA6F4AD33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39" y="1935162"/>
            <a:ext cx="7776522" cy="37225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71A199-91A5-ACE9-C3EA-C6A381D37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725144"/>
            <a:ext cx="556613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68901"/>
      </p:ext>
    </p:extLst>
  </p:cSld>
  <p:clrMapOvr>
    <a:masterClrMapping/>
  </p:clrMapOvr>
  <p:transition advClick="0" advTm="5000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AB7539-7201-C83E-9148-DFC973D4A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1618"/>
            <a:ext cx="8229600" cy="691158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dvenadtsat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 ya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obedayu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obed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 yem salat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</a:t>
            </a:r>
            <a:r>
              <a:rPr lang="en-US" dirty="0"/>
              <a:t>.</a:t>
            </a: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3E65ABB-5200-F34E-7100-65764B49C6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8683656"/>
              </p:ext>
            </p:extLst>
          </p:nvPr>
        </p:nvGraphicFramePr>
        <p:xfrm>
          <a:off x="179512" y="1844824"/>
          <a:ext cx="8712968" cy="4176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2968">
                  <a:extLst>
                    <a:ext uri="{9D8B030D-6E8A-4147-A177-3AD203B41FA5}">
                      <a16:colId xmlns:a16="http://schemas.microsoft.com/office/drawing/2014/main" val="3265443115"/>
                    </a:ext>
                  </a:extLst>
                </a:gridCol>
              </a:tblGrid>
              <a:tr h="417646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750100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D6082C-8196-B178-230E-EEC87AFC5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36" y="1988840"/>
            <a:ext cx="8205927" cy="38818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22607B-9786-F6EF-4326-BA51139F6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256063"/>
            <a:ext cx="5846571" cy="6435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3A99D7-EF52-4976-FE99-0877E364F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30" y="5229200"/>
            <a:ext cx="4834547" cy="7874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4EF10A-3773-E39A-BDDA-3F987DF2A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779" y="5166873"/>
            <a:ext cx="257273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95364"/>
      </p:ext>
    </p:extLst>
  </p:cSld>
  <p:clrMapOvr>
    <a:masterClrMapping/>
  </p:clrMapOvr>
  <p:transition advClick="0" advTm="5000"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3FD653-1F52-F479-5635-AF79B456B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704088"/>
            <a:ext cx="8579296" cy="14379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Inogda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pokupayu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chto-nibud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vrednoye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Naprimer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pitstsa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0998BD7-A6B0-F628-21C9-3AC00C5B58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0069698"/>
              </p:ext>
            </p:extLst>
          </p:nvPr>
        </p:nvGraphicFramePr>
        <p:xfrm>
          <a:off x="251520" y="1935162"/>
          <a:ext cx="8640960" cy="3942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>
                  <a:extLst>
                    <a:ext uri="{9D8B030D-6E8A-4147-A177-3AD203B41FA5}">
                      <a16:colId xmlns:a16="http://schemas.microsoft.com/office/drawing/2014/main" val="801044564"/>
                    </a:ext>
                  </a:extLst>
                </a:gridCol>
              </a:tblGrid>
              <a:tr h="394210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8407008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8BF240-7F70-7652-711C-C07ACF2E2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75" y="2142020"/>
            <a:ext cx="8062461" cy="35283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A9C884-B747-6AD5-7229-E0CB51411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50" y="3105884"/>
            <a:ext cx="8077900" cy="6462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5633DB-7AF5-053E-3967-368F5A433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715980"/>
            <a:ext cx="454801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54088"/>
      </p:ext>
    </p:extLst>
  </p:cSld>
  <p:clrMapOvr>
    <a:masterClrMapping/>
  </p:clrMapOvr>
  <p:transition advClick="0" advTm="5000"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071A3-2191-5B4F-6F1D-E63DBAF25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Rabota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zakanchivayetsya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pyat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'.</a:t>
            </a: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D9FF682-D517-97B7-FBF7-4C85B575EC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3928569"/>
              </p:ext>
            </p:extLst>
          </p:nvPr>
        </p:nvGraphicFramePr>
        <p:xfrm>
          <a:off x="251520" y="1484784"/>
          <a:ext cx="8435280" cy="4464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5280">
                  <a:extLst>
                    <a:ext uri="{9D8B030D-6E8A-4147-A177-3AD203B41FA5}">
                      <a16:colId xmlns:a16="http://schemas.microsoft.com/office/drawing/2014/main" val="2202437493"/>
                    </a:ext>
                  </a:extLst>
                </a:gridCol>
              </a:tblGrid>
              <a:tr h="446449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788620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E9AD81-1068-2269-A625-4A81DBB1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42" y="1612986"/>
            <a:ext cx="7920880" cy="42642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F6AB63-17BD-4A07-6CB0-96722A1C5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973" y="4927236"/>
            <a:ext cx="732802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65477"/>
      </p:ext>
    </p:extLst>
  </p:cSld>
  <p:clrMapOvr>
    <a:masterClrMapping/>
  </p:clrMapOvr>
  <p:transition advClick="0" advTm="5000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836712"/>
          <a:ext cx="8229600" cy="5367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СОГЛАСНЫХ БУКВ ДВАДЦАТЬ ОДНА (21):</a:t>
                      </a:r>
                    </a:p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CONSISTENT LETTERS TWENTY ONE (21):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102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948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СОГЛАСНЫХ ЗВУКОВ  ТРИДЦАТЬ ШЕСТЬ (36):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THIRTY SIX CONSISTENT SOUNDS (36):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8717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700808"/>
            <a:ext cx="7776864" cy="13333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05" y="4077072"/>
            <a:ext cx="7920880" cy="1866667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3E0B9-110F-EB1E-C82A-E68D06A4B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3" y="476672"/>
            <a:ext cx="8918646" cy="72008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prikhozhu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domoy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okolo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pyati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tridtsati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rasslablyayus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'.</a:t>
            </a: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9530091-521D-F099-4249-8FEED4C9E5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1347438"/>
              </p:ext>
            </p:extLst>
          </p:nvPr>
        </p:nvGraphicFramePr>
        <p:xfrm>
          <a:off x="251520" y="1340768"/>
          <a:ext cx="8640960" cy="4608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>
                  <a:extLst>
                    <a:ext uri="{9D8B030D-6E8A-4147-A177-3AD203B41FA5}">
                      <a16:colId xmlns:a16="http://schemas.microsoft.com/office/drawing/2014/main" val="970730604"/>
                    </a:ext>
                  </a:extLst>
                </a:gridCol>
              </a:tblGrid>
              <a:tr h="460851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48801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1BBBF7-3F32-FDB7-9FFD-B103447AD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28800"/>
            <a:ext cx="8424936" cy="41849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5499BE-25BC-0B77-40FE-DACB87E1C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94" y="1988840"/>
            <a:ext cx="798035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79340"/>
      </p:ext>
    </p:extLst>
  </p:cSld>
  <p:clrMapOvr>
    <a:masterClrMapping/>
  </p:clrMapOvr>
  <p:transition advClick="0" advTm="5000"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896F9A-C649-3B17-FFC0-CF807ACD9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6632"/>
            <a:ext cx="8085584" cy="22673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smotryu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televizor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Chitat'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knigi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Ili ya govoryu po telefonu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8B2C90D-00AF-4940-48C4-80CD6655F9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8958780"/>
              </p:ext>
            </p:extLst>
          </p:nvPr>
        </p:nvGraphicFramePr>
        <p:xfrm>
          <a:off x="457200" y="1935162"/>
          <a:ext cx="8229600" cy="4014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1548427617"/>
                    </a:ext>
                  </a:extLst>
                </a:gridCol>
              </a:tblGrid>
              <a:tr h="401411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308980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F6EC69-2CE5-95A6-AFA7-7C5EC8C93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033112"/>
            <a:ext cx="7704856" cy="38182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D42BCE-477C-B74F-3413-A09E07E86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3082609"/>
            <a:ext cx="3615241" cy="8596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16F0AB-F044-2FBC-D8C0-0B21EA9AE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4293096"/>
            <a:ext cx="3682303" cy="8596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61BDFB-FC3E-7047-F201-450AF4A5D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6833" y="4705942"/>
            <a:ext cx="5596613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93430"/>
      </p:ext>
    </p:extLst>
  </p:cSld>
  <p:clrMapOvr>
    <a:masterClrMapping/>
  </p:clrMapOvr>
  <p:transition advClick="0" advTm="5000"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1AD0EF-A1C1-52B0-5682-72E152C3A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96145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Inogda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vstrechayus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' 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druz'yami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F58A59A-4FF5-C2F0-60E5-BD346DC637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5929707"/>
              </p:ext>
            </p:extLst>
          </p:nvPr>
        </p:nvGraphicFramePr>
        <p:xfrm>
          <a:off x="107504" y="1331640"/>
          <a:ext cx="8784976" cy="4689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4976">
                  <a:extLst>
                    <a:ext uri="{9D8B030D-6E8A-4147-A177-3AD203B41FA5}">
                      <a16:colId xmlns:a16="http://schemas.microsoft.com/office/drawing/2014/main" val="3017651211"/>
                    </a:ext>
                  </a:extLst>
                </a:gridCol>
              </a:tblGrid>
              <a:tr h="468964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978290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FC0F8C-2AB2-5ED4-E9A9-B781402B4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44" y="1484785"/>
            <a:ext cx="8583912" cy="43767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6D6D1F-AE5D-B457-0FB3-5C86B5D30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695" y="4637380"/>
            <a:ext cx="764504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88198"/>
      </p:ext>
    </p:extLst>
  </p:cSld>
  <p:clrMapOvr>
    <a:masterClrMapping/>
  </p:clrMapOvr>
  <p:transition advClick="0" advTm="5000"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63327-E545-1E48-C056-80EA635C5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80" y="44624"/>
            <a:ext cx="8229600" cy="18722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Vecherom ya uzhinayu</a:t>
            </a:r>
            <a:r>
              <a:rPr lang="en-US" dirty="0"/>
              <a:t>.</a:t>
            </a:r>
            <a:br>
              <a:rPr lang="en-US" dirty="0"/>
            </a:b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95FBC85-2804-3F2B-8BEE-4176CF3E7F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8520274"/>
              </p:ext>
            </p:extLst>
          </p:nvPr>
        </p:nvGraphicFramePr>
        <p:xfrm>
          <a:off x="457200" y="1556792"/>
          <a:ext cx="8229600" cy="4392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875238269"/>
                    </a:ext>
                  </a:extLst>
                </a:gridCol>
              </a:tblGrid>
              <a:tr h="439248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712427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151740-099E-C3AC-3058-55E46A103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00116"/>
            <a:ext cx="7944924" cy="41058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3052AE-9ECA-45C0-F343-16A00696F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64499"/>
            <a:ext cx="798645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94195"/>
      </p:ext>
    </p:extLst>
  </p:cSld>
  <p:clrMapOvr>
    <a:masterClrMapping/>
  </p:clrMapOvr>
  <p:transition advClick="0" advTm="5000"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78BCFC-2068-5292-A158-D135646BD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666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uzhin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obychno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gotovlyu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ovoshchi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C041998-CC85-03C3-7F56-695A917788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8677432"/>
              </p:ext>
            </p:extLst>
          </p:nvPr>
        </p:nvGraphicFramePr>
        <p:xfrm>
          <a:off x="457200" y="1935162"/>
          <a:ext cx="8229600" cy="4014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1871210099"/>
                    </a:ext>
                  </a:extLst>
                </a:gridCol>
              </a:tblGrid>
              <a:tr h="401411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353726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0ECC59-A4FF-0DF4-96C2-D2EAD167D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29" y="2149866"/>
            <a:ext cx="7651541" cy="35847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567AD2-A595-EFD7-4F16-BDC08269E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5010412"/>
            <a:ext cx="7846232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47627"/>
      </p:ext>
    </p:extLst>
  </p:cSld>
  <p:clrMapOvr>
    <a:masterClrMapping/>
  </p:clrMapOvr>
  <p:transition advClick="0" advTm="5000"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8A138-C792-7D51-2BC9-FAD5B0AE2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704088"/>
            <a:ext cx="8856984" cy="708688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Posle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uzhina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nemnogo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chitayu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smotryu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dokumental'nyye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fil'my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slushayu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muzyku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5EF12E4-03FF-2CE4-E144-0805376C8B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7912145"/>
              </p:ext>
            </p:extLst>
          </p:nvPr>
        </p:nvGraphicFramePr>
        <p:xfrm>
          <a:off x="457200" y="1556792"/>
          <a:ext cx="8229600" cy="4320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480442313"/>
                    </a:ext>
                  </a:extLst>
                </a:gridCol>
              </a:tblGrid>
              <a:tr h="43204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682549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37128D-E0C0-AD9B-F209-6A5EF7E56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55569"/>
            <a:ext cx="7848871" cy="39056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983575-24E9-3ED6-5C14-11586F8E6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784" y="3426769"/>
            <a:ext cx="6645216" cy="7193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85D7DF-0B69-80C3-DAFB-D030BF0D0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4340271"/>
            <a:ext cx="5413717" cy="8596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204D36-9172-691E-A8BA-89BB4FAD5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70" y="5193485"/>
            <a:ext cx="5054022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75645"/>
      </p:ext>
    </p:extLst>
  </p:cSld>
  <p:clrMapOvr>
    <a:masterClrMapping/>
  </p:clrMapOvr>
  <p:transition advClick="0" advTm="5000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B030BF-CFA9-9D85-011A-3D5595397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10 ili 11 ya lozhus' spat'.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19A66AF-0F05-9846-EE3E-53E01DE04E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5727130"/>
              </p:ext>
            </p:extLst>
          </p:nvPr>
        </p:nvGraphicFramePr>
        <p:xfrm>
          <a:off x="457200" y="1628800"/>
          <a:ext cx="8229600" cy="50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726610255"/>
                    </a:ext>
                  </a:extLst>
                </a:gridCol>
              </a:tblGrid>
              <a:tr h="50405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517400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94795-7FAC-70C8-D277-B6E6535E2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84" y="1844824"/>
            <a:ext cx="7730832" cy="46085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D8F212-2D42-EF71-2BE4-3A37947FA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805" y="4799394"/>
            <a:ext cx="649280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55553"/>
      </p:ext>
    </p:extLst>
  </p:cSld>
  <p:clrMapOvr>
    <a:masterClrMapping/>
  </p:clrMapOvr>
  <p:transition advClick="0" advTm="5000"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17A8E39-C890-436C-7DD9-6A4E4FB274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5712823"/>
              </p:ext>
            </p:extLst>
          </p:nvPr>
        </p:nvGraphicFramePr>
        <p:xfrm>
          <a:off x="179512" y="908720"/>
          <a:ext cx="8856984" cy="5472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6984">
                  <a:extLst>
                    <a:ext uri="{9D8B030D-6E8A-4147-A177-3AD203B41FA5}">
                      <a16:colId xmlns:a16="http://schemas.microsoft.com/office/drawing/2014/main" val="2851180894"/>
                    </a:ext>
                  </a:extLst>
                </a:gridCol>
              </a:tblGrid>
              <a:tr h="547260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40065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7F0832-84D4-5777-04E2-FAA6BCA74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46" y="1124744"/>
            <a:ext cx="849770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47633"/>
      </p:ext>
    </p:extLst>
  </p:cSld>
  <p:clrMapOvr>
    <a:masterClrMapping/>
  </p:clrMapOvr>
  <p:transition advClick="0" advTm="5000"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21079B2-C7B8-150A-311B-D36720C198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3229916"/>
              </p:ext>
            </p:extLst>
          </p:nvPr>
        </p:nvGraphicFramePr>
        <p:xfrm>
          <a:off x="179512" y="980728"/>
          <a:ext cx="8784976" cy="54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4976">
                  <a:extLst>
                    <a:ext uri="{9D8B030D-6E8A-4147-A177-3AD203B41FA5}">
                      <a16:colId xmlns:a16="http://schemas.microsoft.com/office/drawing/2014/main" val="4012681900"/>
                    </a:ext>
                  </a:extLst>
                </a:gridCol>
              </a:tblGrid>
              <a:tr h="54006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543471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E2FFBE-5AD9-54EF-C7A9-DFC123FB7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8144962" cy="565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37061"/>
      </p:ext>
    </p:extLst>
  </p:cSld>
  <p:clrMapOvr>
    <a:masterClrMapping/>
  </p:clrMapOvr>
  <p:transition advClick="0" advTm="5000"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980729"/>
            <a:ext cx="7704856" cy="5343872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Согласные звуки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Consonants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251522" y="1771016"/>
          <a:ext cx="8640955" cy="4682321"/>
        </p:xfrm>
        <a:graphic>
          <a:graphicData uri="http://schemas.openxmlformats.org/drawingml/2006/table">
            <a:tbl>
              <a:tblPr firstRow="1" firstCol="1" bandRow="1"/>
              <a:tblGrid>
                <a:gridCol w="1250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8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49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43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53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08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1722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234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2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82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1722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1722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9332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1722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1722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1722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17229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538724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495388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13388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Непарные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npaired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Парные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paired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Непарные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npaired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имеют звука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have no sound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Звонкие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Voiced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ъ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Глухие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Deaf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1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Твёрдые или мягкие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Hard or soft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2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Всегда твёрдые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Always hard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28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Всегда мягкие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Always soft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329795" y="110080"/>
            <a:ext cx="1380358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`</a:t>
            </a:r>
            <a:endParaRPr kumimoji="0" lang="en-US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Click="0" advTm="5000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Согласные звуки и буквы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Consistent sounds and letters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1935162"/>
          <a:ext cx="8229600" cy="4662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6218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Звонкие согласные звуки и буквы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Voiced consonants and letters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2132856"/>
            <a:ext cx="3960440" cy="4320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3573016"/>
            <a:ext cx="6480720" cy="2880320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Звонкие согласные буквы и звуки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Voiced consonants and sounds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3275856" y="1935161"/>
          <a:ext cx="5410944" cy="4237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703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   </a:t>
                      </a:r>
                      <a:r>
                        <a:rPr lang="ru-RU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б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оль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[</a:t>
                      </a: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б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]</a:t>
                      </a: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       </a:t>
                      </a:r>
                    </a:p>
                    <a:p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б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ронхит </a:t>
                      </a: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[б] 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pain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bronchitis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021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  </a:t>
                      </a:r>
                      <a:r>
                        <a:rPr lang="ru-RU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ена 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[в] </a:t>
                      </a:r>
                      <a:endParaRPr lang="en-US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олос 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[в]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vein</a:t>
                      </a:r>
                    </a:p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hair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754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   </a:t>
                      </a:r>
                      <a:r>
                        <a:rPr lang="ru-RU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лаз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[г] </a:t>
                      </a:r>
                      <a:endParaRPr lang="en-US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орло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[г] 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eye</a:t>
                      </a:r>
                    </a:p>
                    <a:p>
                      <a:r>
                        <a:rPr lang="en-US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throat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1021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   </a:t>
                      </a:r>
                      <a:r>
                        <a:rPr lang="ru-RU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д</a:t>
                      </a:r>
                      <a:r>
                        <a:rPr lang="ru-RU" b="1" dirty="0"/>
                        <a:t>октор</a:t>
                      </a:r>
                      <a:r>
                        <a:rPr lang="en-US" b="1" dirty="0"/>
                        <a:t> 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[д] д</a:t>
                      </a:r>
                      <a:r>
                        <a:rPr lang="ru-RU" b="1" dirty="0"/>
                        <a:t>ыхание 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[д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]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doctor</a:t>
                      </a:r>
                    </a:p>
                    <a:p>
                      <a:r>
                        <a:rPr lang="en-US" b="1" dirty="0"/>
                        <a:t>breath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1021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 </a:t>
                      </a:r>
                      <a:r>
                        <a:rPr lang="ru-RU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ж</a:t>
                      </a:r>
                      <a:r>
                        <a:rPr lang="ru-RU" b="1" dirty="0"/>
                        <a:t>елудок 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[ж] </a:t>
                      </a:r>
                    </a:p>
                    <a:p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ж</a:t>
                      </a:r>
                      <a:r>
                        <a:rPr lang="ru-RU" b="1" dirty="0"/>
                        <a:t>елеза 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[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ж] 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stomach</a:t>
                      </a:r>
                    </a:p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gland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1021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    </a:t>
                      </a:r>
                      <a:r>
                        <a:rPr lang="ru-RU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з</a:t>
                      </a:r>
                      <a:r>
                        <a:rPr lang="ru-RU" b="1" dirty="0"/>
                        <a:t>уб 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[з] </a:t>
                      </a:r>
                    </a:p>
                    <a:p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з</a:t>
                      </a:r>
                      <a:r>
                        <a:rPr lang="ru-RU" b="1" dirty="0"/>
                        <a:t>аражение 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[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з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]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  <a:p>
                      <a:endParaRPr lang="ru-RU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tooth</a:t>
                      </a:r>
                    </a:p>
                    <a:p>
                      <a:r>
                        <a:rPr lang="en-US" b="1" dirty="0"/>
                        <a:t>infection</a:t>
                      </a:r>
                      <a:endParaRPr lang="ru-RU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847087"/>
            <a:ext cx="2304488" cy="4671437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Глухие согласные звуки и буквы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Voiceless consonants and letters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voiceless consonants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1935162"/>
          <a:ext cx="8229600" cy="4734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3419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132856"/>
            <a:ext cx="7848872" cy="4176464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Глухие согласные буквы и звуки 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Voiceless consonants and sounds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5279824"/>
              </p:ext>
            </p:extLst>
          </p:nvPr>
        </p:nvGraphicFramePr>
        <p:xfrm>
          <a:off x="3203847" y="1935165"/>
          <a:ext cx="5688633" cy="4230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0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2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5023"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  </a:t>
                      </a:r>
                      <a:r>
                        <a:rPr lang="ru-RU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пульс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[</a:t>
                      </a: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п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]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патология</a:t>
                      </a: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[п]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pulse</a:t>
                      </a: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pathology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023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  </a:t>
                      </a:r>
                      <a:r>
                        <a:rPr lang="ru-RU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/>
                        <a:t>ферменты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[ф]</a:t>
                      </a:r>
                    </a:p>
                    <a:p>
                      <a:r>
                        <a:rPr lang="ru-RU" b="1" dirty="0"/>
                        <a:t>Физиотерапия</a:t>
                      </a:r>
                      <a:r>
                        <a:rPr lang="en-US" b="1" dirty="0"/>
                        <a:t> 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[ф]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enzymes</a:t>
                      </a:r>
                    </a:p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physiotherapy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023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  </a:t>
                      </a:r>
                      <a:r>
                        <a:rPr lang="ru-RU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кашель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[к]</a:t>
                      </a:r>
                    </a:p>
                    <a:p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кровь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[к]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cough</a:t>
                      </a:r>
                    </a:p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blood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023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   </a:t>
                      </a:r>
                      <a:r>
                        <a:rPr lang="ru-RU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трансплантация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[т]</a:t>
                      </a:r>
                    </a:p>
                    <a:p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травма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[т]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transplantation</a:t>
                      </a:r>
                    </a:p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injury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023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  </a:t>
                      </a:r>
                      <a:r>
                        <a:rPr lang="ru-RU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шрам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[ш]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шов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[ш]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scar</a:t>
                      </a:r>
                    </a:p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the seam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5023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  </a:t>
                      </a:r>
                      <a:r>
                        <a:rPr lang="ru-RU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спина</a:t>
                      </a:r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[с]</a:t>
                      </a:r>
                    </a:p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ердце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[с]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back</a:t>
                      </a:r>
                    </a:p>
                    <a:p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heart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83135"/>
            <a:ext cx="2760401" cy="4734197"/>
          </a:xfrm>
          <a:prstGeom prst="rect">
            <a:avLst/>
          </a:prstGeom>
        </p:spPr>
      </p:pic>
    </p:spTree>
  </p:cSld>
  <p:clrMapOvr>
    <a:masterClrMapping/>
  </p:clrMapOvr>
  <p:transition advClick="0" advTm="5000">
    <p:wipe dir="d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618</TotalTime>
  <Words>656</Words>
  <Application>Microsoft Office PowerPoint</Application>
  <PresentationFormat>Экран (4:3)</PresentationFormat>
  <Paragraphs>258</Paragraphs>
  <Slides>49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5" baseType="lpstr">
      <vt:lpstr>Arial</vt:lpstr>
      <vt:lpstr>Calibri</vt:lpstr>
      <vt:lpstr>Constantia</vt:lpstr>
      <vt:lpstr>Times New Roman</vt:lpstr>
      <vt:lpstr>Wingdings 2</vt:lpstr>
      <vt:lpstr>Поток</vt:lpstr>
      <vt:lpstr>Ургенчский государственный медицинский институт</vt:lpstr>
      <vt:lpstr>Презентация PowerPoint</vt:lpstr>
      <vt:lpstr>Согласные звуки   Consonants</vt:lpstr>
      <vt:lpstr>Презентация PowerPoint</vt:lpstr>
      <vt:lpstr>Согласные звуки Consonants</vt:lpstr>
      <vt:lpstr>Согласные звуки и буквы  Consistent sounds and letters</vt:lpstr>
      <vt:lpstr>Звонкие согласные буквы и звуки Voiced consonants and sounds</vt:lpstr>
      <vt:lpstr>Глухие согласные звуки и буквы Voiceless consonants and letters 10 voiceless consonants</vt:lpstr>
      <vt:lpstr>Глухие согласные буквы и звуки   Voiceless consonants and sounds</vt:lpstr>
      <vt:lpstr>Звонкие и глухие согласные Voiced and voiceless consonants</vt:lpstr>
      <vt:lpstr>Презентация PowerPoint</vt:lpstr>
      <vt:lpstr>Твердые согласные буквы и звуки Solid consonants and sounds</vt:lpstr>
      <vt:lpstr>Твердые согласные буквы и звуки Solid consonants and sounds</vt:lpstr>
      <vt:lpstr>Твердые согласные буквы и звуки Solid consonants and sounds</vt:lpstr>
      <vt:lpstr>Твёрдые и мягкие  согласные буквы и звуки Hard and soft consonants and sounds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Obychnа ya vstayu v sem' utra.</vt:lpstr>
      <vt:lpstr>Every morning I do exercises. Kazhdoye utro ya delayu zaryadku.</vt:lpstr>
      <vt:lpstr>Then I cook breakfast Potom ya gotovlyu zavtrak.</vt:lpstr>
      <vt:lpstr>   Okolo vos'mi chasov ya zavtrakayu.  Na zavtrak ya yem buterbrody ili myusli.  Inogda ya yem yogurt.</vt:lpstr>
      <vt:lpstr>               Mne nravitsya zelenyy chay. </vt:lpstr>
      <vt:lpstr>V vosem' tridtsat' ya vykhozhu iz doma.</vt:lpstr>
      <vt:lpstr>Ya vozhu mashinu </vt:lpstr>
      <vt:lpstr>Inogda ya gulyayu. </vt:lpstr>
      <vt:lpstr> Rabota nachinayetsya v devyat' utra. </vt:lpstr>
      <vt:lpstr>V dvenadtsat' ya obedayu. Na obed ya yem salat ili sup.</vt:lpstr>
      <vt:lpstr>   Inogda pokupayu chto-nibud' vrednoye. Naprimer, pitstsa. </vt:lpstr>
      <vt:lpstr>  Rabota zakanchivayetsya v pyat'.</vt:lpstr>
      <vt:lpstr>Yа prikhozhu domoy okolo pyati tridtsati i rasslablyayus'.</vt:lpstr>
      <vt:lpstr>              Yа smotryu televizor. Chitat' knigi.  Ili ya govoryu po telefonu </vt:lpstr>
      <vt:lpstr>       Inogda vstrechayus' s druz'yami. </vt:lpstr>
      <vt:lpstr>   Vecherom ya uzhinayu. </vt:lpstr>
      <vt:lpstr>Na uzhin ya obychno gotovlyu ris i ovoshchi. </vt:lpstr>
      <vt:lpstr>Posle uzhina ya nemnogo chitayu, smotryu dokumental'nyye fil'my ili slushayu muzyku.</vt:lpstr>
      <vt:lpstr>V 10 ili 11 ya lozhus' spat'.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Русская фонетика для начинающих</dc:title>
  <dc:creator>глух;Шигина И.Е.</dc:creator>
  <cp:lastModifiedBy>RePack by Diakov</cp:lastModifiedBy>
  <cp:revision>413</cp:revision>
  <dcterms:created xsi:type="dcterms:W3CDTF">2012-08-22T06:50:00Z</dcterms:created>
  <dcterms:modified xsi:type="dcterms:W3CDTF">2025-11-23T10:34:45Z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0A7B3C89BE93417B859465FF3EF86DBF_12</vt:lpwstr>
  </property>
  <property fmtid="{D5CDD505-2E9C-101B-9397-08002B2CF9AE}" pid="3" name="KSOProductBuildVer">
    <vt:lpwstr>1049-12.2.0.13306</vt:lpwstr>
  </property>
</Properties>
</file>