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62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85" r:id="rId15"/>
    <p:sldId id="272" r:id="rId16"/>
    <p:sldId id="273" r:id="rId17"/>
    <p:sldId id="275" r:id="rId18"/>
    <p:sldId id="274" r:id="rId19"/>
    <p:sldId id="261" r:id="rId20"/>
    <p:sldId id="276" r:id="rId21"/>
    <p:sldId id="277" r:id="rId22"/>
    <p:sldId id="281" r:id="rId23"/>
    <p:sldId id="280" r:id="rId24"/>
    <p:sldId id="279" r:id="rId25"/>
    <p:sldId id="284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6" descr="http://orbsat.ru/photos/akkumuliruyuschie-elektricheskie-lampy-223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orbsat.ru/photos/akkumuliruyuschie-elektricheskie-lampy-223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orbsat.ru/photos/akkumuliruyuschie-elektricheskie-lampy-223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orbsat.ru/photos/akkumuliruyuschie-elektricheskie-lampy-223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://orbsat.ru/photos/akkumuliruyuschie-elektricheskie-lampy-223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://orbsat.ru/photos/akkumuliruyuschie-elektricheskie-lampy-223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 descr="https://fs00.infourok.ru/images/doc/213/242385/hello_html_66d2607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571480"/>
            <a:ext cx="881068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u="sng" dirty="0" smtClean="0">
                <a:solidFill>
                  <a:srgbClr val="00B050"/>
                </a:solidFill>
                <a:latin typeface="Bookman Old Style" pitchFamily="18" charset="0"/>
              </a:rPr>
              <a:t>Последовательное соединение проводников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4" name="Picture 4" descr="http://images.myshared.ru/5/425779/slide_13.jpg"/>
          <p:cNvPicPr>
            <a:picLocks noChangeAspect="1" noChangeArrowheads="1"/>
          </p:cNvPicPr>
          <p:nvPr/>
        </p:nvPicPr>
        <p:blipFill>
          <a:blip r:embed="rId2"/>
          <a:srcRect l="3564" t="41493" r="45641" b="48958"/>
          <a:stretch>
            <a:fillRect/>
          </a:stretch>
        </p:blipFill>
        <p:spPr bwMode="auto">
          <a:xfrm>
            <a:off x="285719" y="3500438"/>
            <a:ext cx="5115251" cy="785818"/>
          </a:xfrm>
          <a:prstGeom prst="rect">
            <a:avLst/>
          </a:prstGeom>
          <a:noFill/>
        </p:spPr>
      </p:pic>
      <p:pic>
        <p:nvPicPr>
          <p:cNvPr id="7" name="Picture 4" descr="http://images.myshared.ru/5/425779/slide_13.jpg"/>
          <p:cNvPicPr>
            <a:picLocks noChangeAspect="1" noChangeArrowheads="1"/>
          </p:cNvPicPr>
          <p:nvPr/>
        </p:nvPicPr>
        <p:blipFill>
          <a:blip r:embed="rId2"/>
          <a:srcRect l="3564" t="64583" r="45641" b="23958"/>
          <a:stretch>
            <a:fillRect/>
          </a:stretch>
        </p:blipFill>
        <p:spPr bwMode="auto">
          <a:xfrm>
            <a:off x="285720" y="5786454"/>
            <a:ext cx="5066853" cy="857256"/>
          </a:xfrm>
          <a:prstGeom prst="rect">
            <a:avLst/>
          </a:prstGeom>
          <a:noFill/>
        </p:spPr>
      </p:pic>
      <p:pic>
        <p:nvPicPr>
          <p:cNvPr id="8" name="Picture 4" descr="http://images.myshared.ru/5/425779/slide_13.jpg"/>
          <p:cNvPicPr>
            <a:picLocks noChangeAspect="1" noChangeArrowheads="1"/>
          </p:cNvPicPr>
          <p:nvPr/>
        </p:nvPicPr>
        <p:blipFill>
          <a:blip r:embed="rId2"/>
          <a:srcRect l="2673" t="51042" r="42968" b="36458"/>
          <a:stretch>
            <a:fillRect/>
          </a:stretch>
        </p:blipFill>
        <p:spPr bwMode="auto">
          <a:xfrm>
            <a:off x="3929058" y="4643446"/>
            <a:ext cx="4970561" cy="857256"/>
          </a:xfrm>
          <a:prstGeom prst="rect">
            <a:avLst/>
          </a:prstGeom>
          <a:noFill/>
        </p:spPr>
      </p:pic>
      <p:pic>
        <p:nvPicPr>
          <p:cNvPr id="9" name="Рисунок 8" descr="https://otvet.imgsmail.ru/download/56867504_897d971eeac568c56a1d43b3f3d87ab4_800.jpg"/>
          <p:cNvPicPr/>
          <p:nvPr/>
        </p:nvPicPr>
        <p:blipFill>
          <a:blip r:embed="rId3"/>
          <a:srcRect l="2521" t="17449" r="51325" b="65449"/>
          <a:stretch>
            <a:fillRect/>
          </a:stretch>
        </p:blipFill>
        <p:spPr bwMode="auto">
          <a:xfrm>
            <a:off x="1714480" y="1071546"/>
            <a:ext cx="57150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u="sng" dirty="0" smtClean="0">
                <a:solidFill>
                  <a:srgbClr val="00B050"/>
                </a:solidFill>
                <a:latin typeface="Bookman Old Style" pitchFamily="18" charset="0"/>
              </a:rPr>
              <a:t>Применение последовательного соединения проводников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fs00.infourok.ru/images/doc/133/155130/img8.jpg"/>
          <p:cNvPicPr>
            <a:picLocks noChangeAspect="1" noChangeArrowheads="1"/>
          </p:cNvPicPr>
          <p:nvPr/>
        </p:nvPicPr>
        <p:blipFill>
          <a:blip r:embed="rId2"/>
          <a:srcRect l="39706" t="25490" r="11765" b="31373"/>
          <a:stretch>
            <a:fillRect/>
          </a:stretch>
        </p:blipFill>
        <p:spPr bwMode="auto">
          <a:xfrm>
            <a:off x="178564" y="4214819"/>
            <a:ext cx="3821932" cy="2547954"/>
          </a:xfrm>
          <a:prstGeom prst="rect">
            <a:avLst/>
          </a:prstGeom>
          <a:noFill/>
        </p:spPr>
      </p:pic>
      <p:pic>
        <p:nvPicPr>
          <p:cNvPr id="28676" name="Picture 4" descr="http://www.ksrv.ru/images/nomenclature/ksg_3446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62" y="1142984"/>
            <a:ext cx="2947378" cy="292895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3286116" y="5929330"/>
            <a:ext cx="3286148" cy="571504"/>
          </a:xfrm>
          <a:prstGeom prst="straightConnector1">
            <a:avLst/>
          </a:prstGeom>
          <a:ln w="889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6" descr="http://podarki-market.ru/upload/iblock/fb3/fb3fc62f2e14ed5c0149c2683e9f7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357298"/>
            <a:ext cx="500062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0" name="Picture 24" descr="http://900igr.net/up/datas/104610/011.jpg"/>
          <p:cNvPicPr>
            <a:picLocks noChangeAspect="1" noChangeArrowheads="1"/>
          </p:cNvPicPr>
          <p:nvPr/>
        </p:nvPicPr>
        <p:blipFill>
          <a:blip r:embed="rId2"/>
          <a:srcRect l="4245" t="32076" r="54225" b="16981"/>
          <a:stretch>
            <a:fillRect/>
          </a:stretch>
        </p:blipFill>
        <p:spPr bwMode="auto">
          <a:xfrm>
            <a:off x="214282" y="1214422"/>
            <a:ext cx="3214710" cy="29575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  <a:latin typeface="Bookman Old Style" pitchFamily="18" charset="0"/>
              </a:rPr>
              <a:t>Параллельное соединение проводников</a:t>
            </a:r>
            <a:endParaRPr lang="ru-RU" dirty="0"/>
          </a:p>
        </p:txBody>
      </p:sp>
      <p:pic>
        <p:nvPicPr>
          <p:cNvPr id="26" name="Picture 24" descr="http://900igr.net/up/datas/104610/011.jpg"/>
          <p:cNvPicPr>
            <a:picLocks noChangeAspect="1" noChangeArrowheads="1"/>
          </p:cNvPicPr>
          <p:nvPr/>
        </p:nvPicPr>
        <p:blipFill>
          <a:blip r:embed="rId2"/>
          <a:srcRect l="50943" t="28302" r="10849" b="54717"/>
          <a:stretch>
            <a:fillRect/>
          </a:stretch>
        </p:blipFill>
        <p:spPr bwMode="auto">
          <a:xfrm>
            <a:off x="3786182" y="1500174"/>
            <a:ext cx="3857714" cy="1285884"/>
          </a:xfrm>
          <a:prstGeom prst="rect">
            <a:avLst/>
          </a:prstGeom>
          <a:noFill/>
        </p:spPr>
      </p:pic>
      <p:pic>
        <p:nvPicPr>
          <p:cNvPr id="28" name="Picture 24" descr="http://900igr.net/up/datas/104610/011.jpg"/>
          <p:cNvPicPr>
            <a:picLocks noChangeAspect="1" noChangeArrowheads="1"/>
          </p:cNvPicPr>
          <p:nvPr/>
        </p:nvPicPr>
        <p:blipFill>
          <a:blip r:embed="rId2"/>
          <a:srcRect l="50943" t="45283" r="10849" b="37736"/>
          <a:stretch>
            <a:fillRect/>
          </a:stretch>
        </p:blipFill>
        <p:spPr bwMode="auto">
          <a:xfrm>
            <a:off x="3786182" y="3143248"/>
            <a:ext cx="3857652" cy="1285884"/>
          </a:xfrm>
          <a:prstGeom prst="rect">
            <a:avLst/>
          </a:prstGeom>
          <a:noFill/>
        </p:spPr>
      </p:pic>
      <p:pic>
        <p:nvPicPr>
          <p:cNvPr id="29722" name="Picture 26" descr="https://ds03.infourok.ru/uploads/ex/0b6b/0001e02a-65ec87b1/1/img49.jpg"/>
          <p:cNvPicPr>
            <a:picLocks noChangeAspect="1" noChangeArrowheads="1"/>
          </p:cNvPicPr>
          <p:nvPr/>
        </p:nvPicPr>
        <p:blipFill>
          <a:blip r:embed="rId3"/>
          <a:srcRect l="47656" t="42709" r="31250" b="40624"/>
          <a:stretch>
            <a:fillRect/>
          </a:stretch>
        </p:blipFill>
        <p:spPr bwMode="auto">
          <a:xfrm>
            <a:off x="142843" y="4643446"/>
            <a:ext cx="3495999" cy="2071702"/>
          </a:xfrm>
          <a:prstGeom prst="rect">
            <a:avLst/>
          </a:prstGeom>
          <a:noFill/>
        </p:spPr>
      </p:pic>
      <p:pic>
        <p:nvPicPr>
          <p:cNvPr id="30" name="Picture 26" descr="https://ds03.infourok.ru/uploads/ex/0b6b/0001e02a-65ec87b1/1/img49.jpg"/>
          <p:cNvPicPr>
            <a:picLocks noChangeAspect="1" noChangeArrowheads="1"/>
          </p:cNvPicPr>
          <p:nvPr/>
        </p:nvPicPr>
        <p:blipFill>
          <a:blip r:embed="rId3"/>
          <a:srcRect l="68750" t="42709" b="40624"/>
          <a:stretch>
            <a:fillRect/>
          </a:stretch>
        </p:blipFill>
        <p:spPr bwMode="auto">
          <a:xfrm>
            <a:off x="3821962" y="4643447"/>
            <a:ext cx="517919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festival.1september.ru/articles/312258/image6.gif"/>
          <p:cNvPicPr>
            <a:picLocks noChangeAspect="1" noChangeArrowheads="1"/>
          </p:cNvPicPr>
          <p:nvPr/>
        </p:nvPicPr>
        <p:blipFill>
          <a:blip r:embed="rId2"/>
          <a:srcRect l="7514" t="3686" r="12826" b="11547"/>
          <a:stretch>
            <a:fillRect/>
          </a:stretch>
        </p:blipFill>
        <p:spPr bwMode="auto">
          <a:xfrm>
            <a:off x="142876" y="3643314"/>
            <a:ext cx="3286116" cy="2852101"/>
          </a:xfrm>
          <a:prstGeom prst="rect">
            <a:avLst/>
          </a:prstGeom>
          <a:noFill/>
        </p:spPr>
      </p:pic>
      <p:pic>
        <p:nvPicPr>
          <p:cNvPr id="30724" name="Picture 4" descr="http://www.heroestore.ru/vamcjuhoh/10276"/>
          <p:cNvPicPr>
            <a:picLocks noChangeAspect="1" noChangeArrowheads="1"/>
          </p:cNvPicPr>
          <p:nvPr/>
        </p:nvPicPr>
        <p:blipFill>
          <a:blip r:embed="rId3"/>
          <a:srcRect l="2381" t="1587" r="2381" b="4762"/>
          <a:stretch>
            <a:fillRect/>
          </a:stretch>
        </p:blipFill>
        <p:spPr bwMode="auto">
          <a:xfrm>
            <a:off x="3286116" y="1142984"/>
            <a:ext cx="5715040" cy="4214842"/>
          </a:xfrm>
          <a:prstGeom prst="rect">
            <a:avLst/>
          </a:prstGeom>
          <a:noFill/>
        </p:spPr>
      </p:pic>
      <p:pic>
        <p:nvPicPr>
          <p:cNvPr id="30722" name="Picture 2" descr="http://rill.ru/images/stories/virtuemart/product/strelochniy-voltmetr-mvk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2786050" cy="2786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  <a:latin typeface="Bookman Old Style" pitchFamily="18" charset="0"/>
              </a:rPr>
              <a:t>Применение параллельного  соединения проводников</a:t>
            </a:r>
            <a:endParaRPr lang="ru-RU" sz="3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1857356" y="6286520"/>
            <a:ext cx="3000396" cy="428628"/>
          </a:xfrm>
          <a:prstGeom prst="straightConnector1">
            <a:avLst/>
          </a:prstGeom>
          <a:ln w="889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igabaza.ru/images/50/99028/6cb642d2.png"/>
          <p:cNvPicPr>
            <a:picLocks noChangeAspect="1" noChangeArrowheads="1"/>
          </p:cNvPicPr>
          <p:nvPr/>
        </p:nvPicPr>
        <p:blipFill>
          <a:blip r:embed="rId2"/>
          <a:srcRect t="4763" b="3153"/>
          <a:stretch>
            <a:fillRect/>
          </a:stretch>
        </p:blipFill>
        <p:spPr bwMode="auto">
          <a:xfrm>
            <a:off x="-32" y="1178403"/>
            <a:ext cx="5643602" cy="27506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  <a:latin typeface="Bookman Old Style" pitchFamily="18" charset="0"/>
              </a:rPr>
              <a:t>Смешанное соединение проводников</a:t>
            </a:r>
            <a:endParaRPr lang="ru-RU" b="1" u="sng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0964" name="Picture 4" descr="http://vezun-kzn.ru/d/513437/d/37155.jpg"/>
          <p:cNvPicPr>
            <a:picLocks noChangeAspect="1" noChangeArrowheads="1"/>
          </p:cNvPicPr>
          <p:nvPr/>
        </p:nvPicPr>
        <p:blipFill>
          <a:blip r:embed="rId3"/>
          <a:srcRect l="10366" t="17073" b="14633"/>
          <a:stretch>
            <a:fillRect/>
          </a:stretch>
        </p:blipFill>
        <p:spPr bwMode="auto">
          <a:xfrm>
            <a:off x="5643602" y="2714620"/>
            <a:ext cx="3500430" cy="2000264"/>
          </a:xfrm>
          <a:prstGeom prst="rect">
            <a:avLst/>
          </a:prstGeom>
          <a:noFill/>
        </p:spPr>
      </p:pic>
      <p:pic>
        <p:nvPicPr>
          <p:cNvPr id="40968" name="Picture 8" descr="http://www.graycell.ru/picture/big/traktor6.jpg"/>
          <p:cNvPicPr>
            <a:picLocks noChangeAspect="1" noChangeArrowheads="1"/>
          </p:cNvPicPr>
          <p:nvPr/>
        </p:nvPicPr>
        <p:blipFill>
          <a:blip r:embed="rId4"/>
          <a:srcRect t="11429" b="11427"/>
          <a:stretch>
            <a:fillRect/>
          </a:stretch>
        </p:blipFill>
        <p:spPr bwMode="auto">
          <a:xfrm>
            <a:off x="-32" y="4598506"/>
            <a:ext cx="2928958" cy="2259518"/>
          </a:xfrm>
          <a:prstGeom prst="rect">
            <a:avLst/>
          </a:prstGeom>
          <a:noFill/>
        </p:spPr>
      </p:pic>
      <p:pic>
        <p:nvPicPr>
          <p:cNvPr id="40966" name="Picture 6" descr="https://openclipart.org/image/2400px/svg_to_png/191650/comb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9861" y="5072074"/>
            <a:ext cx="4969725" cy="179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iagnostlab.ru/wp-content/uploads/Minusy_1_13202948-55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90388" y="4418738"/>
            <a:ext cx="2857496" cy="2021029"/>
          </a:xfrm>
          <a:prstGeom prst="rect">
            <a:avLst/>
          </a:prstGeom>
          <a:noFill/>
        </p:spPr>
      </p:pic>
      <p:pic>
        <p:nvPicPr>
          <p:cNvPr id="12" name="Picture 2" descr="https://diagnostlab.ru/wp-content/uploads/Minusy_1_13202948-55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22525" y="4479723"/>
            <a:ext cx="2786082" cy="1970520"/>
          </a:xfrm>
          <a:prstGeom prst="rect">
            <a:avLst/>
          </a:prstGeom>
          <a:noFill/>
        </p:spPr>
      </p:pic>
      <p:pic>
        <p:nvPicPr>
          <p:cNvPr id="11" name="Picture 2" descr="https://diagnostlab.ru/wp-content/uploads/Minusy_1_13202948-55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22281" y="4479719"/>
            <a:ext cx="2786058" cy="1970503"/>
          </a:xfrm>
          <a:prstGeom prst="rect">
            <a:avLst/>
          </a:prstGeom>
          <a:noFill/>
        </p:spPr>
      </p:pic>
      <p:pic>
        <p:nvPicPr>
          <p:cNvPr id="7" name="Picture 2" descr="https://diagnostlab.ru/wp-content/uploads/Minusy_1_13202948-55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4873" y="4479723"/>
            <a:ext cx="2786082" cy="1970520"/>
          </a:xfrm>
          <a:prstGeom prst="rect">
            <a:avLst/>
          </a:prstGeom>
          <a:noFill/>
        </p:spPr>
      </p:pic>
      <p:pic>
        <p:nvPicPr>
          <p:cNvPr id="6" name="Picture 2" descr="https://diagnostlab.ru/wp-content/uploads/Minusy_1_13202948-55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048422" y="1340612"/>
            <a:ext cx="2952734" cy="2088388"/>
          </a:xfrm>
          <a:prstGeom prst="rect">
            <a:avLst/>
          </a:prstGeom>
          <a:noFill/>
        </p:spPr>
      </p:pic>
      <p:pic>
        <p:nvPicPr>
          <p:cNvPr id="5" name="Picture 2" descr="https://diagnostlab.ru/wp-content/uploads/Minusy_1_13202948-55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071802" y="1340611"/>
            <a:ext cx="2952734" cy="2088388"/>
          </a:xfrm>
          <a:prstGeom prst="rect">
            <a:avLst/>
          </a:prstGeom>
          <a:noFill/>
        </p:spPr>
      </p:pic>
      <p:pic>
        <p:nvPicPr>
          <p:cNvPr id="31746" name="Picture 2" descr="https://diagnostlab.ru/wp-content/uploads/Minusy_1_13202948-55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1407" y="1340611"/>
            <a:ext cx="2952734" cy="2088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53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1.Построить последовательное соединение проводников.</a:t>
            </a:r>
          </a:p>
          <a:p>
            <a:pPr algn="just">
              <a:buNone/>
            </a:pPr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3000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2.Построить параллельное соединение проводников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643966" cy="1143000"/>
          </a:xfrm>
        </p:spPr>
        <p:txBody>
          <a:bodyPr>
            <a:noAutofit/>
          </a:bodyPr>
          <a:lstStyle/>
          <a:p>
            <a:pPr indent="457200" algn="l"/>
            <a:r>
              <a:rPr lang="ru-RU" sz="28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Задание: </a:t>
            </a: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1.Зарисовать в тетради все возможные электрические схемы электрических цепей, которые можно изготовить, имея четыре резистора.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2.Рассчитать общее сопротивление для каждой электрической цепи, если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4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= 1 Ом,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4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= 2 Ом,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4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3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= 3 Ом,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4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= 4 Ом .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3143248"/>
            <a:ext cx="8786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Оценивание: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 каждую нарисованную электрическую схему с рассчитанным для неё общим сопротивлением студенты ставят плюс на полях тетради. Суммируют и выставляют общую оценку своей деятельности: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7 - 10 - оценка 5 (отлично)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5 - 6 - оценка 4 (хорошо)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3 - 4 - оценка 3 (удовлетворительно)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agago.ru/imgs/uroka-smeshannoe-soedinenie-provodnikov/96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agago.ru/imgs/uroka-smeshannoe-soedinenie-provodnikov/96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85794"/>
            <a:ext cx="60007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368412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Задание: </a:t>
            </a:r>
            <a:br>
              <a:rPr lang="ru-RU" sz="2800" b="1" i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2.Рассчитать общее сопротивление для каждой электрической цепи, если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8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= 1 Ом, </a:t>
            </a: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8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= 2 Ом, </a:t>
            </a: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8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3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= 3 Ом, </a:t>
            </a: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28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= 4 Ом 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4643446"/>
            <a:ext cx="4357718" cy="571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8. </a:t>
            </a:r>
            <a:r>
              <a:rPr lang="en-US" b="1" dirty="0" smtClean="0">
                <a:solidFill>
                  <a:srgbClr val="00B050"/>
                </a:solidFill>
                <a:latin typeface="Bookman Old Style" pitchFamily="18" charset="0"/>
              </a:rPr>
              <a:t>R</a:t>
            </a:r>
            <a:r>
              <a:rPr lang="ru-RU" b="1" baseline="-25000" dirty="0" err="1" smtClean="0">
                <a:solidFill>
                  <a:srgbClr val="00B050"/>
                </a:solidFill>
                <a:latin typeface="Bookman Old Style" pitchFamily="18" charset="0"/>
              </a:rPr>
              <a:t>общ</a:t>
            </a:r>
            <a:r>
              <a:rPr lang="ru-RU" b="1" dirty="0" err="1" smtClean="0">
                <a:solidFill>
                  <a:srgbClr val="00B050"/>
                </a:solidFill>
                <a:latin typeface="Bookman Old Style" pitchFamily="18" charset="0"/>
              </a:rPr>
              <a:t>=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 1,923 Ом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2285993"/>
            <a:ext cx="3929090" cy="571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</a:t>
            </a:r>
            <a:r>
              <a:rPr lang="ru-RU" sz="3200" b="1" baseline="-25000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общ = 10 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214555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2. 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3200" b="1" baseline="-25000" dirty="0" err="1" smtClean="0">
                <a:solidFill>
                  <a:srgbClr val="002060"/>
                </a:solidFill>
                <a:latin typeface="Bookman Old Style" pitchFamily="18" charset="0"/>
              </a:rPr>
              <a:t>общ</a:t>
            </a: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0,48 Ом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00372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3. 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R</a:t>
            </a:r>
            <a:r>
              <a:rPr lang="ru-RU" sz="3200" b="1" baseline="-25000" dirty="0" smtClean="0">
                <a:solidFill>
                  <a:srgbClr val="002060"/>
                </a:solidFill>
                <a:latin typeface="Bookman Old Style" pitchFamily="18" charset="0"/>
              </a:rPr>
              <a:t>общ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= 0,48 Ом</a:t>
            </a:r>
            <a:endParaRPr lang="ru-RU" sz="3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43438" y="3000372"/>
            <a:ext cx="435771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4.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</a:t>
            </a:r>
            <a:r>
              <a:rPr kumimoji="0" lang="ru-RU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общ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=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7,667 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3857628"/>
            <a:ext cx="435771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5.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</a:t>
            </a:r>
            <a:r>
              <a:rPr kumimoji="0" lang="ru-RU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общ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=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4,714 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43438" y="3786190"/>
            <a:ext cx="435771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6.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</a:t>
            </a:r>
            <a:r>
              <a:rPr kumimoji="0" lang="ru-RU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общ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=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6,4 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4282" y="4643446"/>
            <a:ext cx="435771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7.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</a:t>
            </a:r>
            <a:r>
              <a:rPr kumimoji="0" lang="ru-RU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общ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=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4,545 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Оформить таблицу</a:t>
            </a: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871543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0918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Знаю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Хочу узнать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Узнал 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357298"/>
          <a:ext cx="292895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Последовательное соединение проводников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44" y="2714620"/>
          <a:ext cx="2928990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90"/>
              </a:tblGrid>
              <a:tr h="1285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Параллельное соединение проводников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40" y="1357298"/>
          <a:ext cx="2928958" cy="511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</a:tblGrid>
              <a:tr h="51111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  <a:t>Правила последовательного и параллельного соединения проводников;</a:t>
                      </a:r>
                      <a:b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  <a:t>на примере последовательного и параллельного соединения проводников научиться применять закон Ома;</a:t>
                      </a:r>
                      <a:b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  <a:t>научиться строить схемы соединения проводников</a:t>
                      </a:r>
                      <a:endParaRPr lang="ru-RU" sz="2000" dirty="0">
                        <a:solidFill>
                          <a:srgbClr val="F8F8F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43636" y="1357298"/>
          <a:ext cx="2857520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428628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практическое применение закона Ома для нахождения силы тока, общего сопротивления и напряжения при </a:t>
                      </a:r>
                      <a:r>
                        <a:rPr lang="ru-RU" sz="21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последова</a:t>
                      </a: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– </a:t>
                      </a: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тельном и параллельном соединении проводников</a:t>
                      </a:r>
                      <a:endParaRPr lang="ru-RU" sz="2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43637" y="5647103"/>
          <a:ext cx="2857520" cy="113948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57520"/>
              </a:tblGrid>
              <a:tr h="11394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Смешанное соединение проводников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51142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параллельность</a:t>
            </a:r>
            <a:b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соединить</a:t>
            </a:r>
            <a:b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последовательность </a:t>
            </a:r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проводник</a:t>
            </a:r>
            <a:endParaRPr lang="ru-RU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s://www.alllessons.ru/wp-content/uploads/files/hello_html_4cea7618.jpg"/>
          <p:cNvPicPr>
            <a:picLocks noChangeAspect="1" noChangeArrowheads="1"/>
          </p:cNvPicPr>
          <p:nvPr/>
        </p:nvPicPr>
        <p:blipFill>
          <a:blip r:embed="rId2"/>
          <a:srcRect b="13651"/>
          <a:stretch>
            <a:fillRect/>
          </a:stretch>
        </p:blipFill>
        <p:spPr bwMode="auto">
          <a:xfrm>
            <a:off x="21240" y="3286124"/>
            <a:ext cx="908699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ochit.ru/pars_docs/refs/105/104853/104853_html_402c90d5.jpg"/>
          <p:cNvPicPr/>
          <p:nvPr/>
        </p:nvPicPr>
        <p:blipFill>
          <a:blip r:embed="rId2"/>
          <a:srcRect t="22045"/>
          <a:stretch>
            <a:fillRect/>
          </a:stretch>
        </p:blipFill>
        <p:spPr bwMode="auto">
          <a:xfrm>
            <a:off x="-32" y="500043"/>
            <a:ext cx="91440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54098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Bookman Old Style" pitchFamily="18" charset="0"/>
              </a:rPr>
              <a:t>«Лестница успеха»</a:t>
            </a:r>
            <a:endParaRPr lang="ru-RU" b="1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85720" y="928670"/>
            <a:ext cx="6072230" cy="4786346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http://s00.yaplakal.com/pics/pics_original/7/6/2/30042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88258">
            <a:off x="-9057" y="4249607"/>
            <a:ext cx="916801" cy="779593"/>
          </a:xfrm>
          <a:prstGeom prst="rect">
            <a:avLst/>
          </a:prstGeom>
          <a:noFill/>
        </p:spPr>
      </p:pic>
      <p:pic>
        <p:nvPicPr>
          <p:cNvPr id="10" name="Picture 2" descr="http://s00.yaplakal.com/pics/pics_original/7/6/2/30042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88258">
            <a:off x="762293" y="2776974"/>
            <a:ext cx="1796330" cy="1527492"/>
          </a:xfrm>
          <a:prstGeom prst="rect">
            <a:avLst/>
          </a:prstGeom>
          <a:noFill/>
        </p:spPr>
      </p:pic>
      <p:pic>
        <p:nvPicPr>
          <p:cNvPr id="11" name="Picture 2" descr="http://s00.yaplakal.com/pics/pics_original/7/6/2/30042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88258">
            <a:off x="2250692" y="855868"/>
            <a:ext cx="2204813" cy="1874841"/>
          </a:xfrm>
          <a:prstGeom prst="rect">
            <a:avLst/>
          </a:prstGeom>
          <a:noFill/>
        </p:spPr>
      </p:pic>
      <p:pic>
        <p:nvPicPr>
          <p:cNvPr id="5122" name="Picture 2" descr="http://guedenn.org/wp-content/uploads/2017/02/pin-rocket-ship-coloring-page-twisty-noodlejpg-on-pinterest-throughout-incredible-rocket-ship-coloring-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39061"/>
            <a:ext cx="2928958" cy="371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  <a:latin typeface="Bookman Old Style" pitchFamily="18" charset="0"/>
              </a:rPr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4714908"/>
          </a:xfrm>
        </p:spPr>
        <p:txBody>
          <a:bodyPr>
            <a:normAutofit fontScale="92500" lnSpcReduction="10000"/>
          </a:bodyPr>
          <a:lstStyle/>
          <a:p>
            <a:pPr marL="514350" lvl="0" indent="-514350" algn="ctr" hangingPunct="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С. 211, №798,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799.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514350" lvl="0" indent="-514350" hangingPunct="0">
              <a:buNone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lvl="0" indent="0" algn="ctr" hangingPunct="0">
              <a:buNone/>
            </a:pP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2. </a:t>
            </a:r>
            <a:r>
              <a:rPr lang="ru-RU" b="1" i="1" u="sng" dirty="0" smtClean="0">
                <a:solidFill>
                  <a:srgbClr val="7030A0"/>
                </a:solidFill>
                <a:latin typeface="Bookman Old Style" pitchFamily="18" charset="0"/>
              </a:rPr>
              <a:t>Решите задачи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в карточке домашнего задания,  выбрав свой уровень.</a:t>
            </a:r>
          </a:p>
          <a:p>
            <a:pPr marL="514350" lvl="0" indent="-514350" algn="just" hangingPunct="0">
              <a:buNone/>
            </a:pPr>
            <a:endParaRPr lang="ru-RU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3.</a:t>
            </a:r>
            <a:r>
              <a:rPr lang="ru-RU" b="1" i="1" u="sng" dirty="0" smtClean="0">
                <a:solidFill>
                  <a:srgbClr val="C00000"/>
                </a:solidFill>
                <a:latin typeface="Bookman Old Style" pitchFamily="18" charset="0"/>
              </a:rPr>
              <a:t>Самостоятельная работа: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составить ментальную  карту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или кластер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по теме «Соединение проводников»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yurii.ru/ref10/images/63/911636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irniy.ru/metise/%D0%A2%D0%B5%D1%85%D0%BD%D0%BE%D0%BB%D0%BE%D0%B3%D0%B8%D1%8F+%D1%80%D0%B0%D0%B7%D0%B2%D0%B8%D1%82%D0%B8%D1%8F+%D0%BA%D1%80%D0%B8%D1%82%D0%B8%D1%87%D0%B5%D1%81%D0%BA%D0%BE%D0%B3%D0%BE+%D0%BC%D1%8B%D1%88%D0%BB%D0%B5%D0%BD%D0%B8%D1%8F+%D0%BF%D0%BE%D0%BD%D1%8F%D1%82%D0%B8%D0%B5+%C2%AB%D0%BA%D1%80%D0%B8%D1%82%D0%B8%D1%87%D0%B5%D1%81%D0%BA%D0%BE%D0%B5+%D0%BC%D1%8B%D1%88%D0%BB%D0%B5%D0%BD%D0%B8%D0%B5%C2%BB+%D0%B8+%D0%B5%D0%B3%D0%BE+%D1%85%D0%B0%D1%80%D0%B0%D0%BA%D1%82%D0%B5%D1%80%D0%B8%D1%81%D1%82%D0%B8%D0%BA%D0%B8e/122965_html_5bcd973b.png"/>
          <p:cNvPicPr>
            <a:picLocks noChangeAspect="1" noChangeArrowheads="1"/>
          </p:cNvPicPr>
          <p:nvPr/>
        </p:nvPicPr>
        <p:blipFill>
          <a:blip r:embed="rId2"/>
          <a:srcRect r="2045" b="833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rimwiki.ru/images/thumb/%D0%9C%D0%B5%D0%BD%D1%82%D0%B0%D0%BB%D1%8C%D0%BD%D0%B0%D1%8F_%D0%BA%D0%B0%D1%80%D1%82%D0%B0.JPG/800px-%D0%9C%D0%B5%D0%BD%D1%82%D0%B0%D0%BB%D1%8C%D0%BD%D0%B0%D1%8F_%D0%BA%D0%B0%D1%80%D1%82%D0%B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060456"/>
            <a:ext cx="7929618" cy="286861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70C0"/>
                </a:solidFill>
                <a:latin typeface="Bookman Old Style" pitchFamily="18" charset="0"/>
              </a:rPr>
              <a:t>Спасибо за внимание,</a:t>
            </a:r>
            <a:br>
              <a:rPr lang="ru-RU" sz="53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Bookman Old Style" pitchFamily="18" charset="0"/>
              </a:rPr>
              <a:t>ведь главное старание,</a:t>
            </a:r>
            <a:br>
              <a:rPr lang="ru-RU" sz="53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Bookman Old Style" pitchFamily="18" charset="0"/>
              </a:rPr>
              <a:t>А навык и умение</a:t>
            </a:r>
            <a:br>
              <a:rPr lang="ru-RU" sz="53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Bookman Old Style" pitchFamily="18" charset="0"/>
              </a:rPr>
              <a:t>с годами к вам придут!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www.pgsga.ru/upload/medialibrary/f70/knigi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57923"/>
            <a:ext cx="5143536" cy="330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2.infourok.ru/uploads/ex/0fa0/00088797-e0986c5e/2/img15.jpg"/>
          <p:cNvPicPr>
            <a:picLocks noChangeAspect="1" noChangeArrowheads="1"/>
          </p:cNvPicPr>
          <p:nvPr/>
        </p:nvPicPr>
        <p:blipFill>
          <a:blip r:embed="rId2"/>
          <a:srcRect l="5469" t="7291" r="5468" b="12500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-71462"/>
            <a:ext cx="3100382" cy="7270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25.05.2017 год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572560" cy="1752600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002060"/>
                </a:solidFill>
                <a:latin typeface="Bookman Old Style" pitchFamily="18" charset="0"/>
              </a:rPr>
              <a:t>Тема урока: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latin typeface="Bookman Old Style" pitchFamily="18" charset="0"/>
              </a:rPr>
              <a:t>«Соединение проводников» </a:t>
            </a:r>
            <a:endParaRPr lang="ru-RU" sz="4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2000240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latin typeface="Bookman Old Style" pitchFamily="18" charset="0"/>
              </a:rPr>
              <a:t>Цель урока: </a:t>
            </a:r>
            <a:r>
              <a:rPr lang="ru-RU" sz="2500" b="1" dirty="0" smtClean="0">
                <a:solidFill>
                  <a:srgbClr val="00B050"/>
                </a:solidFill>
                <a:latin typeface="Bookman Old Style" pitchFamily="18" charset="0"/>
              </a:rPr>
              <a:t>Изучить соединения проводников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2823046"/>
            <a:ext cx="88583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1.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Познакомиться с правилами последовательного и параллельного соединения проводников;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2.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На примере последовательного и параллельного соединения проводников научиться применять закон Ома;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3.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Научиться строить схемы последовательного и параллельного соединения проводников.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Оформить таблицу</a:t>
            </a: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71543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0918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Знаю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Хочу узнать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Узнал 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785926"/>
          <a:ext cx="292895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Последовательное соединение проводников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44" y="3214686"/>
          <a:ext cx="2928990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90"/>
              </a:tblGrid>
              <a:tr h="1285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Параллельное соединение проводников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40" y="1500174"/>
          <a:ext cx="2928958" cy="511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</a:tblGrid>
              <a:tr h="51111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  <a:t>Правила последовательного и параллельного соединения проводников;</a:t>
                      </a:r>
                      <a:b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  <a:t>на примере последовательного и параллельного соединения проводников научиться применять закон Ома;</a:t>
                      </a:r>
                      <a:b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rgbClr val="F8F8F8"/>
                          </a:solidFill>
                          <a:latin typeface="Bookman Old Style" pitchFamily="18" charset="0"/>
                        </a:rPr>
                        <a:t>научиться строить схемы соединения проводников</a:t>
                      </a:r>
                      <a:endParaRPr lang="ru-RU" sz="2000" dirty="0">
                        <a:solidFill>
                          <a:srgbClr val="F8F8F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  <a:latin typeface="Bookman Old Style" pitchFamily="18" charset="0"/>
              </a:rPr>
              <a:t>Устный опрос</a:t>
            </a:r>
            <a:endParaRPr lang="ru-RU" b="1" i="1" u="sng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5"/>
            <a:ext cx="8858312" cy="1928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1. Как называются вещества, в которых течение электрического тока осуществляется за счет дрейфа большого количества свободных электронов?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2538707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(проводники)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74959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2. Как называются вещества, не проводящие электрический ток?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7" y="3753153"/>
            <a:ext cx="257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(диэлектрики)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189405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3. Назовите основные физически величины электрической цепи?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5110475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(сила тока, сопротивление, напряжение)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618165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4. Какой величиной является сила тока: скалярной или векторной?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6253483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(скалярная)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857232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  <a:latin typeface="Bookman Old Style" pitchFamily="18" charset="0"/>
              </a:rPr>
              <a:t>Устный опрос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5. Продолжите предложение: График, на котором изображена зависимость электрического тока от приложенного напряжения, называется …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610145"/>
            <a:ext cx="6381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(вольт – амперной характеристикой)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60711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6. От каких физических величин зависит электрическое сопротивление?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84" y="4383953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(удельного сопротивления, длины и площади поперечного сечения проводника)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332413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7. От какой физической величины зависит удельное сопротивление проводника?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6324921"/>
            <a:ext cx="285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(температуры)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939784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B050"/>
                </a:solidFill>
                <a:latin typeface="Bookman Old Style" pitchFamily="18" charset="0"/>
              </a:rPr>
              <a:t>Устный опрос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8. Какой ученый экспериментально установил, что сила тока в металлических проводниках пропорциональна приложенному напряжению?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2071678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(Георг Ом)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8605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9. Продолжите предложение: явление обращения электрического сопротивления в нуль называется …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377" y="3896029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(сверхпроводимостью)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39920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10. Продолжите предложение: работа, которую совершают сторонние силы при перемещении единичного положительного заряда вдоль всей цепи, равна ….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5282" y="6182045"/>
            <a:ext cx="3858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(ЭДС источника тока)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11222"/>
          </a:xfrm>
        </p:spPr>
        <p:txBody>
          <a:bodyPr/>
          <a:lstStyle/>
          <a:p>
            <a:r>
              <a:rPr lang="ru-RU" b="1" u="sng" dirty="0" smtClean="0">
                <a:solidFill>
                  <a:srgbClr val="00B050"/>
                </a:solidFill>
                <a:latin typeface="Bookman Old Style" pitchFamily="18" charset="0"/>
              </a:rPr>
              <a:t>Закон Ома</a:t>
            </a:r>
            <a:endParaRPr lang="ru-RU" b="1" u="sng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https://ds02.infourok.ru/uploads/ex/0248/0006304f-768db907/img8.jpg"/>
          <p:cNvPicPr>
            <a:picLocks noChangeAspect="1" noChangeArrowheads="1"/>
          </p:cNvPicPr>
          <p:nvPr/>
        </p:nvPicPr>
        <p:blipFill>
          <a:blip r:embed="rId2"/>
          <a:srcRect l="4894" t="31543" r="61548" b="9969"/>
          <a:stretch>
            <a:fillRect/>
          </a:stretch>
        </p:blipFill>
        <p:spPr bwMode="auto">
          <a:xfrm>
            <a:off x="357157" y="645470"/>
            <a:ext cx="4643471" cy="6069678"/>
          </a:xfrm>
          <a:prstGeom prst="rect">
            <a:avLst/>
          </a:prstGeom>
          <a:noFill/>
        </p:spPr>
      </p:pic>
      <p:pic>
        <p:nvPicPr>
          <p:cNvPr id="5" name="Picture 2" descr="https://ds02.infourok.ru/uploads/ex/0248/0006304f-768db907/img8.jpg"/>
          <p:cNvPicPr>
            <a:picLocks noChangeAspect="1" noChangeArrowheads="1"/>
          </p:cNvPicPr>
          <p:nvPr/>
        </p:nvPicPr>
        <p:blipFill>
          <a:blip r:embed="rId2"/>
          <a:srcRect l="38452" t="31543" r="34701" b="39569"/>
          <a:stretch>
            <a:fillRect/>
          </a:stretch>
        </p:blipFill>
        <p:spPr bwMode="auto">
          <a:xfrm>
            <a:off x="5000628" y="645470"/>
            <a:ext cx="3714776" cy="2997844"/>
          </a:xfrm>
          <a:prstGeom prst="rect">
            <a:avLst/>
          </a:prstGeom>
          <a:noFill/>
        </p:spPr>
      </p:pic>
      <p:pic>
        <p:nvPicPr>
          <p:cNvPr id="6" name="Picture 2" descr="https://ds02.infourok.ru/uploads/ex/0248/0006304f-768db907/img8.jpg"/>
          <p:cNvPicPr>
            <a:picLocks noChangeAspect="1" noChangeArrowheads="1"/>
          </p:cNvPicPr>
          <p:nvPr/>
        </p:nvPicPr>
        <p:blipFill>
          <a:blip r:embed="rId2"/>
          <a:srcRect l="38969" t="61119" r="34701" b="9969"/>
          <a:stretch>
            <a:fillRect/>
          </a:stretch>
        </p:blipFill>
        <p:spPr bwMode="auto">
          <a:xfrm>
            <a:off x="5072066" y="3714752"/>
            <a:ext cx="364333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B050"/>
                </a:solidFill>
                <a:latin typeface="Bookman Old Style" pitchFamily="18" charset="0"/>
              </a:rPr>
              <a:t>Заполнить таблицу</a:t>
            </a:r>
            <a:endParaRPr lang="ru-RU" sz="4000" u="sng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715436" cy="4418297"/>
        </p:xfrm>
        <a:graphic>
          <a:graphicData uri="http://schemas.openxmlformats.org/drawingml/2006/table">
            <a:tbl>
              <a:tblPr/>
              <a:tblGrid>
                <a:gridCol w="2453385"/>
                <a:gridCol w="2235657"/>
                <a:gridCol w="2011619"/>
                <a:gridCol w="2014775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Название физической величины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Закон Ома для физической величины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Формула физ. вел.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Единица измерения в СИ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Сила электрического тока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Электрическое напряжение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Электрическое сопротивление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5300505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По окончании выполненной работы провести взаимоконтроль и отметить знак «+» у графы таблицы с правильным ответом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527</Words>
  <PresentationFormat>Экран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параллельность соединить последовательность проводник</vt:lpstr>
      <vt:lpstr>25.05.2017 год</vt:lpstr>
      <vt:lpstr>Оформить таблицу</vt:lpstr>
      <vt:lpstr>Устный опрос</vt:lpstr>
      <vt:lpstr>Устный опрос</vt:lpstr>
      <vt:lpstr>Устный опрос</vt:lpstr>
      <vt:lpstr>Закон Ома</vt:lpstr>
      <vt:lpstr>Заполнить таблицу</vt:lpstr>
      <vt:lpstr>Последовательное соединение проводников </vt:lpstr>
      <vt:lpstr>Применение последовательного соединения проводников </vt:lpstr>
      <vt:lpstr>Параллельное соединение проводников</vt:lpstr>
      <vt:lpstr>Применение параллельного  соединения проводников</vt:lpstr>
      <vt:lpstr>Смешанное соединение проводников</vt:lpstr>
      <vt:lpstr>Физминутка </vt:lpstr>
      <vt:lpstr>Задание:  1.Зарисовать в тетради все возможные электрические схемы электрических цепей, которые можно изготовить, имея четыре резистора. 2.Рассчитать общее сопротивление для каждой электрической цепи, если R1 = 1 Ом, R2 = 2 Ом, R3 = 3 Ом, R4 = 4 Ом .</vt:lpstr>
      <vt:lpstr>Слайд 17</vt:lpstr>
      <vt:lpstr>Задание:  2.Рассчитать общее сопротивление для каждой электрической цепи, если R1 = 1 Ом, R2 = 2 Ом, R3 = 3 Ом, R4 = 4 Ом .</vt:lpstr>
      <vt:lpstr>Оформить таблицу</vt:lpstr>
      <vt:lpstr>«Лестница успеха»</vt:lpstr>
      <vt:lpstr>Домашнее задание: </vt:lpstr>
      <vt:lpstr>Слайд 22</vt:lpstr>
      <vt:lpstr>Слайд 23</vt:lpstr>
      <vt:lpstr>Слайд 24</vt:lpstr>
      <vt:lpstr>Спасибо за внимание, ведь главное старание, А навык и умение с годами к вам придут!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25.05.2017 год</dc:title>
  <dc:creator>Марина</dc:creator>
  <cp:lastModifiedBy>Марина</cp:lastModifiedBy>
  <cp:revision>35</cp:revision>
  <dcterms:created xsi:type="dcterms:W3CDTF">2017-05-17T05:14:45Z</dcterms:created>
  <dcterms:modified xsi:type="dcterms:W3CDTF">2017-05-17T05:13:41Z</dcterms:modified>
</cp:coreProperties>
</file>