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20" r:id="rId63"/>
    <p:sldId id="321" r:id="rId64"/>
    <p:sldId id="327" r:id="rId65"/>
    <p:sldId id="328" r:id="rId66"/>
    <p:sldId id="326" r:id="rId67"/>
    <p:sldId id="317" r:id="rId68"/>
    <p:sldId id="318" r:id="rId69"/>
    <p:sldId id="319" r:id="rId70"/>
    <p:sldId id="322" r:id="rId71"/>
    <p:sldId id="323" r:id="rId72"/>
    <p:sldId id="324" r:id="rId73"/>
    <p:sldId id="331" r:id="rId74"/>
    <p:sldId id="332" r:id="rId75"/>
    <p:sldId id="333" r:id="rId76"/>
    <p:sldId id="330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Лист1!$B$6</c:f>
              <c:strCache>
                <c:ptCount val="1"/>
                <c:pt idx="0">
                  <c:v>Число населения </c:v>
                </c:pt>
              </c:strCache>
            </c:strRef>
          </c:tx>
          <c:cat>
            <c:strRef>
              <c:f>Лист1!$A$7:$A$16</c:f>
              <c:strCache>
                <c:ptCount val="10"/>
                <c:pt idx="0">
                  <c:v>русские</c:v>
                </c:pt>
                <c:pt idx="1">
                  <c:v>татары</c:v>
                </c:pt>
                <c:pt idx="2">
                  <c:v>немцы</c:v>
                </c:pt>
                <c:pt idx="3">
                  <c:v>украинцы</c:v>
                </c:pt>
                <c:pt idx="4">
                  <c:v>шорцы</c:v>
                </c:pt>
                <c:pt idx="5">
                  <c:v>армяне</c:v>
                </c:pt>
                <c:pt idx="6">
                  <c:v>чуваши</c:v>
                </c:pt>
                <c:pt idx="7">
                  <c:v>азербайджанцы</c:v>
                </c:pt>
                <c:pt idx="8">
                  <c:v>белорусы</c:v>
                </c:pt>
                <c:pt idx="9">
                  <c:v>таджики</c:v>
                </c:pt>
              </c:strCache>
            </c:strRef>
          </c:cat>
          <c:val>
            <c:numRef>
              <c:f>Лист1!$B$7:$B$16</c:f>
              <c:numCache>
                <c:formatCode>General</c:formatCode>
                <c:ptCount val="10"/>
                <c:pt idx="0">
                  <c:v>2536646</c:v>
                </c:pt>
                <c:pt idx="1">
                  <c:v>40229</c:v>
                </c:pt>
                <c:pt idx="2">
                  <c:v>23125</c:v>
                </c:pt>
                <c:pt idx="3">
                  <c:v>22156</c:v>
                </c:pt>
                <c:pt idx="4">
                  <c:v>10699</c:v>
                </c:pt>
                <c:pt idx="5">
                  <c:v>10672</c:v>
                </c:pt>
                <c:pt idx="6">
                  <c:v>9301</c:v>
                </c:pt>
                <c:pt idx="7">
                  <c:v>6057</c:v>
                </c:pt>
                <c:pt idx="8">
                  <c:v>6049</c:v>
                </c:pt>
                <c:pt idx="9">
                  <c:v>5646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Лист1!$B$22</c:f>
              <c:strCache>
                <c:ptCount val="1"/>
                <c:pt idx="0">
                  <c:v>Численность населения, чел. (2016)</c:v>
                </c:pt>
              </c:strCache>
            </c:strRef>
          </c:tx>
          <c:invertIfNegative val="0"/>
          <c:cat>
            <c:strRef>
              <c:f>Лист1!$A$23:$A$42</c:f>
              <c:strCache>
                <c:ptCount val="20"/>
                <c:pt idx="0">
                  <c:v>Кемерово</c:v>
                </c:pt>
                <c:pt idx="1">
                  <c:v>Новокузнецк</c:v>
                </c:pt>
                <c:pt idx="2">
                  <c:v>Прокопьевск</c:v>
                </c:pt>
                <c:pt idx="3">
                  <c:v>Междуреченск</c:v>
                </c:pt>
                <c:pt idx="4">
                  <c:v>Ленинск-Кузнецкий</c:v>
                </c:pt>
                <c:pt idx="5">
                  <c:v>Киселёвск</c:v>
                </c:pt>
                <c:pt idx="6">
                  <c:v>Юрга</c:v>
                </c:pt>
                <c:pt idx="7">
                  <c:v>Белово</c:v>
                </c:pt>
                <c:pt idx="8">
                  <c:v>Анжеро-Судженск</c:v>
                </c:pt>
                <c:pt idx="9">
                  <c:v>Берёзовский</c:v>
                </c:pt>
                <c:pt idx="10">
                  <c:v>Осинники</c:v>
                </c:pt>
                <c:pt idx="11">
                  <c:v>Мыски</c:v>
                </c:pt>
                <c:pt idx="12">
                  <c:v>Мариинск</c:v>
                </c:pt>
                <c:pt idx="13">
                  <c:v>Топки</c:v>
                </c:pt>
                <c:pt idx="14">
                  <c:v>Полысаево</c:v>
                </c:pt>
                <c:pt idx="15">
                  <c:v>Тайга</c:v>
                </c:pt>
                <c:pt idx="16">
                  <c:v>Гурьевск</c:v>
                </c:pt>
                <c:pt idx="17">
                  <c:v>Таштагол</c:v>
                </c:pt>
                <c:pt idx="18">
                  <c:v>Калтан</c:v>
                </c:pt>
                <c:pt idx="19">
                  <c:v>Салаир</c:v>
                </c:pt>
              </c:strCache>
            </c:strRef>
          </c:cat>
          <c:val>
            <c:numRef>
              <c:f>Лист1!$B$23:$B$42</c:f>
              <c:numCache>
                <c:formatCode>General</c:formatCode>
                <c:ptCount val="20"/>
                <c:pt idx="0">
                  <c:v>553076</c:v>
                </c:pt>
                <c:pt idx="1">
                  <c:v>551253</c:v>
                </c:pt>
                <c:pt idx="2">
                  <c:v>198438</c:v>
                </c:pt>
                <c:pt idx="3">
                  <c:v>98734</c:v>
                </c:pt>
                <c:pt idx="4">
                  <c:v>97666</c:v>
                </c:pt>
                <c:pt idx="5">
                  <c:v>92210</c:v>
                </c:pt>
                <c:pt idx="6">
                  <c:v>81396</c:v>
                </c:pt>
                <c:pt idx="7">
                  <c:v>73400</c:v>
                </c:pt>
                <c:pt idx="8">
                  <c:v>72827</c:v>
                </c:pt>
                <c:pt idx="9">
                  <c:v>47140</c:v>
                </c:pt>
                <c:pt idx="10">
                  <c:v>43445</c:v>
                </c:pt>
                <c:pt idx="11">
                  <c:v>41938</c:v>
                </c:pt>
                <c:pt idx="12">
                  <c:v>39332</c:v>
                </c:pt>
                <c:pt idx="13">
                  <c:v>28144</c:v>
                </c:pt>
                <c:pt idx="14">
                  <c:v>26738</c:v>
                </c:pt>
                <c:pt idx="15">
                  <c:v>24532</c:v>
                </c:pt>
                <c:pt idx="16">
                  <c:v>23359</c:v>
                </c:pt>
                <c:pt idx="17">
                  <c:v>23079</c:v>
                </c:pt>
                <c:pt idx="18">
                  <c:v>21186</c:v>
                </c:pt>
                <c:pt idx="19">
                  <c:v>7724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598272"/>
        <c:axId val="180599808"/>
        <c:axId val="0"/>
      </c:bar3DChart>
      <c:catAx>
        <c:axId val="18059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80599808"/>
        <c:crosses val="autoZero"/>
        <c:auto val="1"/>
        <c:lblAlgn val="ctr"/>
        <c:lblOffset val="100"/>
        <c:noMultiLvlLbl val="0"/>
      </c:catAx>
      <c:valAx>
        <c:axId val="18059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59827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Лист1!$D$6:$D$25</c:f>
              <c:strCache>
                <c:ptCount val="20"/>
                <c:pt idx="0">
                  <c:v>Кемерово</c:v>
                </c:pt>
                <c:pt idx="1">
                  <c:v>Юрга</c:v>
                </c:pt>
                <c:pt idx="2">
                  <c:v>Новокузнецк</c:v>
                </c:pt>
                <c:pt idx="3">
                  <c:v>Прокопьевск</c:v>
                </c:pt>
                <c:pt idx="4">
                  <c:v>Ленинск-Кузнецкий</c:v>
                </c:pt>
                <c:pt idx="5">
                  <c:v>Мариинск</c:v>
                </c:pt>
                <c:pt idx="6">
                  <c:v>Калтан</c:v>
                </c:pt>
                <c:pt idx="7">
                  <c:v>Берёзовский</c:v>
                </c:pt>
                <c:pt idx="8">
                  <c:v>Анжеро-Судженск</c:v>
                </c:pt>
                <c:pt idx="9">
                  <c:v>Киселёвск</c:v>
                </c:pt>
                <c:pt idx="10">
                  <c:v>Осинники</c:v>
                </c:pt>
                <c:pt idx="11">
                  <c:v>Топки</c:v>
                </c:pt>
                <c:pt idx="12">
                  <c:v>Полысаево</c:v>
                </c:pt>
                <c:pt idx="13">
                  <c:v>Тайга</c:v>
                </c:pt>
                <c:pt idx="14">
                  <c:v>Мыски</c:v>
                </c:pt>
                <c:pt idx="15">
                  <c:v>Белово</c:v>
                </c:pt>
                <c:pt idx="16">
                  <c:v>Междуреченск</c:v>
                </c:pt>
                <c:pt idx="17">
                  <c:v>Таштагол</c:v>
                </c:pt>
                <c:pt idx="18">
                  <c:v>Гурьевск</c:v>
                </c:pt>
                <c:pt idx="19">
                  <c:v>Салаир</c:v>
                </c:pt>
              </c:strCache>
            </c:strRef>
          </c:cat>
          <c:val>
            <c:numRef>
              <c:f>Лист1!$E$6:$E$25</c:f>
              <c:numCache>
                <c:formatCode>General</c:formatCode>
                <c:ptCount val="20"/>
                <c:pt idx="0">
                  <c:v>1959.2</c:v>
                </c:pt>
                <c:pt idx="1">
                  <c:v>1816.9</c:v>
                </c:pt>
                <c:pt idx="2">
                  <c:v>1299.2</c:v>
                </c:pt>
                <c:pt idx="3">
                  <c:v>872.3</c:v>
                </c:pt>
                <c:pt idx="4">
                  <c:v>763</c:v>
                </c:pt>
                <c:pt idx="5">
                  <c:v>687.6</c:v>
                </c:pt>
                <c:pt idx="6">
                  <c:v>653.9</c:v>
                </c:pt>
                <c:pt idx="7">
                  <c:v>637</c:v>
                </c:pt>
                <c:pt idx="8">
                  <c:v>619.20000000000005</c:v>
                </c:pt>
                <c:pt idx="9">
                  <c:v>576.29999999999995</c:v>
                </c:pt>
                <c:pt idx="10">
                  <c:v>544.4</c:v>
                </c:pt>
                <c:pt idx="11">
                  <c:v>544.4</c:v>
                </c:pt>
                <c:pt idx="12">
                  <c:v>542.4</c:v>
                </c:pt>
                <c:pt idx="13">
                  <c:v>443.6</c:v>
                </c:pt>
                <c:pt idx="14">
                  <c:v>385.8</c:v>
                </c:pt>
                <c:pt idx="15">
                  <c:v>337.6</c:v>
                </c:pt>
                <c:pt idx="16">
                  <c:v>294.39999999999998</c:v>
                </c:pt>
                <c:pt idx="17">
                  <c:v>292.10000000000002</c:v>
                </c:pt>
                <c:pt idx="18">
                  <c:v>259.5</c:v>
                </c:pt>
                <c:pt idx="19">
                  <c:v>193.1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0607616"/>
        <c:axId val="180904320"/>
        <c:axId val="0"/>
      </c:bar3DChart>
      <c:catAx>
        <c:axId val="1806076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0904320"/>
        <c:crosses val="autoZero"/>
        <c:auto val="1"/>
        <c:lblAlgn val="ctr"/>
        <c:lblOffset val="100"/>
        <c:noMultiLvlLbl val="0"/>
      </c:catAx>
      <c:valAx>
        <c:axId val="180904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607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Лист1!$H$6</c:f>
              <c:strCache>
                <c:ptCount val="1"/>
                <c:pt idx="0">
                  <c:v>Численность населения, чел.</c:v>
                </c:pt>
              </c:strCache>
            </c:strRef>
          </c:tx>
          <c:invertIfNegative val="0"/>
          <c:cat>
            <c:strRef>
              <c:f>Лист1!$G$7:$G$24</c:f>
              <c:strCache>
                <c:ptCount val="18"/>
                <c:pt idx="0">
                  <c:v>Мариинский</c:v>
                </c:pt>
                <c:pt idx="1">
                  <c:v>Таштагольский</c:v>
                </c:pt>
                <c:pt idx="2">
                  <c:v>Новокузнецкий</c:v>
                </c:pt>
                <c:pt idx="3">
                  <c:v>Промышленновский</c:v>
                </c:pt>
                <c:pt idx="4">
                  <c:v>Кемеровский</c:v>
                </c:pt>
                <c:pt idx="5">
                  <c:v>Топкинский</c:v>
                </c:pt>
                <c:pt idx="6">
                  <c:v>Гурьевский</c:v>
                </c:pt>
                <c:pt idx="7">
                  <c:v>Прокопьевский</c:v>
                </c:pt>
                <c:pt idx="8">
                  <c:v>Яшкинский</c:v>
                </c:pt>
                <c:pt idx="9">
                  <c:v>Беловский</c:v>
                </c:pt>
                <c:pt idx="10">
                  <c:v>Крапивинский</c:v>
                </c:pt>
                <c:pt idx="11">
                  <c:v>Тяжинский</c:v>
                </c:pt>
                <c:pt idx="12">
                  <c:v>Ленинск-Кузнецкий</c:v>
                </c:pt>
                <c:pt idx="13">
                  <c:v>Юргинский</c:v>
                </c:pt>
                <c:pt idx="14">
                  <c:v>Тисульский</c:v>
                </c:pt>
                <c:pt idx="15">
                  <c:v>Яйский</c:v>
                </c:pt>
                <c:pt idx="16">
                  <c:v>Чебулинский</c:v>
                </c:pt>
                <c:pt idx="17">
                  <c:v>Ижморский</c:v>
                </c:pt>
              </c:strCache>
            </c:strRef>
          </c:cat>
          <c:val>
            <c:numRef>
              <c:f>Лист1!$H$7:$H$24</c:f>
              <c:numCache>
                <c:formatCode>General</c:formatCode>
                <c:ptCount val="18"/>
                <c:pt idx="0">
                  <c:v>55369</c:v>
                </c:pt>
                <c:pt idx="1">
                  <c:v>53205</c:v>
                </c:pt>
                <c:pt idx="2">
                  <c:v>50388</c:v>
                </c:pt>
                <c:pt idx="3">
                  <c:v>48400</c:v>
                </c:pt>
                <c:pt idx="4">
                  <c:v>47141</c:v>
                </c:pt>
                <c:pt idx="5">
                  <c:v>44103</c:v>
                </c:pt>
                <c:pt idx="6">
                  <c:v>40913</c:v>
                </c:pt>
                <c:pt idx="7">
                  <c:v>30951</c:v>
                </c:pt>
                <c:pt idx="8">
                  <c:v>28702</c:v>
                </c:pt>
                <c:pt idx="9">
                  <c:v>27977</c:v>
                </c:pt>
                <c:pt idx="10">
                  <c:v>23468</c:v>
                </c:pt>
                <c:pt idx="11">
                  <c:v>23137</c:v>
                </c:pt>
                <c:pt idx="12">
                  <c:v>22202</c:v>
                </c:pt>
                <c:pt idx="13">
                  <c:v>22035</c:v>
                </c:pt>
                <c:pt idx="14">
                  <c:v>21839</c:v>
                </c:pt>
                <c:pt idx="15">
                  <c:v>18584</c:v>
                </c:pt>
                <c:pt idx="16">
                  <c:v>14784</c:v>
                </c:pt>
                <c:pt idx="17">
                  <c:v>11522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0938624"/>
        <c:axId val="180940160"/>
        <c:axId val="0"/>
      </c:bar3DChart>
      <c:catAx>
        <c:axId val="180938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0940160"/>
        <c:crosses val="autoZero"/>
        <c:auto val="1"/>
        <c:lblAlgn val="ctr"/>
        <c:lblOffset val="100"/>
        <c:noMultiLvlLbl val="0"/>
      </c:catAx>
      <c:valAx>
        <c:axId val="180940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938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Лист1!$B$45</c:f>
              <c:strCache>
                <c:ptCount val="1"/>
                <c:pt idx="0">
                  <c:v>Плотность населения, чел.\км²</c:v>
                </c:pt>
              </c:strCache>
            </c:strRef>
          </c:tx>
          <c:invertIfNegative val="0"/>
          <c:cat>
            <c:strRef>
              <c:f>Лист1!$A$46:$A$63</c:f>
              <c:strCache>
                <c:ptCount val="18"/>
                <c:pt idx="0">
                  <c:v>Гурьевский</c:v>
                </c:pt>
                <c:pt idx="1">
                  <c:v>Топкинский</c:v>
                </c:pt>
                <c:pt idx="2">
                  <c:v>Промышленновский</c:v>
                </c:pt>
                <c:pt idx="3">
                  <c:v>Кемеровский</c:v>
                </c:pt>
                <c:pt idx="4">
                  <c:v>Мариинский</c:v>
                </c:pt>
                <c:pt idx="5">
                  <c:v>Ленинск-Кузнецкий</c:v>
                </c:pt>
                <c:pt idx="6">
                  <c:v>Беловский</c:v>
                </c:pt>
                <c:pt idx="7">
                  <c:v>Прокопьевский</c:v>
                </c:pt>
                <c:pt idx="8">
                  <c:v>Юргинский</c:v>
                </c:pt>
                <c:pt idx="9">
                  <c:v>Яшкинский</c:v>
                </c:pt>
                <c:pt idx="10">
                  <c:v>Яйский</c:v>
                </c:pt>
                <c:pt idx="11">
                  <c:v>Тяжинский</c:v>
                </c:pt>
                <c:pt idx="12">
                  <c:v>Таштагольский</c:v>
                </c:pt>
                <c:pt idx="13">
                  <c:v>Чебулинский</c:v>
                </c:pt>
                <c:pt idx="14">
                  <c:v>Новокузнецкий</c:v>
                </c:pt>
                <c:pt idx="15">
                  <c:v>Крапивинский</c:v>
                </c:pt>
                <c:pt idx="16">
                  <c:v>Ижморский</c:v>
                </c:pt>
                <c:pt idx="17">
                  <c:v>Тисульский</c:v>
                </c:pt>
              </c:strCache>
            </c:strRef>
          </c:cat>
          <c:val>
            <c:numRef>
              <c:f>Лист1!$B$46:$B$63</c:f>
              <c:numCache>
                <c:formatCode>General</c:formatCode>
                <c:ptCount val="18"/>
                <c:pt idx="0">
                  <c:v>17.100000000000001</c:v>
                </c:pt>
                <c:pt idx="1">
                  <c:v>16.399999999999999</c:v>
                </c:pt>
                <c:pt idx="2">
                  <c:v>15.7</c:v>
                </c:pt>
                <c:pt idx="3">
                  <c:v>10.5</c:v>
                </c:pt>
                <c:pt idx="4">
                  <c:v>9.9</c:v>
                </c:pt>
                <c:pt idx="5">
                  <c:v>9.3000000000000007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8.1999999999999993</c:v>
                </c:pt>
                <c:pt idx="10">
                  <c:v>6.7</c:v>
                </c:pt>
                <c:pt idx="11">
                  <c:v>6.6</c:v>
                </c:pt>
                <c:pt idx="12">
                  <c:v>4.7</c:v>
                </c:pt>
                <c:pt idx="13">
                  <c:v>3.9</c:v>
                </c:pt>
                <c:pt idx="14">
                  <c:v>3.8</c:v>
                </c:pt>
                <c:pt idx="15">
                  <c:v>3.4</c:v>
                </c:pt>
                <c:pt idx="16">
                  <c:v>3.2</c:v>
                </c:pt>
                <c:pt idx="17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1494144"/>
        <c:axId val="181495680"/>
        <c:axId val="0"/>
      </c:bar3DChart>
      <c:catAx>
        <c:axId val="1814941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81495680"/>
        <c:crosses val="autoZero"/>
        <c:auto val="1"/>
        <c:lblAlgn val="ctr"/>
        <c:lblOffset val="100"/>
        <c:noMultiLvlLbl val="0"/>
      </c:catAx>
      <c:valAx>
        <c:axId val="181495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814941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Умершие</c:v>
                </c:pt>
              </c:strCache>
            </c:strRef>
          </c:tx>
          <c:invertIfNegative val="0"/>
          <c:cat>
            <c:numRef>
              <c:f>Лист1!$B$2:$K$2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8.6999999999999993</c:v>
                </c:pt>
                <c:pt idx="1">
                  <c:v>7.9</c:v>
                </c:pt>
                <c:pt idx="2">
                  <c:v>7.6</c:v>
                </c:pt>
                <c:pt idx="3">
                  <c:v>7.6</c:v>
                </c:pt>
                <c:pt idx="4">
                  <c:v>7.2</c:v>
                </c:pt>
                <c:pt idx="5">
                  <c:v>7</c:v>
                </c:pt>
                <c:pt idx="6">
                  <c:v>6.4</c:v>
                </c:pt>
                <c:pt idx="7">
                  <c:v>6.2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Родившиеся</c:v>
                </c:pt>
              </c:strCache>
            </c:strRef>
          </c:tx>
          <c:invertIfNegative val="0"/>
          <c:cat>
            <c:numRef>
              <c:f>Лист1!$B$2:$K$2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5</c:v>
                </c:pt>
                <c:pt idx="1">
                  <c:v>5.2</c:v>
                </c:pt>
                <c:pt idx="2">
                  <c:v>5.8</c:v>
                </c:pt>
                <c:pt idx="3">
                  <c:v>6.1</c:v>
                </c:pt>
                <c:pt idx="4">
                  <c:v>6.3</c:v>
                </c:pt>
                <c:pt idx="5">
                  <c:v>5.9</c:v>
                </c:pt>
                <c:pt idx="6">
                  <c:v>5.7</c:v>
                </c:pt>
                <c:pt idx="7">
                  <c:v>6</c:v>
                </c:pt>
                <c:pt idx="8">
                  <c:v>5.9</c:v>
                </c:pt>
                <c:pt idx="9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505408"/>
        <c:axId val="181523584"/>
        <c:axId val="0"/>
      </c:bar3DChart>
      <c:catAx>
        <c:axId val="1815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523584"/>
        <c:crosses val="autoZero"/>
        <c:auto val="1"/>
        <c:lblAlgn val="ctr"/>
        <c:lblOffset val="100"/>
        <c:noMultiLvlLbl val="0"/>
      </c:catAx>
      <c:valAx>
        <c:axId val="18152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50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413D9C-32BD-47BD-9970-65B52ACE303A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61A0DD6-49FA-4997-8390-A5EBCEE516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543800" cy="1524000"/>
          </a:xfrm>
        </p:spPr>
        <p:txBody>
          <a:bodyPr/>
          <a:lstStyle/>
          <a:p>
            <a:r>
              <a:rPr lang="ru-RU" sz="6000" dirty="0" smtClean="0"/>
              <a:t>Социально-экономическая статистика Кузбасса 2005-2014гг.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6858000" cy="990600"/>
          </a:xfrm>
        </p:spPr>
        <p:txBody>
          <a:bodyPr>
            <a:noAutofit/>
          </a:bodyPr>
          <a:lstStyle/>
          <a:p>
            <a:pPr algn="r"/>
            <a:r>
              <a:rPr lang="ru-RU" sz="1800" b="1" dirty="0" smtClean="0"/>
              <a:t>Выполнили: </a:t>
            </a:r>
          </a:p>
          <a:p>
            <a:pPr algn="r"/>
            <a:r>
              <a:rPr lang="ru-RU" sz="1800" b="1" dirty="0" smtClean="0"/>
              <a:t>Павлова Е.</a:t>
            </a:r>
          </a:p>
          <a:p>
            <a:pPr algn="r"/>
            <a:r>
              <a:rPr lang="ru-RU" sz="1800" b="1" dirty="0" smtClean="0"/>
              <a:t>Шабалина А.</a:t>
            </a:r>
          </a:p>
          <a:p>
            <a:pPr algn="r"/>
            <a:r>
              <a:rPr lang="ru-RU" sz="1800" b="1" dirty="0"/>
              <a:t>г</a:t>
            </a:r>
            <a:r>
              <a:rPr lang="ru-RU" sz="1800" b="1" dirty="0" smtClean="0"/>
              <a:t>руппа И-134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7960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7" y="43934"/>
            <a:ext cx="72122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/>
              <a:t>Национальный состав населения в Кемеровской области на 2010 г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835967"/>
              </p:ext>
            </p:extLst>
          </p:nvPr>
        </p:nvGraphicFramePr>
        <p:xfrm>
          <a:off x="251520" y="764704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524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604448" cy="57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3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5168" y="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Рейтинг городов Кузбасса по численности населения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882535"/>
              </p:ext>
            </p:extLst>
          </p:nvPr>
        </p:nvGraphicFramePr>
        <p:xfrm>
          <a:off x="251520" y="1340768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19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Рейтинг городов Кузбасса по плотности населения (2016)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345944"/>
              </p:ext>
            </p:extLst>
          </p:nvPr>
        </p:nvGraphicFramePr>
        <p:xfrm>
          <a:off x="0" y="1203325"/>
          <a:ext cx="9468544" cy="445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8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Рейтинг районов Кузбасса по численности населения (2016)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49618"/>
              </p:ext>
            </p:extLst>
          </p:nvPr>
        </p:nvGraphicFramePr>
        <p:xfrm>
          <a:off x="-468560" y="1268760"/>
          <a:ext cx="9612560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89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Рейтинг районов Кузбасса по плотности населения (2016)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62009"/>
              </p:ext>
            </p:extLst>
          </p:nvPr>
        </p:nvGraphicFramePr>
        <p:xfrm>
          <a:off x="0" y="980728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83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естественного движения населения. Город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9" y="764704"/>
            <a:ext cx="8325513" cy="552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76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естественного движения населения. Село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549940"/>
              </p:ext>
            </p:extLst>
          </p:nvPr>
        </p:nvGraphicFramePr>
        <p:xfrm>
          <a:off x="179512" y="836712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1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естественного движения </a:t>
            </a:r>
            <a:r>
              <a:rPr lang="ru-RU" b="1" dirty="0" smtClean="0"/>
              <a:t>населения  Кузбасса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2324"/>
            <a:ext cx="8424936" cy="513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49052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Статистика социальной и экономической деятельности населения Кузбасса</a:t>
            </a:r>
            <a:endParaRPr lang="ru-RU" dirty="0"/>
          </a:p>
        </p:txBody>
      </p:sp>
      <p:pic>
        <p:nvPicPr>
          <p:cNvPr id="13314" name="Picture 2" descr="http://topkin.ru/wp-content/uploads/2016/10/vstupit_72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71400"/>
            <a:ext cx="6718573" cy="4471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8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944" y="332656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Демографические показатели</a:t>
            </a:r>
            <a:endParaRPr lang="ru-RU" dirty="0"/>
          </a:p>
        </p:txBody>
      </p:sp>
      <p:pic>
        <p:nvPicPr>
          <p:cNvPr id="12290" name="Picture 2" descr="http://www.mywakulla.com/about/images/population_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9" y="184482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0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23165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Пять ведущих отраслей экономики Кузбасса  с наибольшей занятостью населения (2014г.)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37088" r="24393" b="21469"/>
          <a:stretch/>
        </p:blipFill>
        <p:spPr bwMode="auto">
          <a:xfrm>
            <a:off x="-1244" y="1637928"/>
            <a:ext cx="91819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90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2529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Пять самых «мужских» отраслей экономики по статданным на 2014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95162"/>
              </p:ext>
            </p:extLst>
          </p:nvPr>
        </p:nvGraphicFramePr>
        <p:xfrm>
          <a:off x="251520" y="980728"/>
          <a:ext cx="8640960" cy="3848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  <a:gridCol w="4320480"/>
              </a:tblGrid>
              <a:tr h="471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Отрасли экономики</a:t>
                      </a:r>
                      <a:endParaRPr lang="ru-RU" sz="20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Занятое население в процентах</a:t>
                      </a:r>
                      <a:endParaRPr lang="ru-RU" sz="20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47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Добыча полезных ископаемых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129,7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47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Обрабатывающие производства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101,9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47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Транспорт и связь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101,1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1493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  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67,2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471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Строительство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56,2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7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1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Пять самых «женских» отраслей экономики по статданным на 2014 г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03020"/>
              </p:ext>
            </p:extLst>
          </p:nvPr>
        </p:nvGraphicFramePr>
        <p:xfrm>
          <a:off x="189142" y="1124744"/>
          <a:ext cx="8953192" cy="4197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6596"/>
                <a:gridCol w="4476596"/>
              </a:tblGrid>
              <a:tr h="40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Отрасли экономики</a:t>
                      </a:r>
                      <a:endParaRPr lang="ru-RU" sz="20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Занятое население в процентах</a:t>
                      </a:r>
                      <a:endParaRPr lang="ru-RU" sz="20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1286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  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132,3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405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Образование 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100,1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699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90,9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405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Обрабатывающие производства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59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992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Государственное управление и обеспечение военной безопасности, социальное страхование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41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473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5333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Пять квалификационных сфер экономической занятости население Кузбасса по </a:t>
            </a:r>
            <a:r>
              <a:rPr lang="ru-RU" b="1" dirty="0" err="1"/>
              <a:t>стаданным</a:t>
            </a:r>
            <a:r>
              <a:rPr lang="ru-RU" b="1" dirty="0"/>
              <a:t> на 2014г.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61633"/>
              </p:ext>
            </p:extLst>
          </p:nvPr>
        </p:nvGraphicFramePr>
        <p:xfrm>
          <a:off x="611560" y="1484784"/>
          <a:ext cx="7850692" cy="425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5346"/>
                <a:gridCol w="392534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Занятые в экономике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Всего (в процентах)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Квалифицированные рабочие промышленных предприятий, строительства, транспорта. Связи, геологии и разведки 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17,5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Операторы, аппаратчики и машинисты промышленных установок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16,3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Работники сферы обслуживания, ЖКХ, торговли и родственных видов деятельности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14,8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Специалисты высшего уровня квалификации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14,2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Специалисты среднего уровня квалификации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13,9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07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182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Динамика величины установленного законодательством размера прожиточного минимума, среднемесячной заработной платы, пенсии  населения Кузбасса в 2005-2014 гг.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37311" r="25147" b="19246"/>
          <a:stretch/>
        </p:blipFill>
        <p:spPr bwMode="auto">
          <a:xfrm>
            <a:off x="201219" y="1700808"/>
            <a:ext cx="8619253" cy="43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0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Уровень бедности населения Кузбасса на 2005-2014 гг.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t="36175" r="23921" b="23214"/>
          <a:stretch/>
        </p:blipFill>
        <p:spPr bwMode="auto">
          <a:xfrm>
            <a:off x="-402545" y="1484784"/>
            <a:ext cx="978681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866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87" y="36003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объема денежных доходов населения Кузбасса в период 2005-2013 гг.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33136" r="38646" b="25595"/>
          <a:stretch/>
        </p:blipFill>
        <p:spPr bwMode="auto">
          <a:xfrm>
            <a:off x="450243" y="908720"/>
            <a:ext cx="8251247" cy="57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6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-25292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денежных доходов населения Кузбасса.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0278" r="28049" b="20238"/>
          <a:stretch/>
        </p:blipFill>
        <p:spPr bwMode="auto">
          <a:xfrm>
            <a:off x="-2" y="908720"/>
            <a:ext cx="909906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1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6221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Уровень развития частного предпринимательства в Кузбассе в начале </a:t>
            </a:r>
            <a:r>
              <a:rPr lang="en-US" b="1" dirty="0"/>
              <a:t>XXI </a:t>
            </a:r>
            <a:r>
              <a:rPr lang="ru-RU" b="1" dirty="0" smtClean="0"/>
              <a:t>в.</a:t>
            </a:r>
            <a:endParaRPr lang="ru-RU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38690" r="25929" b="18452"/>
          <a:stretch/>
        </p:blipFill>
        <p:spPr bwMode="auto">
          <a:xfrm>
            <a:off x="-25220" y="908720"/>
            <a:ext cx="906767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18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012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Уровень социального обеспечения населения Кузбасса в начале </a:t>
            </a:r>
            <a:r>
              <a:rPr lang="en-US" b="1" dirty="0"/>
              <a:t>XXI </a:t>
            </a:r>
            <a:r>
              <a:rPr lang="ru-RU" b="1" dirty="0"/>
              <a:t>в.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26389" r="25260" b="27580"/>
          <a:stretch/>
        </p:blipFill>
        <p:spPr bwMode="auto">
          <a:xfrm>
            <a:off x="107504" y="908720"/>
            <a:ext cx="8928992" cy="49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4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17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численности населения Кузбасса в 2005-2015 гг.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8" y="836712"/>
            <a:ext cx="80648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7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Уровень «теневой» экономики в Кузбассе в начале </a:t>
            </a:r>
            <a:r>
              <a:rPr lang="en-US" b="1" dirty="0"/>
              <a:t>XXI </a:t>
            </a:r>
            <a:r>
              <a:rPr lang="ru-RU" b="1" dirty="0"/>
              <a:t>в.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5" t="29365" r="25455" b="31349"/>
          <a:stretch/>
        </p:blipFill>
        <p:spPr bwMode="auto">
          <a:xfrm>
            <a:off x="-23664" y="1064421"/>
            <a:ext cx="91210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42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808" y="441538"/>
            <a:ext cx="711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Соотношение денежных, доходов, расходов и сэкономленных денежных средств населением Кузбасса.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5595" r="23364" b="26190"/>
          <a:stretch/>
        </p:blipFill>
        <p:spPr bwMode="auto">
          <a:xfrm>
            <a:off x="87922" y="1412774"/>
            <a:ext cx="8774307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3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дошкольных образовательных организаций в 2005-2014гг.: город-село-всего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5396" r="25817" b="34525"/>
          <a:stretch/>
        </p:blipFill>
        <p:spPr bwMode="auto">
          <a:xfrm>
            <a:off x="125905" y="1485350"/>
            <a:ext cx="8910591" cy="42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9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школ в 2005-2014 гг.: город-село-всего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28571" r="26710" b="29762"/>
          <a:stretch/>
        </p:blipFill>
        <p:spPr bwMode="auto">
          <a:xfrm>
            <a:off x="0" y="980728"/>
            <a:ext cx="922731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9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организаций дополнительного образования в 2005-2014гг.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4" t="29194" r="25747" b="29140"/>
          <a:stretch/>
        </p:blipFill>
        <p:spPr bwMode="auto">
          <a:xfrm>
            <a:off x="0" y="980728"/>
            <a:ext cx="91628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6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образовательных учреждений СПО 2005-2014гг.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30556" r="29721" b="27976"/>
          <a:stretch/>
        </p:blipFill>
        <p:spPr bwMode="auto">
          <a:xfrm>
            <a:off x="29552" y="836712"/>
            <a:ext cx="9089021" cy="48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53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5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численности ВУЗов в 2005-2014 в Кузбассе.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27183" r="24925" b="30159"/>
          <a:stretch/>
        </p:blipFill>
        <p:spPr bwMode="auto">
          <a:xfrm>
            <a:off x="-1" y="908720"/>
            <a:ext cx="915740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48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больничных организаций в Кузбассе в 2005-2014гг.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7183" r="27826" b="30555"/>
          <a:stretch/>
        </p:blipFill>
        <p:spPr bwMode="auto">
          <a:xfrm>
            <a:off x="0" y="980727"/>
            <a:ext cx="9144000" cy="483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98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368" y="16271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заболеваемости ВИЧ-инфекций в Кузбассе в 2005-2014гг.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31349" r="27714" b="28175"/>
          <a:stretch/>
        </p:blipFill>
        <p:spPr bwMode="auto">
          <a:xfrm>
            <a:off x="251520" y="980728"/>
            <a:ext cx="87616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6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45314"/>
            <a:ext cx="8910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культурных зрелищных мероприятий в Кузбассе в 2005-2014гг.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31150" r="42328" b="39683"/>
          <a:stretch/>
        </p:blipFill>
        <p:spPr bwMode="auto">
          <a:xfrm>
            <a:off x="611560" y="1484784"/>
            <a:ext cx="8068213" cy="457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76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6225"/>
            <a:ext cx="486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Уровень урбанизации </a:t>
            </a:r>
            <a:r>
              <a:rPr lang="ru-RU" b="1" dirty="0" smtClean="0"/>
              <a:t> населения в Кузбассе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136904" cy="52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51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057" y="33280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детских оздоровительных учреждений в Кузбассе в 2005-2014гг.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28174" r="36949" b="29564"/>
          <a:stretch/>
        </p:blipFill>
        <p:spPr bwMode="auto">
          <a:xfrm>
            <a:off x="611560" y="1196751"/>
            <a:ext cx="7776864" cy="50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3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0126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туристических фирм в 2005-2014гг.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34127" r="43777" b="25198"/>
          <a:stretch/>
        </p:blipFill>
        <p:spPr bwMode="auto">
          <a:xfrm>
            <a:off x="1187624" y="980728"/>
            <a:ext cx="6768752" cy="51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059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" y="568610"/>
            <a:ext cx="928903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Топ </a:t>
            </a:r>
            <a:r>
              <a:rPr lang="ru-RU" sz="2400" b="1" dirty="0"/>
              <a:t>5 направление кузбасских туристов в начале </a:t>
            </a:r>
            <a:r>
              <a:rPr lang="en-US" sz="2400" b="1" dirty="0"/>
              <a:t>XXI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endParaRPr lang="ru-RU" sz="2400" b="1" dirty="0"/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Россия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Турция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Таиланд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Египет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 smtClean="0"/>
              <a:t>Китай</a:t>
            </a:r>
          </a:p>
          <a:p>
            <a:pPr lvl="0"/>
            <a:endParaRPr lang="ru-RU" sz="2400" dirty="0"/>
          </a:p>
          <a:p>
            <a:r>
              <a:rPr lang="ru-RU" sz="2400" b="1" dirty="0" smtClean="0"/>
              <a:t>Топ-5 </a:t>
            </a:r>
            <a:r>
              <a:rPr lang="ru-RU" sz="2400" b="1" dirty="0"/>
              <a:t>направлений путешествий кузбасских туристов в начале </a:t>
            </a:r>
            <a:r>
              <a:rPr lang="en-US" sz="2400" b="1" dirty="0"/>
              <a:t>XXI </a:t>
            </a:r>
            <a:r>
              <a:rPr lang="ru-RU" sz="2400" b="1" dirty="0"/>
              <a:t>века в границах РФ.</a:t>
            </a:r>
          </a:p>
          <a:p>
            <a:r>
              <a:rPr lang="ru-RU" sz="2400" dirty="0"/>
              <a:t> 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Кемеровская область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Алтайский край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Краснодарский край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Республика Алтай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ru-RU" sz="2400" dirty="0"/>
              <a:t>Республика Хакасия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4476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-25339"/>
            <a:ext cx="4060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Динамика ВРП на д. н. в 2005-2013гг.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33532" r="26487" b="23412"/>
          <a:stretch/>
        </p:blipFill>
        <p:spPr bwMode="auto">
          <a:xfrm>
            <a:off x="323528" y="1052736"/>
            <a:ext cx="8479566" cy="46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677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Топ 5 сфер экономической деятельности по объему ВПР по статданным на 2013г.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23409"/>
              </p:ext>
            </p:extLst>
          </p:nvPr>
        </p:nvGraphicFramePr>
        <p:xfrm>
          <a:off x="370384" y="1412776"/>
          <a:ext cx="8748464" cy="3710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096"/>
                <a:gridCol w="4396368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Вид экономической деятельности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2013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Добыча полезных ископаемых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149168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Обрабатывающие производства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111461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Операции с недвижимым имуществом, аренда и предоставление услуг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68070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67781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Государственное управление и обеспечение военной безопасности; социальное сохранение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45224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113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61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предприятий и организаций в Кузбассе за 2005-2014гг.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33929" r="31795" b="12500"/>
          <a:stretch/>
        </p:blipFill>
        <p:spPr bwMode="auto">
          <a:xfrm>
            <a:off x="827584" y="908720"/>
            <a:ext cx="7272808" cy="517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07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479" y="38318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Топ-5 </a:t>
            </a:r>
            <a:r>
              <a:rPr lang="ru-RU" b="1" dirty="0"/>
              <a:t>сфер экономики по численности предприятий и организаций</a:t>
            </a:r>
            <a:r>
              <a:rPr lang="ru-RU" b="1" dirty="0" smtClean="0"/>
              <a:t>.(2013г) 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56035"/>
              </p:ext>
            </p:extLst>
          </p:nvPr>
        </p:nvGraphicFramePr>
        <p:xfrm>
          <a:off x="251520" y="1268760"/>
          <a:ext cx="9433048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6035"/>
                <a:gridCol w="471701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Экономика</a:t>
                      </a:r>
                      <a:endParaRPr lang="ru-RU" sz="2000" b="1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2013г.</a:t>
                      </a:r>
                      <a:endParaRPr lang="ru-RU" sz="2000" b="1" kern="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14519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Операции с недвижимым имуществом, аренда и предоставление услуг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10021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Строительство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4767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Обрабатывающие производства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4451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Предоставление прочих коммунальных, социальных и персональных услуг.</a:t>
                      </a:r>
                      <a:endParaRPr lang="ru-RU" sz="20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3484</a:t>
                      </a:r>
                      <a:endParaRPr lang="ru-RU" sz="20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73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71"/>
            <a:ext cx="81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форм собственности по данным на 2013г.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4" y="1196752"/>
            <a:ext cx="7704856" cy="45678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96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малого бизнеса в Кузбассе в 2008-2014гг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42461" r="38869" b="15277"/>
          <a:stretch/>
        </p:blipFill>
        <p:spPr bwMode="auto">
          <a:xfrm>
            <a:off x="323528" y="560364"/>
            <a:ext cx="8028384" cy="58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96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17"/>
            <a:ext cx="71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Приоритетные экономические сферы интересов малого бизнеса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01509"/>
              </p:ext>
            </p:extLst>
          </p:nvPr>
        </p:nvGraphicFramePr>
        <p:xfrm>
          <a:off x="611560" y="1268760"/>
          <a:ext cx="8066400" cy="3436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  <a:gridCol w="396194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Сфера интересов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Количество заинтересованных предприятий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</a:t>
                      </a:r>
                      <a:endParaRPr lang="ru-RU" sz="1800" b="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effectLst/>
                        </a:rPr>
                        <a:t>12064</a:t>
                      </a:r>
                      <a:endParaRPr lang="ru-RU" sz="1800" b="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>
                          <a:effectLst/>
                        </a:rPr>
                        <a:t>Операции с недвижимым имуществом, аренда и предоставление услуг</a:t>
                      </a:r>
                      <a:endParaRPr lang="ru-RU" sz="1800" b="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effectLst/>
                        </a:rPr>
                        <a:t>7715</a:t>
                      </a:r>
                      <a:endParaRPr lang="ru-RU" sz="1800" b="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>
                          <a:effectLst/>
                        </a:rPr>
                        <a:t>Строительство</a:t>
                      </a:r>
                      <a:endParaRPr lang="ru-RU" sz="1800" b="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effectLst/>
                        </a:rPr>
                        <a:t>3884</a:t>
                      </a:r>
                      <a:endParaRPr lang="ru-RU" sz="1800" b="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>
                          <a:effectLst/>
                        </a:rPr>
                        <a:t>Обрабатывающие производств</a:t>
                      </a:r>
                      <a:endParaRPr lang="ru-RU" sz="1800" b="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effectLst/>
                        </a:rPr>
                        <a:t>3247</a:t>
                      </a:r>
                      <a:endParaRPr lang="ru-RU" sz="1800" b="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>
                          <a:effectLst/>
                        </a:rPr>
                        <a:t>Транспорт и связь</a:t>
                      </a:r>
                      <a:endParaRPr lang="ru-RU" sz="1800" b="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50" dirty="0">
                          <a:effectLst/>
                        </a:rPr>
                        <a:t>2441</a:t>
                      </a:r>
                      <a:endParaRPr lang="ru-RU" sz="1800" b="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03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0"/>
            <a:ext cx="474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Средне значение </a:t>
            </a:r>
            <a:r>
              <a:rPr lang="ru-RU" b="1" dirty="0" smtClean="0"/>
              <a:t> населения за </a:t>
            </a:r>
            <a:r>
              <a:rPr lang="ru-RU" b="1" dirty="0"/>
              <a:t>2005-2015 гг.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22" y="548680"/>
            <a:ext cx="6989911" cy="575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211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Приоритетные экономические сферы интересов индивидуальных предпринимателей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07250"/>
              </p:ext>
            </p:extLst>
          </p:nvPr>
        </p:nvGraphicFramePr>
        <p:xfrm>
          <a:off x="943464" y="1844824"/>
          <a:ext cx="7346320" cy="309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779"/>
                <a:gridCol w="367354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Сферы интересов</a:t>
                      </a:r>
                      <a:endParaRPr lang="ru-RU" sz="1800" b="1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Количество</a:t>
                      </a:r>
                      <a:endParaRPr lang="ru-RU" sz="1800" b="1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21447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Транспорт и связь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4226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Операции с недвижимым имуществом, аренда и предоставление услуг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4084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>
                          <a:effectLst/>
                        </a:rPr>
                        <a:t>Обрабатывающие производств</a:t>
                      </a:r>
                      <a:endParaRPr lang="ru-RU" sz="18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1820</a:t>
                      </a:r>
                      <a:endParaRPr lang="ru-RU" sz="18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80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Динамика </a:t>
            </a:r>
            <a:r>
              <a:rPr lang="ru-RU" dirty="0" smtClean="0"/>
              <a:t>производства отдельных продуктов 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Кузбассе в 2005-2014гг.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9484" r="28829" b="21032"/>
          <a:stretch/>
        </p:blipFill>
        <p:spPr bwMode="auto">
          <a:xfrm>
            <a:off x="395536" y="1628799"/>
            <a:ext cx="8640960" cy="44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02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40278" r="27602" b="17064"/>
          <a:stretch/>
        </p:blipFill>
        <p:spPr bwMode="auto">
          <a:xfrm>
            <a:off x="251520" y="976001"/>
            <a:ext cx="85244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64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t="34325" r="27937" b="20040"/>
          <a:stretch/>
        </p:blipFill>
        <p:spPr bwMode="auto">
          <a:xfrm>
            <a:off x="323527" y="842074"/>
            <a:ext cx="8719063" cy="48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36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38492" r="24590" b="22024"/>
          <a:stretch/>
        </p:blipFill>
        <p:spPr bwMode="auto">
          <a:xfrm>
            <a:off x="4758" y="980728"/>
            <a:ext cx="923258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03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47619" r="27603" b="18056"/>
          <a:stretch/>
        </p:blipFill>
        <p:spPr bwMode="auto">
          <a:xfrm>
            <a:off x="97931" y="1052736"/>
            <a:ext cx="90426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17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50000" r="27379" b="13095"/>
          <a:stretch/>
        </p:blipFill>
        <p:spPr bwMode="auto">
          <a:xfrm>
            <a:off x="-17279" y="1052736"/>
            <a:ext cx="916127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87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43651" r="28160" b="22817"/>
          <a:stretch/>
        </p:blipFill>
        <p:spPr bwMode="auto">
          <a:xfrm>
            <a:off x="143706" y="1124744"/>
            <a:ext cx="899631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80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38492" r="28272" b="24802"/>
          <a:stretch/>
        </p:blipFill>
        <p:spPr bwMode="auto">
          <a:xfrm>
            <a:off x="-108520" y="980728"/>
            <a:ext cx="915474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26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40278" r="28718" b="23810"/>
          <a:stretch/>
        </p:blipFill>
        <p:spPr bwMode="auto">
          <a:xfrm>
            <a:off x="251520" y="980728"/>
            <a:ext cx="874360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3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7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Процентное соотношение мужского и женского населения Кузбасса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5" y="620688"/>
            <a:ext cx="825842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115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33532" r="26963" b="29365"/>
          <a:stretch/>
        </p:blipFill>
        <p:spPr bwMode="auto">
          <a:xfrm>
            <a:off x="31711" y="1095828"/>
            <a:ext cx="9422750" cy="420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76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40475" r="36415" b="31151"/>
          <a:stretch/>
        </p:blipFill>
        <p:spPr bwMode="auto">
          <a:xfrm>
            <a:off x="323351" y="1412776"/>
            <a:ext cx="8820649" cy="40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281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с/х техники в Кузбассе с 2005 — 2014 гг.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37103" r="26487" b="25198"/>
          <a:stretch/>
        </p:blipFill>
        <p:spPr bwMode="auto">
          <a:xfrm>
            <a:off x="179512" y="1052736"/>
            <a:ext cx="87880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40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012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удобрения с/х угодий в Кузбассе в 2005 — 2014.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9881" r="28271" b="25794"/>
          <a:stretch/>
        </p:blipFill>
        <p:spPr bwMode="auto">
          <a:xfrm>
            <a:off x="0" y="1052736"/>
            <a:ext cx="92702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402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7" t="39683" r="25818" b="16269"/>
          <a:stretch/>
        </p:blipFill>
        <p:spPr bwMode="auto">
          <a:xfrm>
            <a:off x="429490" y="1114191"/>
            <a:ext cx="849766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2243" y="0"/>
            <a:ext cx="6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поголовья скота в Кузбассе в период 2005-2014гг.</a:t>
            </a:r>
          </a:p>
        </p:txBody>
      </p:sp>
    </p:spTree>
    <p:extLst>
      <p:ext uri="{BB962C8B-B14F-4D97-AF65-F5344CB8AC3E}">
        <p14:creationId xmlns:p14="http://schemas.microsoft.com/office/powerpoint/2010/main" val="1819487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3" t="37302" r="45227" b="17659"/>
          <a:stretch/>
        </p:blipFill>
        <p:spPr bwMode="auto">
          <a:xfrm>
            <a:off x="395536" y="764704"/>
            <a:ext cx="81551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9874" y="16271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Динамика поголовья птицы  в Кузбассе в период 2005-2014гг</a:t>
            </a:r>
          </a:p>
        </p:txBody>
      </p:sp>
    </p:spTree>
    <p:extLst>
      <p:ext uri="{BB962C8B-B14F-4D97-AF65-F5344CB8AC3E}">
        <p14:creationId xmlns:p14="http://schemas.microsoft.com/office/powerpoint/2010/main" val="30506905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29364" r="10200" b="15676"/>
          <a:stretch/>
        </p:blipFill>
        <p:spPr bwMode="auto">
          <a:xfrm>
            <a:off x="261748" y="723171"/>
            <a:ext cx="816004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0126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валового сбора продуктов растениеводства в период 2005-2014гг.</a:t>
            </a:r>
          </a:p>
        </p:txBody>
      </p:sp>
    </p:spTree>
    <p:extLst>
      <p:ext uri="{BB962C8B-B14F-4D97-AF65-F5344CB8AC3E}">
        <p14:creationId xmlns:p14="http://schemas.microsoft.com/office/powerpoint/2010/main" val="18658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32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объемов продукции растениеводства.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7699" r="36526" b="34325"/>
          <a:stretch/>
        </p:blipFill>
        <p:spPr bwMode="auto">
          <a:xfrm>
            <a:off x="179512" y="1412776"/>
            <a:ext cx="87073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3635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объемов продукции животноводства.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43254" r="36749" b="29762"/>
          <a:stretch/>
        </p:blipFill>
        <p:spPr bwMode="auto">
          <a:xfrm>
            <a:off x="395536" y="1484784"/>
            <a:ext cx="818031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659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17"/>
            <a:ext cx="747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Структура сельхозпроизводителей по данным на 2014 год.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57143" r="36222" b="16468"/>
          <a:stretch/>
        </p:blipFill>
        <p:spPr bwMode="auto">
          <a:xfrm>
            <a:off x="276947" y="1340768"/>
            <a:ext cx="85718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7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17"/>
            <a:ext cx="682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Распределение населения </a:t>
            </a:r>
            <a:r>
              <a:rPr lang="ru-RU" b="1" dirty="0" smtClean="0"/>
              <a:t> Кузбасса по </a:t>
            </a:r>
            <a:r>
              <a:rPr lang="ru-RU" b="1" dirty="0"/>
              <a:t>возрастной группе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56" y="371749"/>
            <a:ext cx="9573375" cy="628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572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17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объемов строительства в </a:t>
            </a:r>
            <a:r>
              <a:rPr lang="ru-RU" b="1" dirty="0" smtClean="0"/>
              <a:t>Кузбасса </a:t>
            </a:r>
            <a:r>
              <a:rPr lang="ru-RU" b="1" dirty="0"/>
              <a:t>в 2005-2014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t="43452" r="27602" b="17858"/>
          <a:stretch/>
        </p:blipFill>
        <p:spPr bwMode="auto">
          <a:xfrm>
            <a:off x="179512" y="1268760"/>
            <a:ext cx="8830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234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объемов розничной торговли в Кузбассе в </a:t>
            </a:r>
            <a:r>
              <a:rPr lang="ru-RU" b="1" dirty="0" smtClean="0"/>
              <a:t>2006-2014</a:t>
            </a:r>
            <a:endParaRPr lang="ru-RU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9564" r="35522" b="27778"/>
          <a:stretch/>
        </p:blipFill>
        <p:spPr bwMode="auto">
          <a:xfrm>
            <a:off x="179512" y="602343"/>
            <a:ext cx="8460432" cy="53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764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3980"/>
            <a:ext cx="76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Структура розничной торговли по формам собственности (2014)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9167" r="27937" b="25793"/>
          <a:stretch/>
        </p:blipFill>
        <p:spPr bwMode="auto">
          <a:xfrm>
            <a:off x="232227" y="908720"/>
            <a:ext cx="85267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515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41468" r="29721" b="29266"/>
          <a:stretch/>
        </p:blipFill>
        <p:spPr bwMode="auto">
          <a:xfrm>
            <a:off x="179512" y="1713028"/>
            <a:ext cx="87581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11805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Топ-5 непродовольственных товаров товарооборота розничной торговли (2014 г.).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6459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Топ-5 продовольственных товаров товарооборота розничной торговли (2014 г.).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31547" r="30949" b="27183"/>
          <a:stretch/>
        </p:blipFill>
        <p:spPr bwMode="auto">
          <a:xfrm>
            <a:off x="539552" y="1556792"/>
            <a:ext cx="8117622" cy="442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5757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490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оборота общественного питания. 2005-2014</a:t>
            </a: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36508" r="39314" b="42262"/>
          <a:stretch/>
        </p:blipFill>
        <p:spPr bwMode="auto">
          <a:xfrm>
            <a:off x="179512" y="1700808"/>
            <a:ext cx="871075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798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объёма платных услуг населению 2005-2014 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44643" r="36837" b="29960"/>
          <a:stretch/>
        </p:blipFill>
        <p:spPr bwMode="auto">
          <a:xfrm>
            <a:off x="227313" y="1484784"/>
            <a:ext cx="854535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682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аиболее </a:t>
            </a:r>
            <a:r>
              <a:rPr lang="ru-RU" b="1" dirty="0"/>
              <a:t>динамично-развивающуюся разновидность платных услуг населению 2005-2014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50000" r="32399" b="23016"/>
          <a:stretch/>
        </p:blipFill>
        <p:spPr bwMode="auto">
          <a:xfrm>
            <a:off x="593430" y="2132856"/>
            <a:ext cx="793888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007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труктура</a:t>
            </a:r>
            <a:r>
              <a:rPr lang="ru-RU" dirty="0" smtClean="0"/>
              <a:t> </a:t>
            </a:r>
            <a:r>
              <a:rPr lang="ru-RU" b="1" dirty="0"/>
              <a:t>расходов бюджета Кузбасса 2014 год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9088" r="25260" b="22618"/>
          <a:stretch/>
        </p:blipFill>
        <p:spPr bwMode="auto">
          <a:xfrm>
            <a:off x="146698" y="1458685"/>
            <a:ext cx="8595992" cy="377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343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кредитования населения в 2005-2014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36706" r="36669" b="39088"/>
          <a:stretch/>
        </p:blipFill>
        <p:spPr bwMode="auto">
          <a:xfrm>
            <a:off x="48994" y="1593807"/>
            <a:ext cx="91189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82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6345" y="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Среднее значение </a:t>
            </a:r>
            <a:r>
              <a:rPr lang="ru-RU" b="1" dirty="0" smtClean="0"/>
              <a:t>населения по </a:t>
            </a:r>
            <a:r>
              <a:rPr lang="ru-RU" b="1" dirty="0"/>
              <a:t>возрастным группам 2005-2014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24128" cy="595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159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625" y="71643"/>
            <a:ext cx="461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Динамика депозитов населения 2005-2014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32143" r="36191" b="36111"/>
          <a:stretch/>
        </p:blipFill>
        <p:spPr bwMode="auto">
          <a:xfrm>
            <a:off x="611560" y="1412776"/>
            <a:ext cx="74852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320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-25247"/>
            <a:ext cx="739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прибыльности добычи полезных ископаемых в регионе в 2005-2014 гг.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37897" r="26821" b="32540"/>
          <a:stretch/>
        </p:blipFill>
        <p:spPr bwMode="auto">
          <a:xfrm>
            <a:off x="266058" y="1690913"/>
            <a:ext cx="8675047" cy="30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727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6271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прибыльности сельскохозяйственной отрасли.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t="39287" r="24367" b="26785"/>
          <a:stretch/>
        </p:blipFill>
        <p:spPr bwMode="auto">
          <a:xfrm>
            <a:off x="899592" y="1412776"/>
            <a:ext cx="7056784" cy="44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617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Динамика прибыльности производств обрабатывающей промышленности.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40278" r="44335" b="26786"/>
          <a:stretch/>
        </p:blipFill>
        <p:spPr bwMode="auto">
          <a:xfrm>
            <a:off x="1525737" y="1484784"/>
            <a:ext cx="621828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50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Динамика убытков предприятий Кузбасса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t="35516" r="29865" b="35795"/>
          <a:stretch/>
        </p:blipFill>
        <p:spPr bwMode="auto">
          <a:xfrm>
            <a:off x="979073" y="1196752"/>
            <a:ext cx="759964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531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4005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Динамика цен в период 2005-2014 гг.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22024" r="20352" b="8532"/>
          <a:stretch/>
        </p:blipFill>
        <p:spPr bwMode="auto">
          <a:xfrm>
            <a:off x="2051720" y="548680"/>
            <a:ext cx="4032448" cy="610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208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Топ – 5 внешнеторговых партнеров Кузбасса по данным на 2014 год.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24238"/>
              </p:ext>
            </p:extLst>
          </p:nvPr>
        </p:nvGraphicFramePr>
        <p:xfrm>
          <a:off x="1389117" y="1772816"/>
          <a:ext cx="6116955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430"/>
                <a:gridCol w="30575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 dirty="0">
                          <a:effectLst/>
                        </a:rPr>
                        <a:t>Страна </a:t>
                      </a:r>
                      <a:endParaRPr lang="ru-RU" sz="3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>
                          <a:effectLst/>
                        </a:rPr>
                        <a:t>2014 год </a:t>
                      </a:r>
                      <a:endParaRPr lang="ru-RU" sz="3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 dirty="0">
                          <a:effectLst/>
                        </a:rPr>
                        <a:t>Тайвань</a:t>
                      </a:r>
                      <a:endParaRPr lang="ru-RU" sz="3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>
                          <a:effectLst/>
                        </a:rPr>
                        <a:t>1759</a:t>
                      </a:r>
                      <a:endParaRPr lang="ru-RU" sz="3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 dirty="0">
                          <a:effectLst/>
                        </a:rPr>
                        <a:t>Великобритания </a:t>
                      </a:r>
                      <a:endParaRPr lang="ru-RU" sz="3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>
                          <a:effectLst/>
                        </a:rPr>
                        <a:t>1638</a:t>
                      </a:r>
                      <a:endParaRPr lang="ru-RU" sz="3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 dirty="0">
                          <a:effectLst/>
                        </a:rPr>
                        <a:t>Япония </a:t>
                      </a:r>
                      <a:endParaRPr lang="ru-RU" sz="3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>
                          <a:effectLst/>
                        </a:rPr>
                        <a:t>1065</a:t>
                      </a:r>
                      <a:endParaRPr lang="ru-RU" sz="3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 dirty="0">
                          <a:effectLst/>
                        </a:rPr>
                        <a:t>Китай </a:t>
                      </a:r>
                      <a:endParaRPr lang="ru-RU" sz="3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>
                          <a:effectLst/>
                        </a:rPr>
                        <a:t>1055</a:t>
                      </a:r>
                      <a:endParaRPr lang="ru-RU" sz="3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>
                          <a:effectLst/>
                        </a:rPr>
                        <a:t>Корея </a:t>
                      </a:r>
                      <a:endParaRPr lang="ru-RU" sz="3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kern="50" dirty="0">
                          <a:effectLst/>
                        </a:rPr>
                        <a:t>982</a:t>
                      </a:r>
                      <a:endParaRPr lang="ru-RU" sz="3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091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Товарная структура экспорта Кузбасса. На 2014 год. </a:t>
            </a:r>
            <a:endParaRPr lang="ru-RU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31150" r="27268" b="37699"/>
          <a:stretch/>
        </p:blipFill>
        <p:spPr bwMode="auto">
          <a:xfrm>
            <a:off x="0" y="1435937"/>
            <a:ext cx="92862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846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0079"/>
            <a:ext cx="5354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Динамика внешнеторгового оборота </a:t>
            </a:r>
            <a:r>
              <a:rPr lang="ru-RU" b="1" dirty="0" smtClean="0"/>
              <a:t> 2005-2014гг.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50000" r="38088" b="27778"/>
          <a:stretch/>
        </p:blipFill>
        <p:spPr bwMode="auto">
          <a:xfrm>
            <a:off x="837874" y="1926138"/>
            <a:ext cx="732810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995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627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Товарная структура </a:t>
            </a:r>
            <a:r>
              <a:rPr lang="ru-RU" b="1" dirty="0" smtClean="0"/>
              <a:t>импорта Кузбасса 2005-2014гг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8968" r="25372" b="31944"/>
          <a:stretch/>
        </p:blipFill>
        <p:spPr bwMode="auto">
          <a:xfrm>
            <a:off x="179512" y="1196752"/>
            <a:ext cx="88617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6225"/>
            <a:ext cx="453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Коэффициент демографической нагрузки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6988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74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0080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ВНИМАНИЕ!!!!!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951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752</TotalTime>
  <Words>998</Words>
  <Application>Microsoft Office PowerPoint</Application>
  <PresentationFormat>Экран (4:3)</PresentationFormat>
  <Paragraphs>198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NewsPrint</vt:lpstr>
      <vt:lpstr>Социально-экономическая статистика Кузбасса 2005-2014гг.</vt:lpstr>
      <vt:lpstr>Демографические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социальной и экономической деятельности населения Кузбасса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</dc:creator>
  <cp:lastModifiedBy>п</cp:lastModifiedBy>
  <cp:revision>15</cp:revision>
  <dcterms:created xsi:type="dcterms:W3CDTF">2016-12-16T14:32:06Z</dcterms:created>
  <dcterms:modified xsi:type="dcterms:W3CDTF">2016-12-17T16:58:56Z</dcterms:modified>
</cp:coreProperties>
</file>