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66" r:id="rId3"/>
    <p:sldId id="267" r:id="rId4"/>
    <p:sldId id="268" r:id="rId5"/>
    <p:sldId id="269" r:id="rId6"/>
    <p:sldId id="264" r:id="rId7"/>
    <p:sldId id="265" r:id="rId8"/>
    <p:sldId id="262" r:id="rId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198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51AD8-4444-4777-A246-AA4F9BFF3861}" type="datetimeFigureOut">
              <a:rPr lang="ru-RU" smtClean="0"/>
              <a:t>02.12.2018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8F421-5A24-43F9-97CA-E8F9F99EC16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707175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51AD8-4444-4777-A246-AA4F9BFF3861}" type="datetimeFigureOut">
              <a:rPr lang="ru-RU" smtClean="0"/>
              <a:t>02.12.2018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8F421-5A24-43F9-97CA-E8F9F99EC16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43008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51AD8-4444-4777-A246-AA4F9BFF3861}" type="datetimeFigureOut">
              <a:rPr lang="ru-RU" smtClean="0"/>
              <a:t>02.12.2018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8F421-5A24-43F9-97CA-E8F9F99EC16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226123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51AD8-4444-4777-A246-AA4F9BFF3861}" type="datetimeFigureOut">
              <a:rPr lang="ru-RU" smtClean="0"/>
              <a:t>02.12.2018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8F421-5A24-43F9-97CA-E8F9F99EC16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494376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51AD8-4444-4777-A246-AA4F9BFF3861}" type="datetimeFigureOut">
              <a:rPr lang="ru-RU" smtClean="0"/>
              <a:t>02.12.2018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8F421-5A24-43F9-97CA-E8F9F99EC16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977214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51AD8-4444-4777-A246-AA4F9BFF3861}" type="datetimeFigureOut">
              <a:rPr lang="ru-RU" smtClean="0"/>
              <a:t>02.12.2018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8F421-5A24-43F9-97CA-E8F9F99EC16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40593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51AD8-4444-4777-A246-AA4F9BFF3861}" type="datetimeFigureOut">
              <a:rPr lang="ru-RU" smtClean="0"/>
              <a:t>02.12.2018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8F421-5A24-43F9-97CA-E8F9F99EC16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030343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51AD8-4444-4777-A246-AA4F9BFF3861}" type="datetimeFigureOut">
              <a:rPr lang="ru-RU" smtClean="0"/>
              <a:t>02.12.2018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8F421-5A24-43F9-97CA-E8F9F99EC16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34080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51AD8-4444-4777-A246-AA4F9BFF3861}" type="datetimeFigureOut">
              <a:rPr lang="ru-RU" smtClean="0"/>
              <a:t>02.12.2018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8F421-5A24-43F9-97CA-E8F9F99EC16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057187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51AD8-4444-4777-A246-AA4F9BFF3861}" type="datetimeFigureOut">
              <a:rPr lang="ru-RU" smtClean="0"/>
              <a:t>02.12.2018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8F421-5A24-43F9-97CA-E8F9F99EC16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464748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51AD8-4444-4777-A246-AA4F9BFF3861}" type="datetimeFigureOut">
              <a:rPr lang="ru-RU" smtClean="0"/>
              <a:t>02.12.2018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8F421-5A24-43F9-97CA-E8F9F99EC16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021495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B51AD8-4444-4777-A246-AA4F9BFF3861}" type="datetimeFigureOut">
              <a:rPr lang="ru-RU" smtClean="0"/>
              <a:t>02.12.2018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A8F421-5A24-43F9-97CA-E8F9F99EC16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45119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1270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187624" y="476672"/>
            <a:ext cx="6696744" cy="590465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270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547664" y="1124744"/>
            <a:ext cx="5976664" cy="209288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6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Социализация обучающихся во внеурочной деятельности.</a:t>
            </a:r>
          </a:p>
          <a:p>
            <a:pPr algn="ctr"/>
            <a:endParaRPr lang="ru-RU" sz="2600" b="1" spc="50" dirty="0" smtClean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ru-RU" sz="26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(</a:t>
            </a:r>
            <a:r>
              <a:rPr lang="ru-RU" sz="2600" b="1" cap="none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предметная </a:t>
            </a:r>
            <a:r>
              <a:rPr lang="ru-RU" sz="2600" b="1" cap="none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неделя математики</a:t>
            </a:r>
          </a:p>
          <a:p>
            <a:pPr algn="ctr"/>
            <a:r>
              <a:rPr lang="ru-RU" sz="26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 начальной </a:t>
            </a:r>
            <a:r>
              <a:rPr lang="ru-RU" sz="26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школе)</a:t>
            </a:r>
            <a:endParaRPr lang="ru-RU" sz="2600" b="1" cap="none" spc="50" dirty="0" smtClean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31640" y="5443483"/>
            <a:ext cx="64087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Подготовила : Фролова Елена Викторовна, руководитель ШМО учителей начальной школы</a:t>
            </a:r>
          </a:p>
          <a:p>
            <a:r>
              <a:rPr lang="ru-RU" dirty="0" err="1"/>
              <a:t>с</a:t>
            </a:r>
            <a:r>
              <a:rPr lang="ru-RU" dirty="0" err="1" smtClean="0"/>
              <a:t>.Сластуха</a:t>
            </a:r>
            <a:r>
              <a:rPr lang="ru-RU" dirty="0" smtClean="0"/>
              <a:t>  Саратовской области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1331640" y="620688"/>
            <a:ext cx="5904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                               </a:t>
            </a:r>
            <a:r>
              <a:rPr lang="ru-RU" dirty="0" smtClean="0"/>
              <a:t>   26 </a:t>
            </a:r>
            <a:r>
              <a:rPr lang="ru-RU" dirty="0" smtClean="0"/>
              <a:t>-30 ноября 2018 года</a:t>
            </a:r>
            <a:endParaRPr lang="ru-RU" dirty="0"/>
          </a:p>
        </p:txBody>
      </p:sp>
      <p:pic>
        <p:nvPicPr>
          <p:cNvPr id="8197" name="Picture 5" descr="C:\Users\Admin\Desktop\numeracy-clipart-1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1819" y="3717032"/>
            <a:ext cx="2880321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4146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-171400"/>
            <a:ext cx="8928992" cy="7029400"/>
          </a:xfrm>
          <a:prstGeom prst="rect">
            <a:avLst/>
          </a:prstGeom>
          <a:noFill/>
          <a:ln w="1905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75656" y="548680"/>
            <a:ext cx="6336704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u="sng" dirty="0" smtClean="0">
                <a:solidFill>
                  <a:srgbClr val="002060"/>
                </a:solidFill>
              </a:rPr>
              <a:t>    </a:t>
            </a:r>
            <a:r>
              <a:rPr lang="ru-RU" sz="2600" b="1" u="sng" dirty="0" smtClean="0">
                <a:solidFill>
                  <a:srgbClr val="002060"/>
                </a:solidFill>
              </a:rPr>
              <a:t>Цель проведения предметной недели :</a:t>
            </a:r>
            <a:endParaRPr lang="ru-RU" sz="2600" b="1" u="sng" dirty="0">
              <a:solidFill>
                <a:srgbClr val="002060"/>
              </a:solidFill>
            </a:endParaRPr>
          </a:p>
          <a:p>
            <a:pPr marL="514350" indent="-514350">
              <a:buAutoNum type="arabicPeriod"/>
            </a:pPr>
            <a:r>
              <a:rPr lang="ru-RU" sz="2600" b="1" dirty="0" smtClean="0">
                <a:solidFill>
                  <a:srgbClr val="002060"/>
                </a:solidFill>
              </a:rPr>
              <a:t>Совершенствование  математических способностей учащихся  в  процессе применения игровых ситуаций.</a:t>
            </a:r>
          </a:p>
          <a:p>
            <a:r>
              <a:rPr lang="ru-RU" sz="2600" b="1" dirty="0">
                <a:solidFill>
                  <a:srgbClr val="002060"/>
                </a:solidFill>
              </a:rPr>
              <a:t> </a:t>
            </a:r>
            <a:r>
              <a:rPr lang="ru-RU" sz="2600" b="1" dirty="0" smtClean="0">
                <a:solidFill>
                  <a:srgbClr val="002060"/>
                </a:solidFill>
              </a:rPr>
              <a:t> </a:t>
            </a:r>
            <a:r>
              <a:rPr lang="ru-RU" sz="2600" b="1" u="sng" dirty="0" smtClean="0">
                <a:solidFill>
                  <a:srgbClr val="002060"/>
                </a:solidFill>
              </a:rPr>
              <a:t>Задачи предметной недели :</a:t>
            </a:r>
          </a:p>
          <a:p>
            <a:pPr marL="514350" indent="-514350">
              <a:buAutoNum type="arabicPeriod"/>
            </a:pPr>
            <a:r>
              <a:rPr lang="ru-RU" sz="2600" b="1" dirty="0" smtClean="0">
                <a:solidFill>
                  <a:srgbClr val="002060"/>
                </a:solidFill>
              </a:rPr>
              <a:t>Развитие математической логики и внимания  учащихся.</a:t>
            </a:r>
          </a:p>
          <a:p>
            <a:pPr marL="514350" indent="-514350">
              <a:buAutoNum type="arabicPeriod"/>
            </a:pPr>
            <a:r>
              <a:rPr lang="ru-RU" sz="2600" b="1" dirty="0" smtClean="0">
                <a:solidFill>
                  <a:srgbClr val="002060"/>
                </a:solidFill>
              </a:rPr>
              <a:t>Обучение новым  методам  креативного мышления.</a:t>
            </a:r>
          </a:p>
          <a:p>
            <a:pPr marL="514350" indent="-514350">
              <a:buAutoNum type="arabicPeriod"/>
            </a:pPr>
            <a:r>
              <a:rPr lang="ru-RU" sz="2600" b="1" dirty="0" smtClean="0">
                <a:solidFill>
                  <a:srgbClr val="002060"/>
                </a:solidFill>
              </a:rPr>
              <a:t>Развитие  мотивации к обучению.</a:t>
            </a:r>
          </a:p>
          <a:p>
            <a:pPr marL="514350" indent="-514350">
              <a:buAutoNum type="arabicPeriod"/>
            </a:pPr>
            <a:endParaRPr lang="ru-RU" sz="2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5705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81176772"/>
              </p:ext>
            </p:extLst>
          </p:nvPr>
        </p:nvGraphicFramePr>
        <p:xfrm>
          <a:off x="457200" y="1600200"/>
          <a:ext cx="82296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5920"/>
                <a:gridCol w="1645920"/>
                <a:gridCol w="1645920"/>
                <a:gridCol w="1645920"/>
                <a:gridCol w="1645920"/>
              </a:tblGrid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-160741"/>
            <a:ext cx="8928992" cy="7029400"/>
          </a:xfrm>
          <a:prstGeom prst="rect">
            <a:avLst/>
          </a:prstGeom>
          <a:noFill/>
          <a:ln w="1905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50972" y="668507"/>
            <a:ext cx="590465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600" b="1" dirty="0" smtClean="0"/>
          </a:p>
          <a:p>
            <a:endParaRPr lang="ru-RU" sz="2600" b="1" u="sng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339752" y="188640"/>
            <a:ext cx="448382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ДЕНЬ ПЕРВЫЙ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68550" y="1268760"/>
            <a:ext cx="614381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1.Заседание ШМО учителей начальной школы.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2.Обсуждение плана работы.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3. Просмотр материалов медианара по теме:</a:t>
            </a:r>
          </a:p>
          <a:p>
            <a:r>
              <a:rPr lang="ru-RU" b="1" dirty="0">
                <a:solidFill>
                  <a:srgbClr val="002060"/>
                </a:solidFill>
              </a:rPr>
              <a:t> </a:t>
            </a:r>
            <a:r>
              <a:rPr lang="ru-RU" b="1" dirty="0" smtClean="0">
                <a:solidFill>
                  <a:srgbClr val="002060"/>
                </a:solidFill>
              </a:rPr>
              <a:t>   « Создание  ситуации успеха - необходимое условие 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    процесса обучения школьника».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4. Доклад  Курылевой О.В. по теме:</a:t>
            </a:r>
          </a:p>
          <a:p>
            <a:r>
              <a:rPr lang="ru-RU" b="1" dirty="0">
                <a:solidFill>
                  <a:srgbClr val="002060"/>
                </a:solidFill>
              </a:rPr>
              <a:t> </a:t>
            </a:r>
            <a:r>
              <a:rPr lang="ru-RU" b="1" dirty="0" smtClean="0">
                <a:solidFill>
                  <a:srgbClr val="002060"/>
                </a:solidFill>
              </a:rPr>
              <a:t>  «Развитие  математических компетентностей младшего   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     школьника».</a:t>
            </a:r>
          </a:p>
          <a:p>
            <a:endParaRPr lang="ru-RU" b="1" dirty="0">
              <a:solidFill>
                <a:srgbClr val="002060"/>
              </a:solidFill>
            </a:endParaRPr>
          </a:p>
          <a:p>
            <a:r>
              <a:rPr lang="ru-RU" b="1" dirty="0">
                <a:solidFill>
                  <a:srgbClr val="002060"/>
                </a:solidFill>
              </a:rPr>
              <a:t> </a:t>
            </a:r>
            <a:r>
              <a:rPr lang="ru-RU" b="1" dirty="0" smtClean="0">
                <a:solidFill>
                  <a:srgbClr val="002060"/>
                </a:solidFill>
              </a:rPr>
              <a:t>   </a:t>
            </a:r>
            <a:r>
              <a:rPr lang="en-US" b="1" dirty="0" smtClean="0">
                <a:solidFill>
                  <a:srgbClr val="002060"/>
                </a:solidFill>
              </a:rPr>
              <a:t>P.S.</a:t>
            </a:r>
            <a:r>
              <a:rPr lang="ru-RU" b="1" dirty="0" smtClean="0">
                <a:solidFill>
                  <a:srgbClr val="002060"/>
                </a:solidFill>
              </a:rPr>
              <a:t>Материал медианара предоставлен   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    образовательным  </a:t>
            </a:r>
            <a:r>
              <a:rPr lang="en-US" b="1" dirty="0" smtClean="0">
                <a:solidFill>
                  <a:srgbClr val="002060"/>
                </a:solidFill>
              </a:rPr>
              <a:t> </a:t>
            </a:r>
            <a:r>
              <a:rPr lang="ru-RU" b="1" dirty="0" smtClean="0">
                <a:solidFill>
                  <a:srgbClr val="002060"/>
                </a:solidFill>
              </a:rPr>
              <a:t>порталом  для педагогов «Знанио»</a:t>
            </a:r>
            <a:r>
              <a:rPr lang="en-US" b="1" dirty="0" smtClean="0">
                <a:solidFill>
                  <a:srgbClr val="002060"/>
                </a:solidFill>
              </a:rPr>
              <a:t>.</a:t>
            </a:r>
            <a:endParaRPr lang="ru-RU" b="1" dirty="0" smtClean="0">
              <a:solidFill>
                <a:srgbClr val="002060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96374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-171400"/>
            <a:ext cx="8928992" cy="7029400"/>
          </a:xfrm>
          <a:prstGeom prst="rect">
            <a:avLst/>
          </a:prstGeom>
          <a:noFill/>
          <a:ln w="1905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483768" y="476672"/>
            <a:ext cx="4464495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ДЕНЬ ВТОРОЙ</a:t>
            </a:r>
          </a:p>
          <a:p>
            <a:pPr algn="ctr"/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03648" y="1484784"/>
            <a:ext cx="66247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Выпуск  тематической газеты «Математика  вокруг нас». Ответственные педагоги : Фролова Е.В., Макарова Л.В.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164721"/>
            <a:ext cx="3168352" cy="2200383"/>
          </a:xfrm>
          <a:prstGeom prst="rect">
            <a:avLst/>
          </a:prstGeom>
          <a:noFill/>
          <a:ln w="63500">
            <a:solidFill>
              <a:srgbClr val="00206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716016" y="2164721"/>
            <a:ext cx="331236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Газета содержит интересную и познавательную информацию по предмету. Это задачи, ребусы, головоломки.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Задания подобраны с учетом возрастных особенностей учащихся.</a:t>
            </a:r>
            <a:endParaRPr lang="ru-RU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2041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07" y="-243408"/>
            <a:ext cx="9144000" cy="7029400"/>
          </a:xfrm>
          <a:prstGeom prst="rect">
            <a:avLst/>
          </a:prstGeom>
          <a:noFill/>
          <a:ln w="635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115616" y="476672"/>
            <a:ext cx="758142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ДЕНЬ ТРЕТИЙ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75656" y="1400002"/>
            <a:ext cx="62646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1.Знакомство с математическими </a:t>
            </a:r>
            <a:r>
              <a:rPr lang="ru-RU" b="1" dirty="0" smtClean="0">
                <a:solidFill>
                  <a:srgbClr val="002060"/>
                </a:solidFill>
              </a:rPr>
              <a:t>сказками (проект 4 класса)</a:t>
            </a:r>
            <a:endParaRPr lang="ru-RU" b="1" dirty="0" smtClean="0">
              <a:solidFill>
                <a:srgbClr val="002060"/>
              </a:solidFill>
            </a:endParaRPr>
          </a:p>
          <a:p>
            <a:r>
              <a:rPr lang="ru-RU" b="1" dirty="0" smtClean="0">
                <a:solidFill>
                  <a:srgbClr val="002060"/>
                </a:solidFill>
              </a:rPr>
              <a:t>2.Игра «Веселый счет» для учащихся 2-4 классов.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Ответственный учитель: Фролова Е.В.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6431" y="2420888"/>
            <a:ext cx="3121573" cy="2088232"/>
          </a:xfrm>
          <a:prstGeom prst="rect">
            <a:avLst/>
          </a:prstGeom>
          <a:solidFill>
            <a:schemeClr val="bg1"/>
          </a:solidFill>
          <a:ln w="63500">
            <a:solidFill>
              <a:srgbClr val="002060"/>
            </a:solidFill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1475656" y="2420888"/>
            <a:ext cx="3024336" cy="50405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1475656" y="2420888"/>
            <a:ext cx="3131151" cy="50405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rgbClr val="002060"/>
                </a:solidFill>
              </a:rPr>
              <a:t>Ученики 4 класса знакомят детей  с весёлыми математическими сказками.</a:t>
            </a:r>
            <a:endParaRPr lang="ru-RU" sz="1200" b="1" dirty="0">
              <a:solidFill>
                <a:srgbClr val="002060"/>
              </a:solidFill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420888"/>
            <a:ext cx="3168352" cy="2088232"/>
          </a:xfrm>
          <a:prstGeom prst="rect">
            <a:avLst/>
          </a:prstGeom>
          <a:noFill/>
          <a:ln w="63500">
            <a:solidFill>
              <a:srgbClr val="00206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4788024" y="2420888"/>
            <a:ext cx="3168352" cy="50405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rgbClr val="002060"/>
                </a:solidFill>
              </a:rPr>
              <a:t>Игра «Весёлый счёт».</a:t>
            </a:r>
            <a:endParaRPr lang="ru-RU" sz="1200" b="1" dirty="0">
              <a:solidFill>
                <a:srgbClr val="002060"/>
              </a:solidFill>
            </a:endParaRPr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5" y="4725144"/>
            <a:ext cx="3132349" cy="1797075"/>
          </a:xfrm>
          <a:prstGeom prst="rect">
            <a:avLst/>
          </a:prstGeom>
          <a:solidFill>
            <a:schemeClr val="bg1"/>
          </a:solidFill>
          <a:ln w="63500">
            <a:solidFill>
              <a:srgbClr val="002060"/>
            </a:solidFill>
          </a:ln>
          <a:effectLst/>
        </p:spPr>
      </p:pic>
      <p:sp>
        <p:nvSpPr>
          <p:cNvPr id="11" name="Прямоугольник 10"/>
          <p:cNvSpPr/>
          <p:nvPr/>
        </p:nvSpPr>
        <p:spPr>
          <a:xfrm>
            <a:off x="4788024" y="4653136"/>
            <a:ext cx="3168352" cy="1869083"/>
          </a:xfrm>
          <a:prstGeom prst="rect">
            <a:avLst/>
          </a:prstGeom>
          <a:solidFill>
            <a:schemeClr val="bg1"/>
          </a:solidFill>
          <a:ln w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</a:rPr>
              <a:t> </a:t>
            </a:r>
            <a:r>
              <a:rPr lang="ru-RU" sz="1200" b="1" dirty="0" smtClean="0">
                <a:solidFill>
                  <a:srgbClr val="002060"/>
                </a:solidFill>
              </a:rPr>
              <a:t>Победители игры::</a:t>
            </a:r>
          </a:p>
          <a:p>
            <a:pPr algn="ctr"/>
            <a:r>
              <a:rPr lang="ru-RU" sz="1200" b="1" dirty="0" smtClean="0">
                <a:solidFill>
                  <a:srgbClr val="002060"/>
                </a:solidFill>
              </a:rPr>
              <a:t>(слева  направо)</a:t>
            </a:r>
          </a:p>
          <a:p>
            <a:pPr algn="ctr"/>
            <a:endParaRPr lang="ru-RU" sz="1200" b="1" dirty="0">
              <a:solidFill>
                <a:srgbClr val="002060"/>
              </a:solidFill>
            </a:endParaRPr>
          </a:p>
          <a:p>
            <a:pPr algn="ctr"/>
            <a:endParaRPr lang="ru-RU" sz="12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1200" b="1" dirty="0" smtClean="0">
                <a:solidFill>
                  <a:srgbClr val="002060"/>
                </a:solidFill>
              </a:rPr>
              <a:t>      Перцевой Тимофей – 3 класс</a:t>
            </a:r>
          </a:p>
          <a:p>
            <a:pPr algn="ctr"/>
            <a:r>
              <a:rPr lang="ru-RU" sz="1200" b="1" dirty="0" smtClean="0">
                <a:solidFill>
                  <a:srgbClr val="002060"/>
                </a:solidFill>
              </a:rPr>
              <a:t>       Курылев Александр – 2 класс</a:t>
            </a:r>
          </a:p>
          <a:p>
            <a:pPr algn="ctr"/>
            <a:r>
              <a:rPr lang="ru-RU" sz="1200" b="1" dirty="0" smtClean="0">
                <a:solidFill>
                  <a:srgbClr val="002060"/>
                </a:solidFill>
              </a:rPr>
              <a:t>Баласанов Роман - 4 класс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12" name="Стрелка вправо с вырезом 11"/>
          <p:cNvSpPr/>
          <p:nvPr/>
        </p:nvSpPr>
        <p:spPr>
          <a:xfrm flipH="1">
            <a:off x="4211960" y="5420803"/>
            <a:ext cx="1152128" cy="202878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3406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325" y="-144463"/>
            <a:ext cx="9266238" cy="7151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39552" y="332656"/>
            <a:ext cx="815748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ДЕНЬ ЧЕТВЁРТЫЙ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572794" y="1916832"/>
            <a:ext cx="3239566" cy="2520280"/>
          </a:xfrm>
          <a:prstGeom prst="rect">
            <a:avLst/>
          </a:prstGeom>
          <a:noFill/>
          <a:ln w="63500">
            <a:solidFill>
              <a:srgbClr val="00206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475656" y="1255986"/>
            <a:ext cx="62646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 </a:t>
            </a:r>
            <a:r>
              <a:rPr lang="ru-RU" b="1" dirty="0" smtClean="0">
                <a:solidFill>
                  <a:srgbClr val="002060"/>
                </a:solidFill>
              </a:rPr>
              <a:t>Математический КВН для учащихся 2-3 классов.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Ответственный учитель : Макарова Л.В.</a:t>
            </a:r>
          </a:p>
          <a:p>
            <a:endParaRPr lang="ru-RU" b="1" dirty="0">
              <a:solidFill>
                <a:srgbClr val="002060"/>
              </a:solidFill>
            </a:endParaRPr>
          </a:p>
          <a:p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75656" y="1916832"/>
            <a:ext cx="314264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b="1" dirty="0" smtClean="0">
              <a:solidFill>
                <a:srgbClr val="002060"/>
              </a:solidFill>
            </a:endParaRPr>
          </a:p>
          <a:p>
            <a:r>
              <a:rPr lang="ru-RU" b="1" dirty="0" smtClean="0">
                <a:solidFill>
                  <a:srgbClr val="002060"/>
                </a:solidFill>
              </a:rPr>
              <a:t>В математический поединок вступили две команды «Плюс» и  «Минус».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В ходе </a:t>
            </a:r>
            <a:r>
              <a:rPr lang="ru-RU" b="1" dirty="0" smtClean="0">
                <a:solidFill>
                  <a:srgbClr val="002060"/>
                </a:solidFill>
              </a:rPr>
              <a:t>мероприятия </a:t>
            </a:r>
            <a:r>
              <a:rPr lang="ru-RU" b="1" dirty="0" smtClean="0">
                <a:solidFill>
                  <a:srgbClr val="002060"/>
                </a:solidFill>
              </a:rPr>
              <a:t>  </a:t>
            </a:r>
            <a:r>
              <a:rPr lang="ru-RU" b="1" dirty="0" smtClean="0">
                <a:solidFill>
                  <a:srgbClr val="002060"/>
                </a:solidFill>
              </a:rPr>
              <a:t>они  набрали равное количество баллов.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   Победила ДРУЖБА!</a:t>
            </a:r>
            <a:endParaRPr lang="ru-RU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5547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39552" y="404664"/>
            <a:ext cx="815748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ДЕНЬ ПЯТЫЙ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03648" y="1196752"/>
            <a:ext cx="59766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Мастер-класс «Геометрическое моделирование» для 1-2 классов.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Ответственный  учитель : Курылева О.В.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204864"/>
            <a:ext cx="2952328" cy="2520280"/>
          </a:xfrm>
          <a:prstGeom prst="rect">
            <a:avLst/>
          </a:prstGeom>
          <a:noFill/>
          <a:ln w="63500">
            <a:solidFill>
              <a:srgbClr val="00206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475656" y="2204864"/>
            <a:ext cx="338437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b="1" dirty="0" smtClean="0">
              <a:solidFill>
                <a:srgbClr val="002060"/>
              </a:solidFill>
            </a:endParaRPr>
          </a:p>
          <a:p>
            <a:r>
              <a:rPr lang="ru-RU" b="1" dirty="0" smtClean="0">
                <a:solidFill>
                  <a:srgbClr val="002060"/>
                </a:solidFill>
              </a:rPr>
              <a:t>Ребята 1 и 2 класса работали с геометрическими фигурками. 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Они коллективно создавали «Новогоднюю композицию».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Получилось замечательно!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860032" y="4797152"/>
            <a:ext cx="3024336" cy="64807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1200" b="1" dirty="0" smtClean="0">
                <a:solidFill>
                  <a:srgbClr val="002060"/>
                </a:solidFill>
              </a:rPr>
              <a:t>Учащиеся 1 и 2 класса получат благодарности за активную коллективную работу!</a:t>
            </a:r>
          </a:p>
          <a:p>
            <a:pPr algn="ctr"/>
            <a:endParaRPr lang="ru-RU" sz="1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8902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2272" y="0"/>
            <a:ext cx="930627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331640" y="548680"/>
            <a:ext cx="73654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Подводим итоги.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87624" y="1700808"/>
            <a:ext cx="6624736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b="1" dirty="0" smtClean="0">
                <a:solidFill>
                  <a:srgbClr val="002060"/>
                </a:solidFill>
              </a:rPr>
              <a:t>Предметная неделя закончена. </a:t>
            </a:r>
          </a:p>
          <a:p>
            <a:r>
              <a:rPr lang="ru-RU" sz="2600" b="1" dirty="0" smtClean="0">
                <a:solidFill>
                  <a:srgbClr val="002060"/>
                </a:solidFill>
              </a:rPr>
              <a:t>Все  мероприятия проведены. </a:t>
            </a:r>
          </a:p>
          <a:p>
            <a:r>
              <a:rPr lang="ru-RU" sz="2600" b="1" dirty="0" smtClean="0">
                <a:solidFill>
                  <a:srgbClr val="002060"/>
                </a:solidFill>
              </a:rPr>
              <a:t>Спасибо всем за серьёзную  работу! </a:t>
            </a:r>
          </a:p>
          <a:p>
            <a:endParaRPr lang="ru-RU" sz="2600" b="1" dirty="0">
              <a:solidFill>
                <a:srgbClr val="002060"/>
              </a:solidFill>
            </a:endParaRPr>
          </a:p>
          <a:p>
            <a:endParaRPr lang="ru-RU" sz="2600" b="1" dirty="0" smtClean="0">
              <a:solidFill>
                <a:srgbClr val="002060"/>
              </a:solidFill>
            </a:endParaRPr>
          </a:p>
          <a:p>
            <a:endParaRPr lang="ru-RU" sz="26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8306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210</TotalTime>
  <Words>357</Words>
  <Application>Microsoft Office PowerPoint</Application>
  <PresentationFormat>Экран (4:3)</PresentationFormat>
  <Paragraphs>63</Paragraphs>
  <Slides>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20</cp:revision>
  <dcterms:created xsi:type="dcterms:W3CDTF">2018-11-30T14:28:41Z</dcterms:created>
  <dcterms:modified xsi:type="dcterms:W3CDTF">2018-12-02T04:15:15Z</dcterms:modified>
</cp:coreProperties>
</file>