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1" r:id="rId3"/>
    <p:sldMasterId id="2147483734" r:id="rId4"/>
    <p:sldMasterId id="2147483747" r:id="rId5"/>
    <p:sldMasterId id="2147483760" r:id="rId6"/>
    <p:sldMasterId id="2147483773" r:id="rId7"/>
  </p:sldMasterIdLst>
  <p:notesMasterIdLst>
    <p:notesMasterId r:id="rId34"/>
  </p:notesMasterIdLst>
  <p:sldIdLst>
    <p:sldId id="256" r:id="rId8"/>
    <p:sldId id="257" r:id="rId9"/>
    <p:sldId id="277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78" r:id="rId18"/>
    <p:sldId id="266" r:id="rId19"/>
    <p:sldId id="279" r:id="rId20"/>
    <p:sldId id="267" r:id="rId21"/>
    <p:sldId id="280" r:id="rId22"/>
    <p:sldId id="281" r:id="rId23"/>
    <p:sldId id="282" r:id="rId24"/>
    <p:sldId id="283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1B17F-722D-48C5-8698-2EAE57BF9547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EEDC9-C5E3-4193-9942-A3A14B31C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4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3BE7-12A7-4159-8974-1CF6A444EBD4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94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31A862-9E47-440E-8B3E-F77E0D050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0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DDD-A775-4846-8EB0-5C30CA2CBA0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06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A7C6-4049-4437-9817-8ED7C6BEE9A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99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AE03-97C6-496E-A6BA-8D3738B877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8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1B07-6C04-431B-94EF-C1947B3E9D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69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341C4-2AC3-4D1B-BC29-C2C50CEE3F6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35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6D26-DD9D-478E-BBE5-4EA9AB1486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8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86CDD-4454-468C-B81F-BABB271B81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9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4A40-CBC0-46DD-847A-31C0988C933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C94C-303A-4D3E-A8B3-7693716A2A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62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C2DF9-CF00-42ED-BECB-4470FFE1AA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58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D74846-6793-4140-8F75-E0522738523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9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94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31A862-9E47-440E-8B3E-F77E0D050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0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DDD-A775-4846-8EB0-5C30CA2CBA0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95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A7C6-4049-4437-9817-8ED7C6BEE9A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45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AE03-97C6-496E-A6BA-8D3738B877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0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1B07-6C04-431B-94EF-C1947B3E9D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12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341C4-2AC3-4D1B-BC29-C2C50CEE3F6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1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6D26-DD9D-478E-BBE5-4EA9AB1486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41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86CDD-4454-468C-B81F-BABB271B81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26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4A40-CBC0-46DD-847A-31C0988C933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99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C94C-303A-4D3E-A8B3-7693716A2A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09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C2DF9-CF00-42ED-BECB-4470FFE1AA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01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D74846-6793-4140-8F75-E0522738523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33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94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31A862-9E47-440E-8B3E-F77E0D050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7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DDD-A775-4846-8EB0-5C30CA2CBA0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08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A7C6-4049-4437-9817-8ED7C6BEE9A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8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AE03-97C6-496E-A6BA-8D3738B877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1B07-6C04-431B-94EF-C1947B3E9D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49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341C4-2AC3-4D1B-BC29-C2C50CEE3F6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03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6D26-DD9D-478E-BBE5-4EA9AB1486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86CDD-4454-468C-B81F-BABB271B81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50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4A40-CBC0-46DD-847A-31C0988C933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03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C94C-303A-4D3E-A8B3-7693716A2A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46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C2DF9-CF00-42ED-BECB-4470FFE1AA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6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D74846-6793-4140-8F75-E0522738523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35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94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31A862-9E47-440E-8B3E-F77E0D050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DDD-A775-4846-8EB0-5C30CA2CBA0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3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A7C6-4049-4437-9817-8ED7C6BEE9A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9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AE03-97C6-496E-A6BA-8D3738B877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54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1B07-6C04-431B-94EF-C1947B3E9D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68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341C4-2AC3-4D1B-BC29-C2C50CEE3F6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06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6D26-DD9D-478E-BBE5-4EA9AB1486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696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86CDD-4454-468C-B81F-BABB271B81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61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4A40-CBC0-46DD-847A-31C0988C933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28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C94C-303A-4D3E-A8B3-7693716A2A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175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C2DF9-CF00-42ED-BECB-4470FFE1AA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48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D74846-6793-4140-8F75-E0522738523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1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94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31A862-9E47-440E-8B3E-F77E0D050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DDD-A775-4846-8EB0-5C30CA2CBA0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825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A7C6-4049-4437-9817-8ED7C6BEE9A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08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AE03-97C6-496E-A6BA-8D3738B877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98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1B07-6C04-431B-94EF-C1947B3E9D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43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341C4-2AC3-4D1B-BC29-C2C50CEE3F6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46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6D26-DD9D-478E-BBE5-4EA9AB1486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0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86CDD-4454-468C-B81F-BABB271B81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69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4A40-CBC0-46DD-847A-31C0988C933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88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C94C-303A-4D3E-A8B3-7693716A2A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3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C2DF9-CF00-42ED-BECB-4470FFE1AA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86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D74846-6793-4140-8F75-E0522738523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33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94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31A862-9E47-440E-8B3E-F77E0D050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4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DDD-A775-4846-8EB0-5C30CA2CBA0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974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A7C6-4049-4437-9817-8ED7C6BEE9A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15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AE03-97C6-496E-A6BA-8D3738B877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602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1B07-6C04-431B-94EF-C1947B3E9D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24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341C4-2AC3-4D1B-BC29-C2C50CEE3F6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5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6D26-DD9D-478E-BBE5-4EA9AB1486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89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86CDD-4454-468C-B81F-BABB271B81D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9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4A40-CBC0-46DD-847A-31C0988C933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39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C94C-303A-4D3E-A8B3-7693716A2A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341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C2DF9-CF00-42ED-BECB-4470FFE1AA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383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D74846-6793-4140-8F75-E0522738523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6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58C1B-E9B9-4CAF-A754-84DD39865EE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681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58C1B-E9B9-4CAF-A754-84DD39865EE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670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58C1B-E9B9-4CAF-A754-84DD39865EE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061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58C1B-E9B9-4CAF-A754-84DD39865EE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228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58C1B-E9B9-4CAF-A754-84DD39865EE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16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58C1B-E9B9-4CAF-A754-84DD39865EE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483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Современная география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47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Метеостанция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77640" cy="525780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Специальное </a:t>
            </a:r>
            <a:r>
              <a:rPr lang="ru-RU" dirty="0" smtClean="0"/>
              <a:t>учреждение, </a:t>
            </a:r>
            <a:r>
              <a:rPr lang="ru-RU" dirty="0"/>
              <a:t>обладающее метеоплощадкой, удовлетворяющей определённым требованиям, на которой установлены стандартные приборы для непрерывных метеорологических измерений (наблюдений за погодой и климатом) в установленные сроки по единой методике в определённой последовательности, и передаче собранных данных в Гидрометцентр или иным потребителям.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1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7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Хозяйственная деятельность и жизнь человека во многом зависят от состояния воздушной оболочки нашей планеты - атмосферы. Для наблюдения за ее состоянием в многих местах на земном шаре расположены метеорологические станции.  Особенно важно предвидеть такие неблагоприятные для человека явления, как грозы, выпадение града, бури. Это дает возможность хоть какой мере защититься от них.</a:t>
            </a:r>
          </a:p>
          <a:p>
            <a:pPr indent="442913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Важными в наше время является исследование атмосферы для предупреждения ее загрязнения. Загрязненный выбросами предприятий и транспорта воздух очень </a:t>
            </a:r>
            <a:r>
              <a:rPr lang="ru-RU" sz="2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вреден </a:t>
            </a:r>
            <a:r>
              <a:rPr lang="ru-RU" sz="2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для здоровья.</a:t>
            </a:r>
            <a:endParaRPr lang="ru-RU" sz="2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3399FF">
                          <a:shade val="25000"/>
                          <a:satMod val="190000"/>
                        </a:srgbClr>
                      </a:gs>
                      <a:gs pos="80000">
                        <a:srgbClr val="3399FF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Исследование атмосферы</a:t>
            </a:r>
            <a:endParaRPr lang="ru-RU" sz="4400" b="1" dirty="0">
              <a:ln w="31550" cmpd="sng">
                <a:gradFill>
                  <a:gsLst>
                    <a:gs pos="25000">
                      <a:srgbClr val="3399FF">
                        <a:shade val="25000"/>
                        <a:satMod val="190000"/>
                      </a:srgbClr>
                    </a:gs>
                    <a:gs pos="80000">
                      <a:srgbClr val="3399FF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0962" name="Picture 2" descr="http://img.rian.ru/images/3955/59/39555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3491880" cy="2492896"/>
          </a:xfrm>
          <a:prstGeom prst="rect">
            <a:avLst/>
          </a:prstGeom>
          <a:noFill/>
        </p:spPr>
      </p:pic>
      <p:pic>
        <p:nvPicPr>
          <p:cNvPr id="40964" name="Picture 4" descr="http://im4-tub-ru.yandex.net/i?id=241096316-6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933056"/>
            <a:ext cx="2736304" cy="2076822"/>
          </a:xfrm>
          <a:prstGeom prst="rect">
            <a:avLst/>
          </a:prstGeom>
          <a:noFill/>
        </p:spPr>
      </p:pic>
      <p:pic>
        <p:nvPicPr>
          <p:cNvPr id="40966" name="Picture 6" descr="http://im5-tub-ru.yandex.net/i?id=53562773-21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93096"/>
            <a:ext cx="3563888" cy="2564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91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Антарктические станции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77640" cy="4925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Государства, имеющие станции в Антарктиде</a:t>
            </a:r>
          </a:p>
          <a:p>
            <a:r>
              <a:rPr lang="ru-RU" dirty="0"/>
              <a:t>В Антарктике расположено множество научных полярных станций и баз различных стран, на которых ведутся научные (в том числе биологические, географические, геологические и метеорологические) исследования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432871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6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Регулярные исследования в Антарктиде проводятся с 1956 г. На материке и прилегающих островах разные страны мира оборудовали научно-исследовательские станции. В связи с изучением Антарктиды было подписано международное соглашение, согласно которому на этом материке запрещена любая хозяйственная деятельность и размещения военных баз. Поэтому Антарктиду называют материком ученых.</a:t>
            </a:r>
            <a:endParaRPr lang="ru-RU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3399FF">
                          <a:shade val="25000"/>
                          <a:satMod val="190000"/>
                        </a:srgbClr>
                      </a:gs>
                      <a:gs pos="80000">
                        <a:srgbClr val="3399FF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Исследование в Антарктиде</a:t>
            </a:r>
            <a:endParaRPr lang="ru-RU" sz="4400" b="1" dirty="0">
              <a:ln w="31550" cmpd="sng">
                <a:gradFill>
                  <a:gsLst>
                    <a:gs pos="25000">
                      <a:srgbClr val="3399FF">
                        <a:shade val="25000"/>
                        <a:satMod val="190000"/>
                      </a:srgbClr>
                    </a:gs>
                    <a:gs pos="80000">
                      <a:srgbClr val="3399FF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4034" name="Picture 2" descr="http://ukrmap.su/program2010/g6/rozdil1_files/image04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509120"/>
            <a:ext cx="3275856" cy="23488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Украинская научная станция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«Академик Вернадский»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8" name="Picture 6" descr="http://ukrmap.su/program2010/g6/rozdil1_files/image04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429000"/>
            <a:ext cx="3779912" cy="3429000"/>
          </a:xfrm>
          <a:prstGeom prst="rect">
            <a:avLst/>
          </a:prstGeom>
          <a:noFill/>
        </p:spPr>
      </p:pic>
      <p:pic>
        <p:nvPicPr>
          <p:cNvPr id="44036" name="Picture 4" descr="http://pro-flag.ru/assets/components/gallery/files/1/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73016"/>
            <a:ext cx="3089428" cy="2137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480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Международная космическая станция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77640" cy="5257800"/>
          </a:xfrm>
        </p:spPr>
        <p:txBody>
          <a:bodyPr/>
          <a:lstStyle/>
          <a:p>
            <a:r>
              <a:rPr lang="ru-RU" dirty="0"/>
              <a:t>пилотируемая орбитальная станция, используемая как многоцелевой космический исследовательский комплекс.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110160"/>
            <a:ext cx="3521075" cy="350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97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31550" cmpd="sng">
                  <a:gradFill>
                    <a:gsLst>
                      <a:gs pos="25000">
                        <a:srgbClr val="3399FF">
                          <a:shade val="25000"/>
                          <a:satMod val="190000"/>
                        </a:srgbClr>
                      </a:gs>
                      <a:gs pos="80000">
                        <a:srgbClr val="3399FF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Исследование Земли из космоса</a:t>
            </a:r>
          </a:p>
          <a:p>
            <a:pPr indent="36036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Космические аппараты  помогли  человечеству  заглянуть в труднодоступные уголки Земли: высокогорья, полярные районы, просторы океанов, леса и пустыни.  Наблюдения за стихийными явлениями: извержением вулканов, разливами рек, снежных лавин, ураганами.  Снимки быстро и главное безопасно передают сведения о районе стихийного бедствия. </a:t>
            </a:r>
          </a:p>
          <a:p>
            <a:pPr indent="36036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Метеорологические спутники «осматривают» Землю и определяют характер облачности, распространение снежного покрова. Космические снимки помогают предсказывать погоду, находить месторождения полезных ископаемых, определять размеры загрязнений земной поверхности. </a:t>
            </a:r>
          </a:p>
          <a:p>
            <a:pPr indent="36036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Нет никакого сомнения, что мы стоим на пороге новой эпохи великих открытий: космического пространства и вместе с ним своей планеты.</a:t>
            </a:r>
            <a:endParaRPr 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ukrmap.su/program2010/g6/rozdil1_files/image05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3096344" cy="31683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488668"/>
            <a:ext cx="3487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FF"/>
                </a:solidFill>
              </a:rPr>
              <a:t>Съемка поверхности Земли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0" name="Picture 4" descr="http://ukrmap.su/program2010/g6/rozdil1_files/image05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068960"/>
            <a:ext cx="2743200" cy="26384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347864" y="558924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FF"/>
                </a:solidFill>
              </a:rPr>
              <a:t>Универсальная орбитальная станция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2" name="Picture 6" descr="http://ukrmap.su/program2010/g6/rozdil1_files/image05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429000"/>
            <a:ext cx="3465347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3374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Водные просторы исследуют научные экспедиции.</a:t>
            </a:r>
          </a:p>
          <a:p>
            <a:pPr indent="36036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1957 г. экспедиция на корабле «Витязь» в Тихом океане обнаружила глубокую океаническую впадину – </a:t>
            </a:r>
            <a:r>
              <a:rPr lang="ru-RU" sz="2000" b="1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Марианский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желоб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(11 022 м). </a:t>
            </a:r>
          </a:p>
          <a:p>
            <a:pPr indent="36036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Впоследствии швейцарец 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Жан Пикар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американец 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Дональд </a:t>
            </a:r>
            <a:r>
              <a:rPr lang="ru-RU" sz="2000" b="1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Уолш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опустились в батискафе на дно этой впадины.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31550" cmpd="sng">
                  <a:gradFill>
                    <a:gsLst>
                      <a:gs pos="25000">
                        <a:srgbClr val="3399FF">
                          <a:shade val="25000"/>
                          <a:satMod val="190000"/>
                        </a:srgbClr>
                      </a:gs>
                      <a:gs pos="80000">
                        <a:srgbClr val="3399FF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Исследования Мирового океана</a:t>
            </a:r>
            <a:endParaRPr lang="ru-RU" sz="4000" b="1" dirty="0">
              <a:ln w="31550" cmpd="sng">
                <a:gradFill>
                  <a:gsLst>
                    <a:gs pos="25000">
                      <a:srgbClr val="3399FF">
                        <a:shade val="25000"/>
                        <a:satMod val="190000"/>
                      </a:srgbClr>
                    </a:gs>
                    <a:gs pos="80000">
                      <a:srgbClr val="3399FF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 descr="http://j-times.ru/wp-content/uploads/2011/12/Marianatrench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385192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upload.wikimedia.org/wikipedia/commons/thumb/3/3d/Trieste_%2823_Jan_1960%29.jpeg/220px-Trieste_%2823_Jan_1960%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869160"/>
            <a:ext cx="2641404" cy="19888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4869160"/>
            <a:ext cx="2217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Батискаф «Триест»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korabley.net/_nw/10/74446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636912"/>
            <a:ext cx="2657319" cy="20162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499992" y="2636912"/>
            <a:ext cx="2144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Корабль «Витязь» 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056" name="Picture 8" descr="http://upload.wikimedia.org/wikipedia/commons/thumb/e/e7/Neale_Donald_Walsch.jpg/220px-Neale_Donald_Wals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204864"/>
            <a:ext cx="2195736" cy="23762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419425" y="4221088"/>
            <a:ext cx="1724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Дональд </a:t>
            </a:r>
            <a:r>
              <a:rPr lang="ru-RU" b="1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Уолш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059" name="Picture 11" descr="C:\Users\Алина\Desktop\лд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3347" y="4797152"/>
            <a:ext cx="2085570" cy="206084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003347" y="6381328"/>
            <a:ext cx="1405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Жан Пикар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79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Ценные сведения о течениях в Северном Ледовитом океане дают дрейфующие станции. Такие станции устроены на огромных льдинах. Вместе с ней они медленно плывут по ветру или течению без всякого двигателя. Дрейфующие станции оборудованы специальными приборами для наблюдений.</a:t>
            </a:r>
          </a:p>
        </p:txBody>
      </p:sp>
      <p:pic>
        <p:nvPicPr>
          <p:cNvPr id="1028" name="Picture 4" descr="http://turkish.ruvr.ru/data/2011/10/02/1256430736/4RIA-485918-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7020272" cy="40900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700808"/>
            <a:ext cx="459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Дрейфующая станция «Северный полюс»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32" name="Picture 8" descr="http://im8-tub-ru.yandex.net/i?id=421543445-6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793107"/>
            <a:ext cx="3191247" cy="179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im5-tub-ru.yandex.net/i?id=7223772-70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132856"/>
            <a:ext cx="2880320" cy="232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497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Известный исследователь морских глубин француз </a:t>
            </a:r>
            <a:r>
              <a:rPr lang="ru-RU" sz="2200" b="1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Жак-Ив</a:t>
            </a:r>
            <a:r>
              <a:rPr lang="ru-RU" sz="22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Кусто</a:t>
            </a:r>
            <a:r>
              <a:rPr lang="ru-RU" sz="22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значительную часть своей жизни провел под водой, изучая живой мир морей и океанов.</a:t>
            </a:r>
          </a:p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endParaRPr lang="ru-RU" sz="22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Сейчас многие страны мира исследуют океаны с целью использования их богатств. Прежде всего морское дно таит в себе  нефть и газ,  железные и марганцевые руды. Месторождения этих полезных ископаемых открыто во многих морях.</a:t>
            </a:r>
            <a:endParaRPr lang="ru-RU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open.az/uploads/posts/2011-10/1318251982_respect-jacques-couste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4493233" cy="2996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780928"/>
            <a:ext cx="4408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Жак-Ив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Кусто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король подводного мира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220" name="Picture 4" descr="http://vse-znat.ru/images/stories/Hohty_znat/Histry_vesthey/custo-gayn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830728"/>
            <a:ext cx="3087216" cy="2027272"/>
          </a:xfrm>
          <a:prstGeom prst="rect">
            <a:avLst/>
          </a:prstGeom>
          <a:noFill/>
        </p:spPr>
      </p:pic>
      <p:pic>
        <p:nvPicPr>
          <p:cNvPr id="9222" name="Picture 6" descr="http://media-1.web.britannica.com/eb-media/09/7809-004-F1EA27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564904"/>
            <a:ext cx="2376264" cy="2913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847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83568" y="260649"/>
            <a:ext cx="7200800" cy="1152128"/>
          </a:xfrm>
        </p:spPr>
        <p:txBody>
          <a:bodyPr>
            <a:normAutofit fontScale="92500" lnSpcReduction="20000"/>
          </a:bodyPr>
          <a:lstStyle/>
          <a:p>
            <a:r>
              <a:rPr lang="ru-RU" sz="4200" b="1" cap="all" dirty="0">
                <a:ln w="500">
                  <a:solidFill>
                    <a:srgbClr val="444D26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D092A7">
                        <a:tint val="13000"/>
                      </a:srgbClr>
                    </a:gs>
                    <a:gs pos="10000">
                      <a:srgbClr val="D092A7">
                        <a:tint val="20000"/>
                      </a:srgbClr>
                    </a:gs>
                    <a:gs pos="49000">
                      <a:srgbClr val="D092A7">
                        <a:tint val="70000"/>
                      </a:srgbClr>
                    </a:gs>
                    <a:gs pos="50000">
                      <a:srgbClr val="D092A7">
                        <a:tint val="97000"/>
                      </a:srgbClr>
                    </a:gs>
                    <a:gs pos="100000">
                      <a:srgbClr val="D092A7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Геоинформационные системы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7245"/>
            <a:ext cx="7798567" cy="505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88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43204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Развитие физической географии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476672"/>
            <a:ext cx="7848872" cy="597906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Когда все материки были открыты и нанесены на карту, географы начали заниматься исследованием отдельных территорий. Они изучали и описывали особенности земной поверхности, растительности и животного мира. Населения и хозяйства. Первоначально география изучала сушу, постепенно начались крупные исследования морей и океанов, атмосферных процессов.</a:t>
            </a:r>
            <a:endParaRPr lang="ru-RU" sz="1600" dirty="0"/>
          </a:p>
        </p:txBody>
      </p:sp>
      <p:pic>
        <p:nvPicPr>
          <p:cNvPr id="1027" name="Picture 3" descr="C:\Users\Татьяна\Desktop\1013792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1" y="1772816"/>
            <a:ext cx="7600560" cy="50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89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Геоинформационные системы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798128" cy="5069160"/>
          </a:xfrm>
        </p:spPr>
        <p:txBody>
          <a:bodyPr>
            <a:normAutofit/>
          </a:bodyPr>
          <a:lstStyle/>
          <a:p>
            <a:r>
              <a:rPr lang="ru-RU" dirty="0"/>
              <a:t>система сбора, хранения, анализа и графической визуализации </a:t>
            </a:r>
            <a:r>
              <a:rPr lang="ru-RU" dirty="0" smtClean="0"/>
              <a:t>пространственных </a:t>
            </a:r>
            <a:r>
              <a:rPr lang="ru-RU" dirty="0"/>
              <a:t>(географических) данных и связанной с ними информации о необходимых объектах.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98893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789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 bwMode="auto">
          <a:xfrm>
            <a:off x="-3132856" y="166914"/>
            <a:ext cx="13011150" cy="669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893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2174"/>
          <a:stretch/>
        </p:blipFill>
        <p:spPr bwMode="auto">
          <a:xfrm>
            <a:off x="-2844824" y="116632"/>
            <a:ext cx="13011150" cy="652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659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 bwMode="auto">
          <a:xfrm>
            <a:off x="-2556792" y="170543"/>
            <a:ext cx="13011150" cy="669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292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-1692696" y="181429"/>
            <a:ext cx="13011150" cy="66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319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"/>
          <a:stretch/>
        </p:blipFill>
        <p:spPr bwMode="auto">
          <a:xfrm>
            <a:off x="-3748519" y="188438"/>
            <a:ext cx="13011150" cy="666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934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2132855"/>
            <a:ext cx="6255488" cy="3384377"/>
          </a:xfrm>
        </p:spPr>
        <p:txBody>
          <a:bodyPr>
            <a:normAutofit/>
          </a:bodyPr>
          <a:lstStyle/>
          <a:p>
            <a:r>
              <a:rPr lang="ru-RU" dirty="0"/>
              <a:t>Домашнее задание.</a:t>
            </a:r>
            <a:br>
              <a:rPr lang="ru-RU" dirty="0"/>
            </a:br>
            <a:r>
              <a:rPr lang="ru-RU" b="0" dirty="0"/>
              <a:t>п. 5 </a:t>
            </a:r>
            <a:r>
              <a:rPr lang="ru-RU" b="0" dirty="0" smtClean="0"/>
              <a:t>пересказ</a:t>
            </a:r>
            <a:br>
              <a:rPr lang="ru-RU" b="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63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reflection blurRad="12700" stA="48000" endA="300" endPos="55000" dir="5400000" sy="-90000" algn="bl" rotWithShape="0"/>
                </a:effectLst>
              </a:rPr>
              <a:t>Физическая география</a:t>
            </a:r>
            <a:endParaRPr lang="ru-RU" sz="2800" dirty="0"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7920880" cy="569103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Со временем людей перестали удовлетворять только описания объектов и явлений. География превращалась в науку, исследующую причины и взаимосвязи между природными явлениями, их влияние на жизнь и хозяйство людей. В 19 веке зародилась </a:t>
            </a:r>
            <a:r>
              <a:rPr lang="ru-RU" sz="1600" b="1" dirty="0" smtClean="0"/>
              <a:t>физическая география – наука, изучающая природные географические объекты, явления и процессы.</a:t>
            </a:r>
            <a:endParaRPr lang="ru-RU" sz="1600" b="1" dirty="0"/>
          </a:p>
        </p:txBody>
      </p:sp>
      <p:pic>
        <p:nvPicPr>
          <p:cNvPr id="2050" name="Picture 2" descr="C:\Users\Татьяна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6842"/>
            <a:ext cx="7560840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5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208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Александр Гумбольдт – основоположник физической географии 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77640" cy="52578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Немецкий </a:t>
            </a:r>
            <a:r>
              <a:rPr lang="ru-RU" dirty="0"/>
              <a:t>географ, натуралист и путешественник, один из основателей географии как самостоятельной </a:t>
            </a:r>
            <a:r>
              <a:rPr lang="ru-RU" dirty="0" smtClean="0"/>
              <a:t>науки</a:t>
            </a:r>
          </a:p>
          <a:p>
            <a:r>
              <a:rPr lang="ru-RU" dirty="0"/>
              <a:t>Своей основной задачей он считал «постижение природы как целого и сбор свидетельств о взаимодействии природных сил</a:t>
            </a:r>
            <a:r>
              <a:rPr lang="ru-RU" dirty="0" smtClean="0"/>
              <a:t>»</a:t>
            </a:r>
          </a:p>
          <a:p>
            <a:r>
              <a:rPr lang="ru-RU" dirty="0"/>
              <a:t>Исходя из общих принципов и применяя сравнительный метод, он создал такие научные дисциплины как физическая география, ландшафтоведение, экологическая география растений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693301"/>
            <a:ext cx="3521075" cy="433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86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Василий Васильевич Докучаев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921584" cy="5257800"/>
          </a:xfrm>
        </p:spPr>
        <p:txBody>
          <a:bodyPr>
            <a:normAutofit/>
          </a:bodyPr>
          <a:lstStyle/>
          <a:p>
            <a:r>
              <a:rPr lang="ru-RU" sz="2000" dirty="0"/>
              <a:t>Р</a:t>
            </a:r>
            <a:r>
              <a:rPr lang="ru-RU" sz="2000" dirty="0" smtClean="0"/>
              <a:t>усский </a:t>
            </a:r>
            <a:r>
              <a:rPr lang="ru-RU" sz="2000" dirty="0"/>
              <a:t>геолог и почвовед, профессор минералогии и кристаллографии Санкт-Петербургского </a:t>
            </a:r>
            <a:r>
              <a:rPr lang="ru-RU" sz="2000" dirty="0" smtClean="0"/>
              <a:t>университета. </a:t>
            </a:r>
          </a:p>
          <a:p>
            <a:r>
              <a:rPr lang="ru-RU" sz="2000" dirty="0"/>
              <a:t>Известен как основоположник школы научного почвоведения и географии почв. Создал учение о почве как </a:t>
            </a:r>
            <a:r>
              <a:rPr lang="ru-RU" sz="2000" dirty="0" smtClean="0"/>
              <a:t>особом теле</a:t>
            </a:r>
            <a:r>
              <a:rPr lang="ru-RU" sz="2000" dirty="0"/>
              <a:t>, </a:t>
            </a:r>
            <a:r>
              <a:rPr lang="ru-RU" sz="2000" dirty="0" smtClean="0"/>
              <a:t>выявил правила зональности – смены почв и растительности с севера на юг под влиянием изменений климата.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3972"/>
            <a:ext cx="3521075" cy="43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89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38748"/>
          </a:xfrm>
        </p:spPr>
        <p:txBody>
          <a:bodyPr>
            <a:normAutofit fontScale="90000"/>
          </a:bodyPr>
          <a:lstStyle/>
          <a:p>
            <a:r>
              <a:rPr lang="ru-RU" dirty="0"/>
              <a:t>Александр Иванович </a:t>
            </a:r>
            <a:r>
              <a:rPr lang="ru-RU" dirty="0" err="1"/>
              <a:t>Воейков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196752"/>
            <a:ext cx="4104456" cy="5544616"/>
          </a:xfrm>
        </p:spPr>
        <p:txBody>
          <a:bodyPr>
            <a:normAutofit/>
          </a:bodyPr>
          <a:lstStyle/>
          <a:p>
            <a:r>
              <a:rPr lang="ru-RU" sz="2000" dirty="0"/>
              <a:t>Р</a:t>
            </a:r>
            <a:r>
              <a:rPr lang="ru-RU" sz="2000" dirty="0" smtClean="0"/>
              <a:t>усский </a:t>
            </a:r>
            <a:r>
              <a:rPr lang="ru-RU" sz="2000" dirty="0"/>
              <a:t>метеоролог, климатолог и географ, создатель сельскохозяйственной </a:t>
            </a:r>
            <a:r>
              <a:rPr lang="ru-RU" sz="2000" dirty="0" smtClean="0"/>
              <a:t>метеорологии. Его исследования посвящены изучению климатов Земли.</a:t>
            </a:r>
          </a:p>
          <a:p>
            <a:r>
              <a:rPr lang="ru-RU" sz="2000" dirty="0" smtClean="0"/>
              <a:t>В его главном труде «Климаты земного шара, в особенности России» дано описание климатов, поставлена задача выяснения сущности погодных явлений, причин формирования разных климатов и их изменения во времени.</a:t>
            </a:r>
          </a:p>
          <a:p>
            <a:endParaRPr lang="ru-RU" sz="2000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1025"/>
            <a:ext cx="3521075" cy="364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8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/>
          <a:lstStyle/>
          <a:p>
            <a:pPr algn="ctr"/>
            <a:r>
              <a:rPr lang="ru-RU" dirty="0"/>
              <a:t>Лев Семёнович Берг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067944" cy="532859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</a:t>
            </a:r>
            <a:r>
              <a:rPr lang="ru-RU" dirty="0" smtClean="0"/>
              <a:t>усский </a:t>
            </a:r>
            <a:r>
              <a:rPr lang="ru-RU" dirty="0"/>
              <a:t>и советский зоолог и географ</a:t>
            </a:r>
            <a:r>
              <a:rPr lang="ru-RU" dirty="0" smtClean="0"/>
              <a:t>.</a:t>
            </a:r>
          </a:p>
          <a:p>
            <a:r>
              <a:rPr lang="ru-RU" dirty="0"/>
              <a:t>Автор основополагающих работ по ихтиологии, географии, теории эволюции</a:t>
            </a:r>
            <a:r>
              <a:rPr lang="ru-RU" dirty="0" smtClean="0"/>
              <a:t>.</a:t>
            </a:r>
          </a:p>
          <a:p>
            <a:r>
              <a:rPr lang="ru-RU" dirty="0"/>
              <a:t>С</a:t>
            </a:r>
            <a:r>
              <a:rPr lang="ru-RU" dirty="0" smtClean="0"/>
              <a:t>оздатель </a:t>
            </a:r>
            <a:r>
              <a:rPr lang="ru-RU" dirty="0"/>
              <a:t>современной физической географии, является основоположником ландшафтоведения, а предложенное им ландшафтное деление, хотя и дополнено, сохранилось до сих пор.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1615281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37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20040"/>
            <a:ext cx="7848872" cy="804704"/>
          </a:xfrm>
        </p:spPr>
        <p:txBody>
          <a:bodyPr>
            <a:normAutofit fontScale="90000"/>
          </a:bodyPr>
          <a:lstStyle/>
          <a:p>
            <a:r>
              <a:rPr lang="ru-RU" dirty="0"/>
              <a:t>Владимир Иванович Вернадский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496" y="1268760"/>
            <a:ext cx="4176464" cy="5472608"/>
          </a:xfrm>
        </p:spPr>
        <p:txBody>
          <a:bodyPr>
            <a:normAutofit/>
          </a:bodyPr>
          <a:lstStyle/>
          <a:p>
            <a:r>
              <a:rPr lang="ru-RU" dirty="0"/>
              <a:t>Научная работа В. И. Вернадского оказала значительное влияние на развитие наук о Земле, академий наук России, Украины, а также на мировоззрение людей в целом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Создатель учения о биосфере и ноосфере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17" y="1600200"/>
            <a:ext cx="34516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4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548680"/>
            <a:ext cx="6255488" cy="2160240"/>
          </a:xfrm>
        </p:spPr>
        <p:txBody>
          <a:bodyPr>
            <a:normAutofit/>
          </a:bodyPr>
          <a:lstStyle/>
          <a:p>
            <a:r>
              <a:rPr lang="ru-RU" dirty="0" smtClean="0"/>
              <a:t>Современные географические исследования</a:t>
            </a:r>
            <a:endParaRPr lang="ru-RU" dirty="0"/>
          </a:p>
        </p:txBody>
      </p:sp>
      <p:pic>
        <p:nvPicPr>
          <p:cNvPr id="3074" name="Picture 2" descr="C:\Users\Татьяна\Desktop\0014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518114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921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185</TotalTime>
  <Words>914</Words>
  <Application>Microsoft Office PowerPoint</Application>
  <PresentationFormat>Экран (4:3)</PresentationFormat>
  <Paragraphs>63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Изящная</vt:lpstr>
      <vt:lpstr>Орбита</vt:lpstr>
      <vt:lpstr>1_Орбита</vt:lpstr>
      <vt:lpstr>2_Орбита</vt:lpstr>
      <vt:lpstr>3_Орбита</vt:lpstr>
      <vt:lpstr>4_Орбита</vt:lpstr>
      <vt:lpstr>5_Орбита</vt:lpstr>
      <vt:lpstr>Современная география</vt:lpstr>
      <vt:lpstr>Развитие физической географии</vt:lpstr>
      <vt:lpstr>Физическая география</vt:lpstr>
      <vt:lpstr>Александр Гумбольдт – основоположник физической географии </vt:lpstr>
      <vt:lpstr>Василий Васильевич Докучаев</vt:lpstr>
      <vt:lpstr>Александр Иванович Воейков</vt:lpstr>
      <vt:lpstr>Лев Семёнович Берг</vt:lpstr>
      <vt:lpstr>Владимир Иванович Вернадский</vt:lpstr>
      <vt:lpstr>Современные географические исследования</vt:lpstr>
      <vt:lpstr>Метеостанция</vt:lpstr>
      <vt:lpstr>Презентация PowerPoint</vt:lpstr>
      <vt:lpstr>Антарктические станции</vt:lpstr>
      <vt:lpstr>Презентация PowerPoint</vt:lpstr>
      <vt:lpstr>Международная космическая станция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Геоинформационные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задание. п. 5 пересказ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Современная география</dc:title>
  <dc:creator>Мой</dc:creator>
  <cp:lastModifiedBy>Татьяна</cp:lastModifiedBy>
  <cp:revision>14</cp:revision>
  <dcterms:created xsi:type="dcterms:W3CDTF">2018-08-18T10:04:06Z</dcterms:created>
  <dcterms:modified xsi:type="dcterms:W3CDTF">2021-10-04T08:44:07Z</dcterms:modified>
</cp:coreProperties>
</file>