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4"/>
  </p:notesMasterIdLst>
  <p:sldIdLst>
    <p:sldId id="256" r:id="rId2"/>
    <p:sldId id="295" r:id="rId3"/>
    <p:sldId id="294" r:id="rId4"/>
    <p:sldId id="297" r:id="rId5"/>
    <p:sldId id="298" r:id="rId6"/>
    <p:sldId id="296" r:id="rId7"/>
    <p:sldId id="293" r:id="rId8"/>
    <p:sldId id="257" r:id="rId9"/>
    <p:sldId id="258" r:id="rId10"/>
    <p:sldId id="299" r:id="rId11"/>
    <p:sldId id="300" r:id="rId12"/>
    <p:sldId id="301" r:id="rId13"/>
    <p:sldId id="302" r:id="rId14"/>
    <p:sldId id="314" r:id="rId15"/>
    <p:sldId id="306" r:id="rId16"/>
    <p:sldId id="304" r:id="rId17"/>
    <p:sldId id="305" r:id="rId18"/>
    <p:sldId id="259" r:id="rId19"/>
    <p:sldId id="260" r:id="rId20"/>
    <p:sldId id="261" r:id="rId21"/>
    <p:sldId id="303" r:id="rId22"/>
    <p:sldId id="310" r:id="rId23"/>
    <p:sldId id="262" r:id="rId24"/>
    <p:sldId id="263" r:id="rId25"/>
    <p:sldId id="267" r:id="rId26"/>
    <p:sldId id="265" r:id="rId27"/>
    <p:sldId id="269" r:id="rId28"/>
    <p:sldId id="268" r:id="rId29"/>
    <p:sldId id="285" r:id="rId30"/>
    <p:sldId id="284" r:id="rId31"/>
    <p:sldId id="266" r:id="rId32"/>
    <p:sldId id="276" r:id="rId33"/>
    <p:sldId id="308" r:id="rId34"/>
    <p:sldId id="309" r:id="rId35"/>
    <p:sldId id="277" r:id="rId36"/>
    <p:sldId id="283" r:id="rId37"/>
    <p:sldId id="307" r:id="rId38"/>
    <p:sldId id="270" r:id="rId39"/>
    <p:sldId id="275" r:id="rId40"/>
    <p:sldId id="287" r:id="rId41"/>
    <p:sldId id="271" r:id="rId42"/>
    <p:sldId id="272" r:id="rId43"/>
    <p:sldId id="311" r:id="rId44"/>
    <p:sldId id="273" r:id="rId45"/>
    <p:sldId id="286" r:id="rId46"/>
    <p:sldId id="274" r:id="rId47"/>
    <p:sldId id="288" r:id="rId48"/>
    <p:sldId id="278" r:id="rId49"/>
    <p:sldId id="289" r:id="rId50"/>
    <p:sldId id="279" r:id="rId51"/>
    <p:sldId id="280" r:id="rId52"/>
    <p:sldId id="281" r:id="rId53"/>
    <p:sldId id="312" r:id="rId54"/>
    <p:sldId id="282" r:id="rId55"/>
    <p:sldId id="290" r:id="rId56"/>
    <p:sldId id="291" r:id="rId57"/>
    <p:sldId id="292" r:id="rId58"/>
    <p:sldId id="313" r:id="rId59"/>
    <p:sldId id="315" r:id="rId60"/>
    <p:sldId id="316" r:id="rId61"/>
    <p:sldId id="317" r:id="rId62"/>
    <p:sldId id="318" r:id="rId63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40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38BEC8-C001-4D4C-9231-27FD11DE07C1}" type="datetimeFigureOut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2345958-DC57-493C-AE30-99B68C52D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00CE2B-3792-4EF7-B193-2461D604604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183C3-B721-409A-B360-63BC7F2BD8BA}" type="datetimeFigureOut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5089A-0FDB-4CB3-9B08-B20A5E764B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2435D-926C-4127-B0F6-37235DEDE71B}" type="datetimeFigureOut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EB82B-97E0-4F5E-A2EE-102177592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FE728-4885-4F9B-A16B-1AC2CAAF4894}" type="datetimeFigureOut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A689A-EA4F-4F0D-8CB1-1BA54C8830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E483A-97C0-4D08-95C2-BEDC8FB9B749}" type="datetimeFigureOut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5D3E0-4785-4BD0-90C1-3E7F98C36A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13F14-7E11-4624-AED1-B38C3E84E6B0}" type="datetimeFigureOut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2BAC8-AFCE-4020-8329-E48DCAE92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7F86C-2F7D-41FE-9203-702D16807868}" type="datetimeFigureOut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B4496-A1B8-453B-A989-DC9A0E37BC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435EB-3E34-4642-826B-B5D33CBA922A}" type="datetimeFigureOut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B9E68-F773-46BE-BF39-A41914E16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984B8-FCA3-41E3-96D8-177BFB37591B}" type="datetimeFigureOut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6FB2D-6EF0-468D-A619-1FEB94FF0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B484A-9512-42D8-9497-008292771872}" type="datetimeFigureOut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3A430-1C45-4532-AC5D-D4C7D123C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93006-7E19-46FF-ABD6-E21B19CE40CA}" type="datetimeFigureOut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2C457-A78C-4DD7-AF2C-05D1868B2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85CCA7-31CE-48D8-B2FB-0EAC35EB5275}" type="datetimeFigureOut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41661C-4FD7-4C15-9DB9-69A7E912BB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4" r:id="rId3"/>
    <p:sldLayoutId id="2147483753" r:id="rId4"/>
    <p:sldLayoutId id="2147483752" r:id="rId5"/>
    <p:sldLayoutId id="2147483751" r:id="rId6"/>
    <p:sldLayoutId id="2147483750" r:id="rId7"/>
    <p:sldLayoutId id="2147483757" r:id="rId8"/>
    <p:sldLayoutId id="2147483749" r:id="rId9"/>
    <p:sldLayoutId id="2147483748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10"/>
          </p:nvPr>
        </p:nvSpPr>
        <p:spPr bwMode="auto">
          <a:xfrm>
            <a:off x="467544" y="1556792"/>
            <a:ext cx="7851648" cy="1828800"/>
          </a:xfrm>
          <a:noFill/>
          <a:ln>
            <a:miter lim="800000"/>
            <a:headEnd/>
            <a:tailEnd/>
          </a:ln>
        </p:spPr>
        <p:txBody>
          <a:bodyPr wrap="square" rIns="18288" numCol="1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>
              <a:spcBef>
                <a:spcPct val="0"/>
              </a:spcBef>
              <a:defRPr/>
            </a:pPr>
            <a:r>
              <a:rPr lang="ru-RU" sz="60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Современные образовательные технологии</a:t>
            </a:r>
            <a:endParaRPr lang="ru-RU" sz="6000" b="1" dirty="0"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68313" y="3789363"/>
            <a:ext cx="7853362" cy="1752600"/>
          </a:xfrm>
        </p:spPr>
        <p:txBody>
          <a:bodyPr lIns="0" rIns="18288"/>
          <a:lstStyle/>
          <a:p>
            <a:pPr marL="0" indent="0" algn="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4000" smtClean="0"/>
              <a:t>Обучающие структуры сингапурской методики обучения</a:t>
            </a:r>
          </a:p>
          <a:p>
            <a:pPr marL="0" indent="0" algn="r"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 Сингапур: где?</a:t>
            </a:r>
          </a:p>
        </p:txBody>
      </p:sp>
      <p:pic>
        <p:nvPicPr>
          <p:cNvPr id="24578" name="Picture 2" descr="http://magspace.ru/uploads/2013/07/06/auto_06-33329007_origina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93825"/>
            <a:ext cx="3240087" cy="324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4579" name="Picture 2" descr="http://slovarionline.ru/photos/entsiklopediya_kolera/singapur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252538"/>
            <a:ext cx="47625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 Сингапур: что?</a:t>
            </a:r>
          </a:p>
        </p:txBody>
      </p:sp>
      <p:sp>
        <p:nvSpPr>
          <p:cNvPr id="8195" name="Объект 5"/>
          <p:cNvSpPr>
            <a:spLocks noGrp="1"/>
          </p:cNvSpPr>
          <p:nvPr>
            <p:ph idx="1"/>
          </p:nvPr>
        </p:nvSpPr>
        <p:spPr>
          <a:xfrm>
            <a:off x="4716463" y="1052513"/>
            <a:ext cx="4032250" cy="517366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Независимость – с 1965 г.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Многонациональность, 4 официальных языка: английский, малайский, китайский и тамильский.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 место в мире по площади, 719 кв. км.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Почти полное отсутствие природных ресурсов.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место в мире по численности населения,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(5 312 400 чел.).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место по ВВП на душу населения.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место в мире по ИРЧ.</a:t>
            </a:r>
          </a:p>
          <a:p>
            <a:pPr marL="274320"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в мире по качеству образования.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000" dirty="0"/>
          </a:p>
        </p:txBody>
      </p:sp>
      <p:pic>
        <p:nvPicPr>
          <p:cNvPr id="25603" name="Picture 2" descr="https://upload.wikimedia.org/wikipedia/commons/thumb/3/3e/1_singapore_city_skyline_dusk_panorama_2011.jpg/400px-1_singapore_city_skyline_dusk_panorama_2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25" y="960438"/>
            <a:ext cx="3935413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http://thaybay.ru/wp-content/uploads/2015/07/dsc_09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8" y="3716338"/>
            <a:ext cx="39433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/>
          <p:cNvSpPr>
            <a:spLocks noGrp="1"/>
          </p:cNvSpPr>
          <p:nvPr>
            <p:ph type="title"/>
          </p:nvPr>
        </p:nvSpPr>
        <p:spPr>
          <a:xfrm>
            <a:off x="611188" y="765175"/>
            <a:ext cx="8229600" cy="6477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Сингапур: уникальная образовательная политика</a:t>
            </a:r>
          </a:p>
        </p:txBody>
      </p:sp>
      <p:sp>
        <p:nvSpPr>
          <p:cNvPr id="8195" name="Объект 5"/>
          <p:cNvSpPr>
            <a:spLocks noGrp="1"/>
          </p:cNvSpPr>
          <p:nvPr>
            <p:ph idx="1"/>
          </p:nvPr>
        </p:nvSpPr>
        <p:spPr>
          <a:xfrm>
            <a:off x="4367213" y="1549400"/>
            <a:ext cx="4398962" cy="525621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274320" indent="-27432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всемирном рейтинге школ от Организации экономического сотрудничества и развития Сингапур занимает первое место. </a:t>
            </a:r>
          </a:p>
          <a:p>
            <a:pPr marL="274320" indent="-27432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тестировании PISA для 15-летних подростков (Международная программа по оценке образовательных достижений учащихся) сингапурские школьники уступают только китайским. </a:t>
            </a:r>
          </a:p>
          <a:p>
            <a:pPr marL="274320" indent="-27432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Сингапурские вузы входят в топы лучших международных рейтингов, а организация подготовки учительских кадров считается передовой даже в западных странах. </a:t>
            </a:r>
          </a:p>
        </p:txBody>
      </p:sp>
      <p:pic>
        <p:nvPicPr>
          <p:cNvPr id="26627" name="Picture 2" descr="http://mirnov.ru/upload/users/2015/rejting_obrra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557338"/>
            <a:ext cx="391953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Сингапур: уникальная образовательная политика</a:t>
            </a:r>
            <a:endParaRPr lang="ru-RU" sz="3200" smtClean="0"/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2771775" y="1557338"/>
            <a:ext cx="5843588" cy="4751387"/>
          </a:xfrm>
        </p:spPr>
        <p:txBody>
          <a:bodyPr>
            <a:normAutofit fontScale="92500"/>
          </a:bodyPr>
          <a:lstStyle/>
          <a:p>
            <a:pPr marL="274320" indent="-27432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Ориентация на многонациональность и многоязычие, но создание ситуации для освоения международного образовательного пространства и реализацию своих возможностей в Сингапуре. </a:t>
            </a:r>
          </a:p>
          <a:p>
            <a:pPr marL="274320" indent="-27432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Престиж профессионального образования.</a:t>
            </a:r>
          </a:p>
          <a:p>
            <a:pPr marL="274320" indent="-27432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конкуренции между обучающимися, система тестирования и дифференциации на группы по способностям.</a:t>
            </a:r>
          </a:p>
          <a:p>
            <a:pPr marL="274320" indent="-27432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Высокие инвестиции в образование. Около 20% государственного бюджета Сингапура поступает в образовательную систему — это крупнейшая статья расходов после ВПК</a:t>
            </a: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indent="-27432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 образования учителей.</a:t>
            </a:r>
          </a:p>
          <a:p>
            <a:pPr marL="274320" indent="-27432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 «Умная школа» и «Умная нация».</a:t>
            </a:r>
          </a:p>
          <a:p>
            <a:pPr marL="274320" indent="-27432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Приглашение международных экспертов (Кен Робинсон)</a:t>
            </a:r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D4DFC4-001F-4629-9B38-850D1F5C6DBE}" type="slidenum">
              <a:rPr lang="ru-RU" smtClean="0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27652" name="Picture 4" descr="http://www.celebritytalentpromotions.com/wp-content/uploads/2014/07/ken-robin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75" y="1989138"/>
            <a:ext cx="1878013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8674" name="Содержимое 2"/>
          <p:cNvSpPr>
            <a:spLocks noGrp="1"/>
          </p:cNvSpPr>
          <p:nvPr>
            <p:ph idx="1"/>
          </p:nvPr>
        </p:nvSpPr>
        <p:spPr>
          <a:xfrm>
            <a:off x="4500563" y="1935163"/>
            <a:ext cx="4186237" cy="4389437"/>
          </a:xfrm>
        </p:spPr>
        <p:txBody>
          <a:bodyPr/>
          <a:lstStyle/>
          <a:p>
            <a:pPr eaLnBrk="1" hangingPunct="1"/>
            <a:r>
              <a:rPr lang="ru-RU" smtClean="0"/>
              <a:t>«Качество системы образования не может быть выше качества работающих в ней учителей»</a:t>
            </a:r>
          </a:p>
          <a:p>
            <a:pPr eaLnBrk="1" hangingPunct="1"/>
            <a:r>
              <a:rPr lang="ru-RU" smtClean="0"/>
              <a:t>«Инвестиции в учителя - это инвестиции в ученика и далее - в государство»</a:t>
            </a:r>
          </a:p>
        </p:txBody>
      </p:sp>
      <p:pic>
        <p:nvPicPr>
          <p:cNvPr id="28675" name="Picture 2" descr="Картинки по запросу учитель картин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285875"/>
            <a:ext cx="3805238" cy="464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08050"/>
            <a:ext cx="8621713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Тест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052513"/>
            <a:ext cx="8229600" cy="19446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десять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двадцать два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шестьдесят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Одно из этих чисел лишнее. Какое?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283370-E3AA-4DAC-8804-DFB69001246A}" type="slidenum">
              <a:rPr lang="ru-RU" smtClean="0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Picture 2" descr="Картинки по запросу сингапурская технология в образован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2997200"/>
            <a:ext cx="5040313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Какое слово лишнее?</a:t>
            </a:r>
          </a:p>
        </p:txBody>
      </p:sp>
      <p:sp>
        <p:nvSpPr>
          <p:cNvPr id="31746" name="Объект 2"/>
          <p:cNvSpPr>
            <a:spLocks noGrp="1"/>
          </p:cNvSpPr>
          <p:nvPr>
            <p:ph idx="1"/>
          </p:nvPr>
        </p:nvSpPr>
        <p:spPr>
          <a:xfrm>
            <a:off x="2555875" y="1600200"/>
            <a:ext cx="6130925" cy="4525963"/>
          </a:xfrm>
        </p:spPr>
        <p:txBody>
          <a:bodyPr/>
          <a:lstStyle/>
          <a:p>
            <a:pPr eaLnBrk="1" hangingPunct="1"/>
            <a:r>
              <a:rPr lang="ru-RU" smtClean="0"/>
              <a:t>корова</a:t>
            </a:r>
          </a:p>
          <a:p>
            <a:pPr eaLnBrk="1" hangingPunct="1"/>
            <a:r>
              <a:rPr lang="ru-RU" smtClean="0"/>
              <a:t>молоко</a:t>
            </a:r>
          </a:p>
          <a:p>
            <a:pPr eaLnBrk="1" hangingPunct="1"/>
            <a:r>
              <a:rPr lang="ru-RU" smtClean="0"/>
              <a:t>бидон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A739D-C076-4A46-B93C-97D69F6183AA}" type="slidenum">
              <a:rPr lang="ru-RU"/>
              <a:pPr>
                <a:defRPr/>
              </a:pPr>
              <a:t>17</a:t>
            </a:fld>
            <a:endParaRPr lang="ru-RU"/>
          </a:p>
        </p:txBody>
      </p:sp>
      <p:pic>
        <p:nvPicPr>
          <p:cNvPr id="31748" name="Picture 4" descr="http://www.coollady.ru/puc/4/korova/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38" y="1357313"/>
            <a:ext cx="2411412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http://www.zerowaste.sa.gov.au/upload/navigation/at-work/waste-minimisation-events-venues/recycling-signage/1653/1680/milk_cart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3786188"/>
            <a:ext cx="169386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8" descr="https://thumbs.dreamstime.com/z/milk-urn-23813613.jpg"/>
          <p:cNvPicPr>
            <a:picLocks noChangeAspect="1" noChangeArrowheads="1"/>
          </p:cNvPicPr>
          <p:nvPr/>
        </p:nvPicPr>
        <p:blipFill>
          <a:blip r:embed="rId4"/>
          <a:srcRect l="8559" r="12289"/>
          <a:stretch>
            <a:fillRect/>
          </a:stretch>
        </p:blipFill>
        <p:spPr bwMode="auto">
          <a:xfrm>
            <a:off x="6253163" y="3786188"/>
            <a:ext cx="1555750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/>
              <a:t>В основе сингапурской методики- кооперативное или совместное обучение</a:t>
            </a:r>
          </a:p>
        </p:txBody>
      </p:sp>
      <p:sp>
        <p:nvSpPr>
          <p:cNvPr id="3277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Кооперативное обучение основано на идеях, появившихся в начале прошлого века и получивших развитие у таких философов, педагогов  и психологов как К. Левин, Д. Дьюи, Ж. Пиаже, Л. Выготский, Д. Эльконин и В. Давыдов</a:t>
            </a:r>
          </a:p>
          <a:p>
            <a:pPr eaLnBrk="1" hangingPunct="1"/>
            <a:r>
              <a:rPr lang="ru-RU" smtClean="0"/>
              <a:t>В отечественной педагогике к понятию «кооперативное обучение» наиболее близки понятия «педагогика сотрудничества» и коллективные, групповые формы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7075"/>
            <a:ext cx="9144000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Основное требование информационного общества:</a:t>
            </a:r>
            <a:endParaRPr lang="ru-RU" dirty="0"/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Образование должно отвечать «требованиям глобальной экономики»</a:t>
            </a:r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r>
              <a:rPr lang="ru-RU" smtClean="0"/>
              <a:t>Создание Единой мировой образовательной системы, основанной на единых образовательных стандартах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000500" y="3071813"/>
            <a:ext cx="863600" cy="1008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836613"/>
            <a:ext cx="8964613" cy="5691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4"/>
          <p:cNvSpPr>
            <a:spLocks noGrp="1"/>
          </p:cNvSpPr>
          <p:nvPr>
            <p:ph type="title"/>
          </p:nvPr>
        </p:nvSpPr>
        <p:spPr>
          <a:xfrm>
            <a:off x="449263" y="428625"/>
            <a:ext cx="82296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Общая характеристика сингапурской технологии</a:t>
            </a:r>
          </a:p>
        </p:txBody>
      </p:sp>
      <p:sp>
        <p:nvSpPr>
          <p:cNvPr id="35842" name="Объект 5"/>
          <p:cNvSpPr>
            <a:spLocks noGrp="1"/>
          </p:cNvSpPr>
          <p:nvPr>
            <p:ph idx="1"/>
          </p:nvPr>
        </p:nvSpPr>
        <p:spPr>
          <a:xfrm>
            <a:off x="395288" y="1700213"/>
            <a:ext cx="3960812" cy="4321175"/>
          </a:xfrm>
          <a:solidFill>
            <a:schemeClr val="bg1"/>
          </a:solidFill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Ключевое понятие – «партнер».</a:t>
            </a:r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Обучающие структуры.</a:t>
            </a:r>
            <a:endParaRPr lang="ru-RU" altLang="ru-RU" sz="2400" smtClean="0"/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кооперативного обучения, взаимодействие.</a:t>
            </a:r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Четкое выполнение алгоритма.</a:t>
            </a:r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Игровая составляющая.</a:t>
            </a:r>
          </a:p>
        </p:txBody>
      </p:sp>
      <p:pic>
        <p:nvPicPr>
          <p:cNvPr id="35843" name="Picture 5" descr="Картинки по запросу сингапурская технолог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557338"/>
            <a:ext cx="4225925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Цель:</a:t>
            </a:r>
          </a:p>
        </p:txBody>
      </p:sp>
      <p:sp>
        <p:nvSpPr>
          <p:cNvPr id="3686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7" name="Picture 2" descr="Картинки по запросу переход от пассивных учеников к заинтересованным обучающимся XXI ве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357313"/>
            <a:ext cx="757237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7890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827088"/>
            <a:ext cx="8885238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Мэнэдж Мэт (</a:t>
            </a:r>
            <a:r>
              <a:rPr lang="en-US" smtClean="0"/>
              <a:t>Manage </a:t>
            </a:r>
            <a:r>
              <a:rPr lang="ru-RU" smtClean="0"/>
              <a:t>М</a:t>
            </a:r>
            <a:r>
              <a:rPr lang="en-US" smtClean="0"/>
              <a:t>at)</a:t>
            </a:r>
            <a:endParaRPr lang="ru-RU" smtClean="0"/>
          </a:p>
        </p:txBody>
      </p:sp>
      <p:sp>
        <p:nvSpPr>
          <p:cNvPr id="38914" name="Содержимое 2"/>
          <p:cNvSpPr>
            <a:spLocks noGrp="1"/>
          </p:cNvSpPr>
          <p:nvPr>
            <p:ph idx="1"/>
          </p:nvPr>
        </p:nvSpPr>
        <p:spPr>
          <a:xfrm>
            <a:off x="457200" y="1935163"/>
            <a:ext cx="7499350" cy="4389437"/>
          </a:xfrm>
        </p:spPr>
        <p:txBody>
          <a:bodyPr/>
          <a:lstStyle/>
          <a:p>
            <a:pPr eaLnBrk="1" hangingPunct="1"/>
            <a:r>
              <a:rPr lang="ru-RU" smtClean="0"/>
              <a:t>инструмент для управления классом. Табличка в центре стола, позволяющая удобно и просто координировать работу учеников в одной команде (партнер по плечу, по лицу; партнер А, Б) для организации эффективного учебного процесса в командах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3914775"/>
            <a:ext cx="31654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692150"/>
            <a:ext cx="8064500" cy="5899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8738" y="1125538"/>
            <a:ext cx="8977312" cy="53990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Все обучающие структуры можно разделить на три группы: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Обучающие структуры, показывающие взаимодействие «ученик - </a:t>
            </a:r>
            <a:r>
              <a:rPr lang="ru-RU" dirty="0" err="1" smtClean="0"/>
              <a:t>ученик</a:t>
            </a:r>
            <a:r>
              <a:rPr lang="ru-RU" dirty="0" smtClean="0"/>
              <a:t>», необходимые для развития коммуникации и сотрудничества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Обучающие структуры, показывающие взаимодействие «ученик – учебный материал». Они позволяют ученикам обдумать материал, связать его с предыдущими знаниями и </a:t>
            </a:r>
            <a:r>
              <a:rPr lang="ru-RU" dirty="0" err="1" smtClean="0"/>
              <a:t>прорефлексировать</a:t>
            </a:r>
            <a:r>
              <a:rPr lang="ru-RU" dirty="0" smtClean="0"/>
              <a:t> о приобретенном академическом материале для развития критического и </a:t>
            </a:r>
            <a:r>
              <a:rPr lang="ru-RU" dirty="0" err="1" smtClean="0"/>
              <a:t>креативного</a:t>
            </a:r>
            <a:r>
              <a:rPr lang="ru-RU" dirty="0" smtClean="0"/>
              <a:t> мышления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Обучающие структуры, позволяющие сделать урок веселым, повысить самооценку и уверенность учеников, а также чтобы ребята  могли практиковать социальные навыки для коммуникации, сотрудничества и принятия решения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>Хай </a:t>
            </a:r>
            <a:r>
              <a:rPr lang="ru-RU" b="1" dirty="0" err="1" smtClean="0">
                <a:solidFill>
                  <a:srgbClr val="FF0000"/>
                </a:solidFill>
              </a:rPr>
              <a:t>Файв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(сигнал тишины)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824038"/>
            <a:ext cx="7848600" cy="4743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>
              <a:solidFill>
                <a:srgbClr val="FF0000"/>
              </a:solidFill>
            </a:endParaRPr>
          </a:p>
        </p:txBody>
      </p:sp>
      <p:sp>
        <p:nvSpPr>
          <p:cNvPr id="440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600" smtClean="0">
                <a:solidFill>
                  <a:srgbClr val="FF0000"/>
                </a:solidFill>
              </a:rPr>
              <a:t>Каковы наиболее эффективные формы и методы работы, которые Вы используете на своих уроках?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Основные тенденции развития глобального образования:</a:t>
            </a:r>
            <a:endParaRPr lang="ru-RU" dirty="0"/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Образование есть не только обучение, но и становление;</a:t>
            </a:r>
          </a:p>
          <a:p>
            <a:pPr eaLnBrk="1" hangingPunct="1"/>
            <a:r>
              <a:rPr lang="ru-RU" smtClean="0"/>
              <a:t>Направленность образования – формирование компетенций;</a:t>
            </a:r>
          </a:p>
          <a:p>
            <a:pPr eaLnBrk="1" hangingPunct="1"/>
            <a:r>
              <a:rPr lang="ru-RU" smtClean="0"/>
              <a:t>Основное условие профессиональной мобильности – непрерывность образования;</a:t>
            </a:r>
          </a:p>
          <a:p>
            <a:pPr eaLnBrk="1" hangingPunct="1"/>
            <a:r>
              <a:rPr lang="ru-RU" smtClean="0"/>
              <a:t>Основной ресурс мировой образовательной системы – интернет технологии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Team-building (</a:t>
            </a:r>
            <a:r>
              <a:rPr lang="ru-RU" dirty="0" smtClean="0">
                <a:solidFill>
                  <a:srgbClr val="FF0000"/>
                </a:solidFill>
              </a:rPr>
              <a:t>формирование команды)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505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916113"/>
            <a:ext cx="7632700" cy="4664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60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По принципу образования образовательные структуры разделяются на работу </a:t>
            </a:r>
          </a:p>
          <a:p>
            <a:pPr eaLnBrk="1" hangingPunct="1"/>
            <a:r>
              <a:rPr lang="ru-RU" smtClean="0"/>
              <a:t>команд (Round «Раунд»)</a:t>
            </a:r>
          </a:p>
          <a:p>
            <a:pPr eaLnBrk="1" hangingPunct="1"/>
            <a:r>
              <a:rPr lang="ru-RU" smtClean="0"/>
              <a:t> и пар (Rally- «Релли»)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Взаимодействие учащихся в парах:</a:t>
            </a:r>
            <a:endParaRPr lang="ru-RU" dirty="0"/>
          </a:p>
        </p:txBody>
      </p:sp>
      <p:sp>
        <p:nvSpPr>
          <p:cNvPr id="4710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Таймд пэа шэа (</a:t>
            </a:r>
            <a:r>
              <a:rPr lang="en-US" b="1" smtClean="0">
                <a:solidFill>
                  <a:srgbClr val="FF0000"/>
                </a:solidFill>
              </a:rPr>
              <a:t>timed-pair-share) </a:t>
            </a:r>
            <a:r>
              <a:rPr lang="en-US" smtClean="0"/>
              <a:t>- </a:t>
            </a:r>
            <a:r>
              <a:rPr lang="ru-RU" smtClean="0"/>
              <a:t>учащиеся делятся развернутыми ответами по очереди в течение определенного времени. Время задается учителем</a:t>
            </a:r>
          </a:p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Рейли Робин (</a:t>
            </a:r>
            <a:r>
              <a:rPr lang="en-US" b="1" smtClean="0">
                <a:solidFill>
                  <a:srgbClr val="FF0000"/>
                </a:solidFill>
              </a:rPr>
              <a:t>rally robin) </a:t>
            </a:r>
            <a:r>
              <a:rPr lang="en-US" smtClean="0"/>
              <a:t>- </a:t>
            </a:r>
            <a:r>
              <a:rPr lang="ru-RU" smtClean="0"/>
              <a:t>учащиеся делятся короткими ответами друг за другом без заданного времени</a:t>
            </a:r>
          </a:p>
        </p:txBody>
      </p:sp>
      <p:pic>
        <p:nvPicPr>
          <p:cNvPr id="47107" name="Picture 2" descr="https://im1-tub-ru.yandex.net/i?id=0d54b502318d9d66a88b3edea2858497&amp;n=33&amp;h=215&amp;w=2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4581525"/>
            <a:ext cx="27336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8667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Таймд-пэа-шэа</a:t>
            </a:r>
            <a:r>
              <a:rPr lang="en-US" dirty="0"/>
              <a:t> (timed-pair-share) </a:t>
            </a:r>
            <a:endParaRPr lang="ru-RU" dirty="0"/>
          </a:p>
        </p:txBody>
      </p:sp>
      <p:sp>
        <p:nvSpPr>
          <p:cNvPr id="4813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Работая с партнером по плечу, установите соответствие между названиями средств выразительности и их значениями.</a:t>
            </a:r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404813"/>
            <a:ext cx="7488238" cy="6423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Взаимодействие учащихся в группах: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163"/>
            <a:ext cx="4691063" cy="4389437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err="1" smtClean="0">
                <a:solidFill>
                  <a:srgbClr val="FF0000"/>
                </a:solidFill>
              </a:rPr>
              <a:t>Сингл</a:t>
            </a:r>
            <a:r>
              <a:rPr lang="ru-RU" b="1" dirty="0" smtClean="0">
                <a:solidFill>
                  <a:srgbClr val="FF0000"/>
                </a:solidFill>
              </a:rPr>
              <a:t> раунд </a:t>
            </a:r>
            <a:r>
              <a:rPr lang="ru-RU" b="1" dirty="0" err="1" smtClean="0">
                <a:solidFill>
                  <a:srgbClr val="FF0000"/>
                </a:solidFill>
              </a:rPr>
              <a:t>робин</a:t>
            </a:r>
            <a:r>
              <a:rPr lang="ru-RU" b="1" dirty="0" smtClean="0">
                <a:solidFill>
                  <a:srgbClr val="FF0000"/>
                </a:solidFill>
              </a:rPr>
              <a:t> (</a:t>
            </a:r>
            <a:r>
              <a:rPr lang="en-US" b="1" dirty="0" smtClean="0">
                <a:solidFill>
                  <a:srgbClr val="FF0000"/>
                </a:solidFill>
              </a:rPr>
              <a:t>single round robin</a:t>
            </a:r>
            <a:r>
              <a:rPr lang="ru-RU" b="1" dirty="0" smtClean="0">
                <a:solidFill>
                  <a:srgbClr val="FF0000"/>
                </a:solidFill>
              </a:rPr>
              <a:t>)</a:t>
            </a:r>
            <a:r>
              <a:rPr lang="ru-RU" dirty="0" smtClean="0"/>
              <a:t>- каждый ученик в команде по очереди отвечает по одному разу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 err="1" smtClean="0">
                <a:solidFill>
                  <a:srgbClr val="FF0000"/>
                </a:solidFill>
              </a:rPr>
              <a:t>Континиус</a:t>
            </a:r>
            <a:r>
              <a:rPr lang="ru-RU" b="1" dirty="0" smtClean="0">
                <a:solidFill>
                  <a:srgbClr val="FF0000"/>
                </a:solidFill>
              </a:rPr>
              <a:t> раунд  </a:t>
            </a:r>
            <a:r>
              <a:rPr lang="ru-RU" b="1" dirty="0" err="1" smtClean="0">
                <a:solidFill>
                  <a:srgbClr val="FF0000"/>
                </a:solidFill>
              </a:rPr>
              <a:t>робин</a:t>
            </a:r>
            <a:r>
              <a:rPr lang="ru-RU" b="1" dirty="0" smtClean="0">
                <a:solidFill>
                  <a:srgbClr val="FF0000"/>
                </a:solidFill>
              </a:rPr>
              <a:t> (</a:t>
            </a:r>
            <a:r>
              <a:rPr lang="en-US" b="1" dirty="0" smtClean="0">
                <a:solidFill>
                  <a:srgbClr val="FF0000"/>
                </a:solidFill>
              </a:rPr>
              <a:t>continuous round robin</a:t>
            </a:r>
            <a:r>
              <a:rPr lang="ru-RU" dirty="0" smtClean="0"/>
              <a:t>) Каждый ученик проговаривает свой ответ по кругу в течение определенного времени</a:t>
            </a: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/>
              <a:t>- </a:t>
            </a:r>
            <a:r>
              <a:rPr lang="ru-RU" b="1" dirty="0" err="1" smtClean="0">
                <a:solidFill>
                  <a:srgbClr val="FF0000"/>
                </a:solidFill>
              </a:rPr>
              <a:t>Ол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райт</a:t>
            </a:r>
            <a:r>
              <a:rPr lang="ru-RU" b="1" dirty="0" smtClean="0">
                <a:solidFill>
                  <a:srgbClr val="FF0000"/>
                </a:solidFill>
              </a:rPr>
              <a:t> раунд </a:t>
            </a:r>
            <a:r>
              <a:rPr lang="ru-RU" b="1" dirty="0" err="1" smtClean="0">
                <a:solidFill>
                  <a:srgbClr val="FF0000"/>
                </a:solidFill>
              </a:rPr>
              <a:t>робин</a:t>
            </a:r>
            <a:r>
              <a:rPr lang="ru-RU" b="1" dirty="0" smtClean="0">
                <a:solidFill>
                  <a:srgbClr val="FF0000"/>
                </a:solidFill>
              </a:rPr>
              <a:t> (</a:t>
            </a:r>
            <a:r>
              <a:rPr lang="en-US" b="1" dirty="0" smtClean="0">
                <a:solidFill>
                  <a:srgbClr val="FF0000"/>
                </a:solidFill>
              </a:rPr>
              <a:t>all write round robin</a:t>
            </a:r>
            <a:r>
              <a:rPr lang="ru-RU" b="1" dirty="0" smtClean="0">
                <a:solidFill>
                  <a:srgbClr val="FF0000"/>
                </a:solidFill>
              </a:rPr>
              <a:t>)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</a:t>
            </a:r>
            <a:r>
              <a:rPr lang="ru-RU" dirty="0" smtClean="0"/>
              <a:t>сопровождается одновременной записью остальными учениками в своих листках</a:t>
            </a:r>
            <a:endParaRPr lang="ru-RU" dirty="0"/>
          </a:p>
        </p:txBody>
      </p:sp>
      <p:pic>
        <p:nvPicPr>
          <p:cNvPr id="50179" name="Picture 4" descr="http://edumarket.ru/images/for_news/komanda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2636838"/>
            <a:ext cx="3408363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Задание: Поле, имеющее форму рис.1, нужно засеять пшеницей. </a:t>
            </a:r>
            <a:endParaRPr lang="ru-RU" dirty="0"/>
          </a:p>
        </p:txBody>
      </p:sp>
      <p:sp>
        <p:nvSpPr>
          <p:cNvPr id="51202" name="Содержимое 2"/>
          <p:cNvSpPr>
            <a:spLocks noGrp="1"/>
          </p:cNvSpPr>
          <p:nvPr>
            <p:ph idx="1"/>
          </p:nvPr>
        </p:nvSpPr>
        <p:spPr>
          <a:xfrm>
            <a:off x="457200" y="1935163"/>
            <a:ext cx="7859713" cy="4389437"/>
          </a:xfrm>
        </p:spPr>
        <p:txBody>
          <a:bodyPr/>
          <a:lstStyle/>
          <a:p>
            <a:pPr eaLnBrk="1" hangingPunct="1"/>
            <a:r>
              <a:rPr lang="ru-RU" smtClean="0"/>
              <a:t>Норма высева – на 1 га – 2 ц. зерна.</a:t>
            </a:r>
          </a:p>
          <a:p>
            <a:pPr eaLnBrk="1" hangingPunct="1"/>
            <a:r>
              <a:rPr lang="ru-RU" smtClean="0"/>
              <a:t>Определите количество необходимого зерна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3141663"/>
            <a:ext cx="57372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Финк</a:t>
            </a:r>
            <a:r>
              <a:rPr lang="ru-RU" dirty="0" smtClean="0"/>
              <a:t> </a:t>
            </a:r>
            <a:r>
              <a:rPr lang="ru-RU" dirty="0" err="1" smtClean="0"/>
              <a:t>райт</a:t>
            </a:r>
            <a:r>
              <a:rPr lang="ru-RU" dirty="0" smtClean="0"/>
              <a:t> раунд </a:t>
            </a:r>
            <a:r>
              <a:rPr lang="ru-RU" dirty="0" err="1" smtClean="0"/>
              <a:t>робин</a:t>
            </a:r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(</a:t>
            </a:r>
            <a:r>
              <a:rPr lang="en-US" dirty="0" smtClean="0"/>
              <a:t>think write round robin)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323850" y="1916113"/>
            <a:ext cx="4038600" cy="4435475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/>
              <a:t>С русским языком можно творить чудеса. </a:t>
            </a:r>
            <a:br>
              <a:rPr lang="ru-RU" dirty="0"/>
            </a:br>
            <a:r>
              <a:rPr lang="ru-RU" dirty="0"/>
              <a:t>Нет ничего такого, что нельзя было бы передать русским языком. </a:t>
            </a:r>
            <a:br>
              <a:rPr lang="ru-RU" dirty="0"/>
            </a:br>
            <a:r>
              <a:rPr lang="ru-RU" dirty="0"/>
              <a:t>Звучание музыки,… громыхание грозы, детский шепот и шорох морского гравия</a:t>
            </a:r>
            <a:r>
              <a:rPr lang="ru-RU" dirty="0" smtClean="0"/>
              <a:t>.</a:t>
            </a:r>
          </a:p>
          <a:p>
            <a:pPr marL="0" indent="0" algn="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err="1" smtClean="0"/>
              <a:t>К.Г.Паустовский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859338" y="1916113"/>
            <a:ext cx="4038600" cy="4435475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Подумайте </a:t>
            </a:r>
            <a:r>
              <a:rPr lang="ru-RU" dirty="0"/>
              <a:t>каждый про себя, о чем это высказывание, как вы его понимаете.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/>
              <a:t>А теперь обсудите высказывание в группе по кругу, каждый в течение 15 секунд  должен высказать свое мнение.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/>
              <a:t>Участники №1 встаньте, пожалуйста.  </a:t>
            </a:r>
            <a:r>
              <a:rPr lang="ru-RU" dirty="0" smtClean="0"/>
              <a:t>Обобщите мнение </a:t>
            </a:r>
            <a:r>
              <a:rPr lang="ru-RU" dirty="0"/>
              <a:t>всей группы.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09538" y="0"/>
            <a:ext cx="9290051" cy="6884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2106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Под школьной крышей сегодня встретились 4 поколения:</a:t>
            </a:r>
            <a:endParaRPr lang="ru-RU" dirty="0"/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«Поколение холодной войны» - педагоги 50-70 лет -  ровесники технологий, предшествовавших Интернету;</a:t>
            </a:r>
          </a:p>
          <a:p>
            <a:pPr eaLnBrk="1" hangingPunct="1"/>
            <a:r>
              <a:rPr lang="ru-RU" smtClean="0"/>
              <a:t>«Поколение перестройки» - педагоги 30-50 лет – первые пользователи Интернета;</a:t>
            </a:r>
          </a:p>
          <a:p>
            <a:pPr eaLnBrk="1" hangingPunct="1"/>
            <a:r>
              <a:rPr lang="ru-RU" smtClean="0"/>
              <a:t>«Представители эпохи Интернета» - молодые педагоги и старшеклассники;</a:t>
            </a:r>
          </a:p>
          <a:p>
            <a:pPr eaLnBrk="1" hangingPunct="1"/>
            <a:r>
              <a:rPr lang="ru-RU" smtClean="0"/>
              <a:t>«Цифровое поколение»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Если бы у вас была возможность выбора одной сверхспособности, что бы вы предпочли?</a:t>
            </a:r>
          </a:p>
        </p:txBody>
      </p:sp>
      <p:sp>
        <p:nvSpPr>
          <p:cNvPr id="5529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ru-RU" sz="5400" smtClean="0"/>
              <a:t>Летать</a:t>
            </a:r>
          </a:p>
          <a:p>
            <a:pPr lvl="1" eaLnBrk="1" hangingPunct="1"/>
            <a:r>
              <a:rPr lang="ru-RU" sz="5400" smtClean="0"/>
              <a:t>Читать мысли</a:t>
            </a:r>
          </a:p>
          <a:p>
            <a:pPr lvl="1" eaLnBrk="1" hangingPunct="1"/>
            <a:r>
              <a:rPr lang="ru-RU" sz="5400" smtClean="0"/>
              <a:t>Быть невидимым</a:t>
            </a:r>
          </a:p>
          <a:p>
            <a:pPr lvl="1" eaLnBrk="1" hangingPunct="1"/>
            <a:r>
              <a:rPr lang="ru-RU" sz="5400" smtClean="0"/>
              <a:t>Контролировать время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902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734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Преподавание</a:t>
            </a:r>
          </a:p>
        </p:txBody>
      </p:sp>
      <p:sp>
        <p:nvSpPr>
          <p:cNvPr id="5837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Какие  ассоциации вызывает  у Вас это слово?</a:t>
            </a:r>
          </a:p>
          <a:p>
            <a:pPr eaLnBrk="1" hangingPunct="1"/>
            <a:endParaRPr lang="ru-RU" smtClean="0"/>
          </a:p>
          <a:p>
            <a:pPr eaLnBrk="1" hangingPunct="1"/>
            <a:r>
              <a:rPr lang="ru-RU" smtClean="0"/>
              <a:t>Проговорите это слово громко для членов Вашей команды</a:t>
            </a:r>
          </a:p>
          <a:p>
            <a:pPr eaLnBrk="1" hangingPunct="1"/>
            <a:r>
              <a:rPr lang="ru-RU" smtClean="0"/>
              <a:t>Запишите на одном из листочков, положите в центр стола лицевой стороной вверх</a:t>
            </a:r>
          </a:p>
          <a:p>
            <a:pPr eaLnBrk="1" hangingPunct="1"/>
            <a:r>
              <a:rPr lang="ru-RU" smtClean="0"/>
              <a:t>Заполните все свои листочки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93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Например, на листочках записаны дроби: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100" b="1" smtClean="0"/>
              <a:t>1,4;  </a:t>
            </a:r>
            <a:r>
              <a:rPr lang="ru-RU" sz="3100" b="1" dirty="0" smtClean="0"/>
              <a:t>76,2</a:t>
            </a:r>
            <a:r>
              <a:rPr lang="ru-RU" sz="3100" b="1" smtClean="0"/>
              <a:t>;  0,123;  8,65;  </a:t>
            </a:r>
            <a:r>
              <a:rPr lang="ru-RU" sz="3100" b="1" dirty="0" smtClean="0"/>
              <a:t>63,2</a:t>
            </a:r>
            <a:r>
              <a:rPr lang="ru-RU" sz="3100" b="1" smtClean="0"/>
              <a:t>;  7,46;  </a:t>
            </a:r>
            <a:r>
              <a:rPr lang="ru-RU" sz="3100" b="1" dirty="0" smtClean="0"/>
              <a:t>85,431</a:t>
            </a:r>
            <a:r>
              <a:rPr lang="ru-RU" sz="3100" b="1" smtClean="0"/>
              <a:t>;  7,34;  </a:t>
            </a:r>
            <a:r>
              <a:rPr lang="ru-RU" sz="3100" b="1" dirty="0" smtClean="0"/>
              <a:t>9,01</a:t>
            </a:r>
            <a:r>
              <a:rPr lang="ru-RU" sz="3100" b="1" smtClean="0"/>
              <a:t>;  70,5;  348,01</a:t>
            </a:r>
            <a:r>
              <a:rPr lang="ru-RU" sz="3100" b="1" dirty="0" smtClean="0"/>
              <a:t>; 6,4567; 56,32</a:t>
            </a:r>
            <a:r>
              <a:rPr lang="ru-RU" sz="3100" b="1" smtClean="0"/>
              <a:t>;  9,7612;  6784,6;  5,1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Учитель дает 1 минуту, чтобы обсудить какие 9 дробей они оставят на столе.</a:t>
            </a:r>
            <a:br>
              <a:rPr lang="ru-RU" dirty="0" smtClean="0"/>
            </a:br>
            <a:r>
              <a:rPr lang="ru-RU" dirty="0" smtClean="0"/>
              <a:t>Время вышло. Перемешайте листочки и разложите 9 листочков в формате 3x3</a:t>
            </a:r>
            <a:br>
              <a:rPr lang="ru-RU" dirty="0" smtClean="0"/>
            </a:br>
            <a:r>
              <a:rPr lang="ru-RU" dirty="0" smtClean="0"/>
              <a:t>Каждый участник команды выполняет задание учителя, используя любые три дроби на одной линии (по вертикали, горизонтали или диагонали):</a:t>
            </a:r>
            <a:br>
              <a:rPr lang="ru-RU" dirty="0" smtClean="0"/>
            </a:br>
            <a:r>
              <a:rPr lang="ru-RU" dirty="0" smtClean="0"/>
              <a:t>а) расположить дроби в порядке убывания</a:t>
            </a:r>
            <a:br>
              <a:rPr lang="ru-RU" dirty="0" smtClean="0"/>
            </a:br>
            <a:r>
              <a:rPr lang="ru-RU" dirty="0" smtClean="0"/>
              <a:t>б) сложить дроби</a:t>
            </a:r>
            <a:br>
              <a:rPr lang="ru-RU" dirty="0" smtClean="0"/>
            </a:br>
            <a:r>
              <a:rPr lang="ru-RU" dirty="0" smtClean="0"/>
              <a:t>в) перемножить дроби</a:t>
            </a:r>
            <a:br>
              <a:rPr lang="ru-RU" dirty="0" smtClean="0"/>
            </a:br>
            <a:r>
              <a:rPr lang="ru-RU" dirty="0" smtClean="0"/>
              <a:t>На выполнение задания можно дать 2 – 3 минуты. Правильность выполнения задания можно проверить с партнерами по лицу.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4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Синонимы слова «красивый»?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3840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Ответы ученика  за отведенное время:</a:t>
                      </a:r>
                    </a:p>
                    <a:p>
                      <a:r>
                        <a:rPr lang="ru-RU" dirty="0" smtClean="0"/>
                        <a:t>-</a:t>
                      </a:r>
                    </a:p>
                    <a:p>
                      <a:r>
                        <a:rPr lang="ru-RU" dirty="0" smtClean="0"/>
                        <a:t>-</a:t>
                      </a:r>
                    </a:p>
                    <a:p>
                      <a:r>
                        <a:rPr lang="ru-RU" dirty="0" smtClean="0"/>
                        <a:t>-</a:t>
                      </a:r>
                    </a:p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Ответы партнеров по общению:</a:t>
                      </a:r>
                    </a:p>
                    <a:p>
                      <a:r>
                        <a:rPr lang="ru-RU" dirty="0" smtClean="0"/>
                        <a:t>-</a:t>
                      </a:r>
                    </a:p>
                    <a:p>
                      <a:r>
                        <a:rPr lang="ru-RU" dirty="0" smtClean="0"/>
                        <a:t>-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Ответы при проверке:</a:t>
                      </a:r>
                    </a:p>
                    <a:p>
                      <a:r>
                        <a:rPr lang="ru-RU" dirty="0" smtClean="0"/>
                        <a:t>-</a:t>
                      </a:r>
                    </a:p>
                    <a:p>
                      <a:r>
                        <a:rPr lang="ru-RU" dirty="0" smtClean="0"/>
                        <a:t>-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349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b="1" i="1" smtClean="0"/>
              <a:t>Фрагмент урока: актуализация прежних знаний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Ребята работают в парах по плечу. </a:t>
            </a:r>
            <a:br>
              <a:rPr lang="ru-RU" sz="2000" smtClean="0"/>
            </a:br>
            <a:r>
              <a:rPr lang="ru-RU" sz="2000" smtClean="0"/>
              <a:t>Каждой паре раздаются карточки: четным номерам – вопросы, нечетным номерам – ответы. Проверяют друг друга в знании правил, используя заранее приготовленные карточки с вопросами и ответами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2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kumimoji="0" lang="ru-RU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Вопросы: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kumimoji="0" lang="ru-RU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1. Как складывают десятичные дроби?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kumimoji="0" lang="ru-RU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2. Как вычитают десятичные дроби?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Ответы: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1.Чтобы сложить десятичные дроби, нужно: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уравнять в этих дробях количество знаков после запятой;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записать их друг под другом так, чтобы запятая была записана под запятой;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выполнить сложение, не обращая внимания на запятую; 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поставить в ответе запятую под запятой в данных дробях.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 .Чтобы вычесть десятичные дроби, нужно: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уравнять в этих дробях количество знаков после запятой;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записать их друг под другом так, чтобы запятая была записана под запятой;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выполнить вычитание, не обращая внимания на запятую; </a:t>
                      </a:r>
                      <a:r>
                        <a:rPr lang="ru-RU" sz="1400" dirty="0" smtClean="0"/>
                        <a:t/>
                      </a:r>
                      <a:br>
                        <a:rPr lang="ru-RU" sz="1400" dirty="0" smtClean="0"/>
                      </a:b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поставить в ответе запятую под запятой в данных дробях.</a:t>
                      </a:r>
                      <a:r>
                        <a:rPr lang="ru-RU" sz="1200" dirty="0" smtClean="0"/>
                        <a:t/>
                      </a:r>
                      <a:br>
                        <a:rPr lang="ru-RU" sz="1200" dirty="0" smtClean="0"/>
                      </a:b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ъект 2"/>
          <p:cNvSpPr>
            <a:spLocks noGrp="1"/>
          </p:cNvSpPr>
          <p:nvPr>
            <p:ph idx="4294967295"/>
          </p:nvPr>
        </p:nvSpPr>
        <p:spPr>
          <a:xfrm>
            <a:off x="588963" y="1557338"/>
            <a:ext cx="8229600" cy="4373562"/>
          </a:xfrm>
        </p:spPr>
        <p:txBody>
          <a:bodyPr/>
          <a:lstStyle/>
          <a:p>
            <a:pPr eaLnBrk="1" hangingPunct="1"/>
            <a:r>
              <a:rPr lang="ru-RU" smtClean="0"/>
              <a:t>Интернет становится одним из значимых источников социализации  личности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2813" y="2997200"/>
            <a:ext cx="7331075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55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65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Структура «Эй Ар Гайд»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119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600"/>
                <a:gridCol w="3312368"/>
                <a:gridCol w="260263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До прочтения  учебника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Утверждения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После прочтения учебника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Употребление</a:t>
                      </a:r>
                      <a:r>
                        <a:rPr lang="ru-RU" baseline="0" dirty="0" smtClean="0"/>
                        <a:t> витаминов позволяет людям поддерживать свое здоровье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Витамин А содержится в зеленых и желтых овощах и фруктах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Витамин Е необходим для кожи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Витамин Д содержится в  курином яйце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РАФТ / RAFT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Роль – Аудитория – Форма – Тема </a:t>
            </a:r>
            <a:endParaRPr lang="ru-RU" dirty="0"/>
          </a:p>
        </p:txBody>
      </p:sp>
      <p:sp>
        <p:nvSpPr>
          <p:cNvPr id="686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вариант организации проектной работы, в которой конечный продукт может отличаться в зависимости от роли учеников, аудитории (для которой готовится продукт), формы выполнения темы и задания, определенные учителем.</a:t>
            </a:r>
          </a:p>
          <a:p>
            <a:pPr eaLnBrk="1" hangingPunct="1"/>
            <a:r>
              <a:rPr lang="ru-RU" sz="2000" smtClean="0"/>
              <a:t>Например:</a:t>
            </a:r>
          </a:p>
          <a:p>
            <a:pPr eaLnBrk="1" hangingPunct="1"/>
            <a:endParaRPr lang="ru-RU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43063" y="3792538"/>
          <a:ext cx="60960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Аудитория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Родители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Брошюра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Поощрение и наказание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Ученик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Ученики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Стенгазета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Закон Ньютона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Родители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Плакат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Навыки и компетенции 21 века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96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7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Микс Фриз Груп</a:t>
            </a:r>
          </a:p>
        </p:txBody>
      </p:sp>
      <p:sp>
        <p:nvSpPr>
          <p:cNvPr id="706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Физкультминутка:</a:t>
            </a:r>
          </a:p>
          <a:p>
            <a:pPr eaLnBrk="1" hangingPunct="1"/>
            <a:r>
              <a:rPr lang="ru-RU" smtClean="0"/>
              <a:t>Под музыку дети передвигаются  по классу, когда музыка остановится, дети замирают и  слушают вопрос. Ответ на вопрос будет, какое- то число.</a:t>
            </a:r>
          </a:p>
          <a:p>
            <a:pPr eaLnBrk="1" hangingPunct="1"/>
            <a:r>
              <a:rPr lang="ru-RU" smtClean="0"/>
              <a:t>Не называя числа, дети должны быстро сгруппироваться:</a:t>
            </a:r>
          </a:p>
          <a:p>
            <a:pPr lvl="2" eaLnBrk="1" hangingPunct="1"/>
            <a:r>
              <a:rPr lang="ru-RU" smtClean="0"/>
              <a:t>Сколько времен у причастий? (2)</a:t>
            </a:r>
          </a:p>
          <a:p>
            <a:pPr lvl="2" eaLnBrk="1" hangingPunct="1"/>
            <a:r>
              <a:rPr lang="ru-RU" smtClean="0"/>
              <a:t>Сколько времен у глагола? (3)</a:t>
            </a:r>
          </a:p>
          <a:p>
            <a:pPr lvl="2" eaLnBrk="1" hangingPunct="1"/>
            <a:r>
              <a:rPr lang="ru-RU" smtClean="0"/>
              <a:t>Сколько учебных дней в неделе?</a:t>
            </a:r>
          </a:p>
          <a:p>
            <a:pPr lvl="2" eaLnBrk="1" hangingPunct="1"/>
            <a:r>
              <a:rPr lang="ru-RU" smtClean="0"/>
              <a:t>Сколько падежей? (6)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Модель Фрейер</a:t>
            </a:r>
          </a:p>
        </p:txBody>
      </p:sp>
      <p:sp>
        <p:nvSpPr>
          <p:cNvPr id="716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200" smtClean="0"/>
              <a:t>Понимание и осознание понятий и концепций</a:t>
            </a:r>
          </a:p>
          <a:p>
            <a:pPr eaLnBrk="1" hangingPunct="1">
              <a:buFont typeface="Wingdings 2" pitchFamily="18" charset="2"/>
              <a:buNone/>
            </a:pPr>
            <a:endParaRPr lang="ru-RU" sz="400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714875" y="3429000"/>
            <a:ext cx="2643188" cy="1214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Необязательные характеристики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00250" y="3429000"/>
            <a:ext cx="2643188" cy="12144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Обязательные характеристики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00250" y="4714875"/>
            <a:ext cx="2643188" cy="1214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Примеры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5" y="4714875"/>
            <a:ext cx="2643188" cy="12144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tx1"/>
                </a:solidFill>
              </a:rPr>
              <a:t>Антипримеры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Блок-схема: решение 7"/>
          <p:cNvSpPr/>
          <p:nvPr/>
        </p:nvSpPr>
        <p:spPr>
          <a:xfrm>
            <a:off x="3500438" y="4000500"/>
            <a:ext cx="2357437" cy="1285875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Понятие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900" dirty="0" smtClean="0"/>
              <a:t>Обучающие структуры сингапурской методики обучения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625" y="2357438"/>
          <a:ext cx="8229600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Достоинства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Недостатки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БИЛЕТИК НА ВЫХОД</a:t>
            </a:r>
          </a:p>
        </p:txBody>
      </p:sp>
      <p:sp>
        <p:nvSpPr>
          <p:cNvPr id="737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r>
              <a:rPr lang="ru-RU" smtClean="0"/>
              <a:t>Какие жизненные уроки получил для себя герой произведения?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47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4755" name="Picture 4" descr="20181110_110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-1250950"/>
            <a:ext cx="8512175" cy="950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61350" cy="1038225"/>
          </a:xfrm>
        </p:spPr>
        <p:txBody>
          <a:bodyPr/>
          <a:lstStyle/>
          <a:p>
            <a:pPr eaLnBrk="1" hangingPunct="1"/>
            <a:r>
              <a:rPr lang="ru-RU" sz="2800" b="1" smtClean="0"/>
              <a:t>Векторы изменений, связанные с высшими психическими функциями:</a:t>
            </a:r>
            <a:endParaRPr lang="ru-RU" b="1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6635750" cy="4373563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/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ПАМЯТЬ – становится неглубокой, короткой, формируются другие механизмы удержания информации</a:t>
            </a:r>
          </a:p>
          <a:p>
            <a:pPr marL="685800" lvl="2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ВНИМАНИЕ – снижается концентрация внимания</a:t>
            </a: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МЫШЛЕНИЕ – феномен «клипового мышления»</a:t>
            </a:r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  <a:p>
            <a:pPr lvl="2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Феномен «детской многозадачности»</a:t>
            </a:r>
            <a:endParaRPr lang="ru-RU" dirty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1363" y="2205038"/>
            <a:ext cx="1698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1363" y="3860800"/>
            <a:ext cx="173355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57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5779" name="Picture 4" descr="20181110_1100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-26988"/>
            <a:ext cx="8351837" cy="720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6803" name="Picture 4" descr="20181110_110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0"/>
            <a:ext cx="864235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78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7827" name="Picture 4" descr="20181110_1100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0"/>
            <a:ext cx="8964612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eaLnBrk="1" hangingPunct="1">
              <a:buFont typeface="Wingdings 2" pitchFamily="18" charset="2"/>
              <a:buNone/>
            </a:pPr>
            <a:r>
              <a:rPr lang="ru-RU" smtClean="0"/>
              <a:t>Я слышу и забываю. 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smtClean="0"/>
              <a:t>Я вижу и запоминаю. 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smtClean="0"/>
              <a:t>Я делаю и понимаю. 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smtClean="0"/>
              <a:t>Конфуций</a:t>
            </a:r>
          </a:p>
        </p:txBody>
      </p:sp>
      <p:pic>
        <p:nvPicPr>
          <p:cNvPr id="20483" name="Picture 3" descr="C:\Documents and Settings\Admin\Рабочий стол\1\275px-Konfuzius-17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928688"/>
            <a:ext cx="385762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По основным положениям ФГОС и примерной программы по литературе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Урок должен обеспечивать результаты учебного процесса, социализацию, развитие познавательной, эмоциональной и волевой сфер обучаемых, освоение правил речевого поведения, формирование дружелюбного отношения и толерантности друг к другу.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Учитель должен делать упор на взаимодействие учащихся друг с другом,  чтобы каждый из них стал активным участником образовательного процесса в комфортной для себя обстановке</a:t>
            </a:r>
          </a:p>
          <a:p>
            <a:pPr marL="274320" indent="-274320" algn="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solidFill>
                  <a:srgbClr val="FF0000"/>
                </a:solidFill>
              </a:rPr>
              <a:t>Есть ли метод, обеспечивающий соответствие урока ВСЕМ этим требованиям?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Сингапурская методика обучения</a:t>
            </a:r>
            <a:endParaRPr lang="ru-RU" dirty="0"/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Это методика организации и управления учебным процессом, дающая такой инструмент, как </a:t>
            </a:r>
          </a:p>
          <a:p>
            <a:pPr eaLnBrk="1" hangingPunct="1"/>
            <a:endParaRPr lang="ru-RU" smtClean="0"/>
          </a:p>
          <a:p>
            <a:pPr eaLnBrk="1" hangingPunct="1"/>
            <a:r>
              <a:rPr lang="ru-RU" i="1" smtClean="0"/>
              <a:t>обучающие структуры</a:t>
            </a:r>
            <a:r>
              <a:rPr lang="ru-RU" smtClean="0"/>
              <a:t> (Learning Structures) - техники и формы организации обучения, выполняемые по определенному алгоритму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1109</TotalTime>
  <Words>1368</Words>
  <Application>Microsoft Office PowerPoint</Application>
  <PresentationFormat>Экран (4:3)</PresentationFormat>
  <Paragraphs>208</Paragraphs>
  <Slides>62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62</vt:i4>
      </vt:variant>
    </vt:vector>
  </HeadingPairs>
  <TitlesOfParts>
    <vt:vector size="70" baseType="lpstr">
      <vt:lpstr>Arial</vt:lpstr>
      <vt:lpstr>Calibri</vt:lpstr>
      <vt:lpstr>Constantia</vt:lpstr>
      <vt:lpstr>Wingdings 2</vt:lpstr>
      <vt:lpstr>Times New Roman</vt:lpstr>
      <vt:lpstr>Поток</vt:lpstr>
      <vt:lpstr>Поток</vt:lpstr>
      <vt:lpstr>Поток</vt:lpstr>
      <vt:lpstr>Слайд 1</vt:lpstr>
      <vt:lpstr>Основное требование информационного общества:</vt:lpstr>
      <vt:lpstr>Основные тенденции развития глобального образования:</vt:lpstr>
      <vt:lpstr>Под школьной крышей сегодня встретились 4 поколения:</vt:lpstr>
      <vt:lpstr>Слайд 5</vt:lpstr>
      <vt:lpstr>Векторы изменений, связанные с высшими психическими функциями:</vt:lpstr>
      <vt:lpstr>Слайд 7</vt:lpstr>
      <vt:lpstr>По основным положениям ФГОС и примерной программы по литературе</vt:lpstr>
      <vt:lpstr>Сингапурская методика обучения</vt:lpstr>
      <vt:lpstr>Республика Сингапур: где?</vt:lpstr>
      <vt:lpstr>Республика Сингапур: что?</vt:lpstr>
      <vt:lpstr>Сингапур: уникальная образовательная политика</vt:lpstr>
      <vt:lpstr>Сингапур: уникальная образовательная политика</vt:lpstr>
      <vt:lpstr>Слайд 14</vt:lpstr>
      <vt:lpstr>Слайд 15</vt:lpstr>
      <vt:lpstr>Тест</vt:lpstr>
      <vt:lpstr>Какое слово лишнее?</vt:lpstr>
      <vt:lpstr>В основе сингапурской методики- кооперативное или совместное обучение</vt:lpstr>
      <vt:lpstr>Слайд 19</vt:lpstr>
      <vt:lpstr>Слайд 20</vt:lpstr>
      <vt:lpstr>Общая характеристика сингапурской технологии</vt:lpstr>
      <vt:lpstr>Цель:</vt:lpstr>
      <vt:lpstr>Слайд 23</vt:lpstr>
      <vt:lpstr>Мэнэдж Мэт (Manage Мat)</vt:lpstr>
      <vt:lpstr>Слайд 25</vt:lpstr>
      <vt:lpstr>Слайд 26</vt:lpstr>
      <vt:lpstr>Все обучающие структуры можно разделить на три группы:</vt:lpstr>
      <vt:lpstr>Хай Файв (сигнал тишины)</vt:lpstr>
      <vt:lpstr>Слайд 29</vt:lpstr>
      <vt:lpstr>Team-building (формирование команды)</vt:lpstr>
      <vt:lpstr>Слайд 31</vt:lpstr>
      <vt:lpstr>Взаимодействие учащихся в парах:</vt:lpstr>
      <vt:lpstr>Таймд-пэа-шэа (timed-pair-share) </vt:lpstr>
      <vt:lpstr>Слайд 34</vt:lpstr>
      <vt:lpstr>Взаимодействие учащихся в группах:</vt:lpstr>
      <vt:lpstr>Задание: Поле, имеющее форму рис.1, нужно засеять пшеницей. </vt:lpstr>
      <vt:lpstr>Финк райт раунд робин  (think write round robin)</vt:lpstr>
      <vt:lpstr>Слайд 38</vt:lpstr>
      <vt:lpstr>Слайд 39</vt:lpstr>
      <vt:lpstr>Если бы у вас была возможность выбора одной сверхспособности, что бы вы предпочли?</vt:lpstr>
      <vt:lpstr>Слайд 41</vt:lpstr>
      <vt:lpstr>Слайд 42</vt:lpstr>
      <vt:lpstr>Преподавание</vt:lpstr>
      <vt:lpstr>Слайд 44</vt:lpstr>
      <vt:lpstr>Например, на листочках записаны дроби: </vt:lpstr>
      <vt:lpstr>Слайд 46</vt:lpstr>
      <vt:lpstr>Синонимы слова «красивый»?</vt:lpstr>
      <vt:lpstr>Слайд 48</vt:lpstr>
      <vt:lpstr>Фрагмент урока: актуализация прежних знаний Ребята работают в парах по плечу.  Каждой паре раздаются карточки: четным номерам – вопросы, нечетным номерам – ответы. Проверяют друг друга в знании правил, используя заранее приготовленные карточки с вопросами и ответами</vt:lpstr>
      <vt:lpstr>Слайд 50</vt:lpstr>
      <vt:lpstr>Слайд 51</vt:lpstr>
      <vt:lpstr>Структура «Эй Ар Гайд»</vt:lpstr>
      <vt:lpstr>РАФТ / RAFT Роль – Аудитория – Форма – Тема </vt:lpstr>
      <vt:lpstr>Слайд 54</vt:lpstr>
      <vt:lpstr>Микс Фриз Груп</vt:lpstr>
      <vt:lpstr>Модель Фрейер</vt:lpstr>
      <vt:lpstr>Обучающие структуры сингапурской методики обучения</vt:lpstr>
      <vt:lpstr>БИЛЕТИК НА ВЫХОД</vt:lpstr>
      <vt:lpstr>Слайд 59</vt:lpstr>
      <vt:lpstr>Слайд 60</vt:lpstr>
      <vt:lpstr>Слайд 61</vt:lpstr>
      <vt:lpstr>Слайд 62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Обучающие структуры сингапурской методики обучения</dc:title>
  <dc:creator>Татьяна Ивановна</dc:creator>
  <cp:lastModifiedBy>1</cp:lastModifiedBy>
  <cp:revision>76</cp:revision>
  <dcterms:created xsi:type="dcterms:W3CDTF">2016-10-29T12:15:26Z</dcterms:created>
  <dcterms:modified xsi:type="dcterms:W3CDTF">2018-11-27T15:48:22Z</dcterms:modified>
</cp:coreProperties>
</file>