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7" r:id="rId2"/>
    <p:sldId id="282" r:id="rId3"/>
    <p:sldId id="281" r:id="rId4"/>
    <p:sldId id="302" r:id="rId5"/>
    <p:sldId id="307" r:id="rId6"/>
    <p:sldId id="306" r:id="rId7"/>
    <p:sldId id="290" r:id="rId8"/>
    <p:sldId id="304" r:id="rId9"/>
    <p:sldId id="303" r:id="rId10"/>
    <p:sldId id="298" r:id="rId11"/>
    <p:sldId id="305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eorgia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eorgia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eorgia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eorgia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eorgia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eorgia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eorgia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eorgia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eorgia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F20000"/>
    <a:srgbClr val="A20000"/>
    <a:srgbClr val="9E0000"/>
    <a:srgbClr val="FFD5D5"/>
    <a:srgbClr val="9A0000"/>
    <a:srgbClr val="800000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32" autoAdjust="0"/>
    <p:restoredTop sz="94660"/>
  </p:normalViewPr>
  <p:slideViewPr>
    <p:cSldViewPr>
      <p:cViewPr>
        <p:scale>
          <a:sx n="90" d="100"/>
          <a:sy n="90" d="100"/>
        </p:scale>
        <p:origin x="-2244" y="-5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7B650A-4F66-411C-ADE8-F4C925B7941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602B41-D706-43FB-BF34-92C712B2CCD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6A25D6-FF2D-4A44-B612-8E60E6F68B9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680B4D-DC32-4D20-83C0-12B2774EC22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0A0DA8-BB84-4D54-A723-CE1D9EED7FB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019747-9B30-4DBB-8752-1F954FAE36A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A6578E-457D-4E9C-9708-0375BBB7473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1506A1-5358-461C-8C78-463C8AA005A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5C91EE-C71D-4BE3-93E7-8AF3E685BC3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677FCC-60F1-4869-AF25-B32F1478C2F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3F4283-D38A-4642-899C-C359E3F0072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DDD88710-1291-4F95-B91A-6ED0F97FAF63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WordArt 2"/>
          <p:cNvSpPr>
            <a:spLocks noChangeArrowheads="1" noChangeShapeType="1" noTextEdit="1"/>
          </p:cNvSpPr>
          <p:nvPr/>
        </p:nvSpPr>
        <p:spPr bwMode="auto">
          <a:xfrm>
            <a:off x="971550" y="981075"/>
            <a:ext cx="7561263" cy="781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5400" i="1" kern="10" dirty="0">
              <a:ln w="9525">
                <a:solidFill>
                  <a:srgbClr val="80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20000"/>
                  </a:gs>
                  <a:gs pos="100000">
                    <a:srgbClr val="A20000"/>
                  </a:gs>
                </a:gsLst>
                <a:lin ang="5400000" scaled="1"/>
              </a:gradFill>
              <a:latin typeface="Georgia"/>
            </a:endParaRPr>
          </a:p>
        </p:txBody>
      </p:sp>
      <p:sp>
        <p:nvSpPr>
          <p:cNvPr id="35844" name="Text Box 18"/>
          <p:cNvSpPr txBox="1">
            <a:spLocks noChangeArrowheads="1"/>
          </p:cNvSpPr>
          <p:nvPr/>
        </p:nvSpPr>
        <p:spPr bwMode="auto">
          <a:xfrm>
            <a:off x="3203848" y="2637259"/>
            <a:ext cx="5183188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110000"/>
              </a:lnSpc>
            </a:pPr>
            <a:endParaRPr lang="ru-RU" sz="2400" i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899592" y="1097449"/>
            <a:ext cx="770485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    </a:t>
            </a:r>
            <a:r>
              <a:rPr lang="ru-RU" sz="2800" b="1" i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«Современные </a:t>
            </a:r>
            <a:r>
              <a:rPr lang="ru-RU" sz="2800" b="1" i="1" dirty="0" err="1" smtClean="0">
                <a:solidFill>
                  <a:srgbClr val="C00000"/>
                </a:solidFill>
                <a:latin typeface="Arial" charset="0"/>
                <a:cs typeface="Arial" charset="0"/>
              </a:rPr>
              <a:t>здоровьесберегающие</a:t>
            </a:r>
            <a:r>
              <a:rPr lang="ru-RU" sz="2800" b="1" i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  технологии</a:t>
            </a:r>
            <a:r>
              <a:rPr lang="ru-RU" sz="2800" b="1" i="1" dirty="0">
                <a:solidFill>
                  <a:srgbClr val="C00000"/>
                </a:solidFill>
                <a:latin typeface="Arial" charset="0"/>
                <a:cs typeface="Arial" charset="0"/>
              </a:rPr>
              <a:t> </a:t>
            </a:r>
            <a:r>
              <a:rPr lang="ru-RU" sz="2800" b="1" i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в группе продленного дня »</a:t>
            </a:r>
            <a:r>
              <a:rPr lang="ru-RU" b="1" i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/>
            </a:r>
            <a:br>
              <a:rPr lang="ru-RU" b="1" i="1" dirty="0" smtClean="0">
                <a:solidFill>
                  <a:srgbClr val="C00000"/>
                </a:solidFill>
                <a:latin typeface="Arial" charset="0"/>
                <a:cs typeface="Arial" charset="0"/>
              </a:rPr>
            </a:br>
            <a:endParaRPr lang="ru-RU" sz="2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203848" y="4221088"/>
            <a:ext cx="53285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i="1" dirty="0" smtClean="0">
                <a:latin typeface="Arial" charset="0"/>
                <a:cs typeface="Arial" charset="0"/>
              </a:rPr>
              <a:t>Воспитатель группы продленного дня</a:t>
            </a:r>
          </a:p>
          <a:p>
            <a:pPr algn="r"/>
            <a:r>
              <a:rPr lang="ru-RU" b="1" i="1" dirty="0" smtClean="0">
                <a:latin typeface="Arial" charset="0"/>
                <a:cs typeface="Arial" charset="0"/>
              </a:rPr>
              <a:t>МОУ «Гимназия г. Вольска»</a:t>
            </a:r>
            <a:br>
              <a:rPr lang="ru-RU" b="1" i="1" dirty="0" smtClean="0">
                <a:latin typeface="Arial" charset="0"/>
                <a:cs typeface="Arial" charset="0"/>
              </a:rPr>
            </a:br>
            <a:r>
              <a:rPr lang="ru-RU" b="1" i="1" dirty="0" smtClean="0">
                <a:latin typeface="Arial" charset="0"/>
                <a:cs typeface="Arial" charset="0"/>
              </a:rPr>
              <a:t>Абрамова Е.И.</a:t>
            </a:r>
            <a:endParaRPr lang="ru-RU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357290" y="1285860"/>
            <a:ext cx="6715172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8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8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8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8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8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8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Будьте здоровы и научитесь </a:t>
            </a:r>
            <a:endParaRPr kumimoji="0" lang="ru-RU" sz="1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чувствовать себя и управлять собой!</a:t>
            </a:r>
            <a:endParaRPr kumimoji="0" lang="ru-RU" sz="3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28728" y="642918"/>
            <a:ext cx="6500858" cy="366254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buNone/>
            </a:pPr>
            <a:r>
              <a:rPr lang="ru-RU" sz="3600" b="1" spc="50" dirty="0" smtClean="0">
                <a:ln w="11430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</a:t>
            </a:r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Здоровье до того превышает все остальные блага, что здоровый нищий счастливее больного короля»</a:t>
            </a:r>
          </a:p>
          <a:p>
            <a:pPr algn="r">
              <a:buNone/>
            </a:pP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А.Шопенгауэр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35696" y="2066072"/>
            <a:ext cx="4752528" cy="1938992"/>
          </a:xfrm>
          <a:prstGeom prst="rect">
            <a:avLst/>
          </a:prstGeom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/>
          <a:p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 за внимание</a:t>
            </a:r>
            <a:r>
              <a:rPr lang="ru-RU" sz="6000" b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!!!</a:t>
            </a:r>
            <a:endParaRPr lang="ru-RU" sz="6000" spc="300" dirty="0"/>
          </a:p>
        </p:txBody>
      </p:sp>
      <p:pic>
        <p:nvPicPr>
          <p:cNvPr id="3074" name="Picture 2" descr="C:\Users\Алексей\AppData\Local\Microsoft\Windows\Temporary Internet Files\Content.IE5\XYWMOM50\original_smiley_face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204864"/>
            <a:ext cx="1656184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543122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1" name="Text Box 18"/>
          <p:cNvSpPr txBox="1">
            <a:spLocks noChangeArrowheads="1"/>
          </p:cNvSpPr>
          <p:nvPr/>
        </p:nvSpPr>
        <p:spPr bwMode="auto">
          <a:xfrm>
            <a:off x="539750" y="2060575"/>
            <a:ext cx="8207375" cy="331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110000"/>
              </a:lnSpc>
            </a:pPr>
            <a:endParaRPr lang="ru-RU" sz="2800" b="1" i="1" dirty="0"/>
          </a:p>
        </p:txBody>
      </p:sp>
      <p:pic>
        <p:nvPicPr>
          <p:cNvPr id="6" name="Рисунок 5" descr="imagesSHP415D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39752" y="642918"/>
            <a:ext cx="5589834" cy="4874314"/>
          </a:xfrm>
          <a:prstGeom prst="rect">
            <a:avLst/>
          </a:prstGeom>
        </p:spPr>
      </p:pic>
      <p:pic>
        <p:nvPicPr>
          <p:cNvPr id="7" name="Рисунок 6" descr="untitle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59" y="764703"/>
            <a:ext cx="1800201" cy="18002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434" name="AutoShape 2" descr="http://mmesikma.pbworks.com/f/1284464113/french%20teacher.gif"/>
          <p:cNvSpPr>
            <a:spLocks noChangeAspect="1" noChangeArrowheads="1"/>
          </p:cNvSpPr>
          <p:nvPr/>
        </p:nvSpPr>
        <p:spPr bwMode="auto">
          <a:xfrm>
            <a:off x="155575" y="-1774825"/>
            <a:ext cx="3133725" cy="37052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36" name="AutoShape 4" descr="http://mmesikma.pbworks.com/f/1284464113/french%20teacher.gif"/>
          <p:cNvSpPr>
            <a:spLocks noChangeAspect="1" noChangeArrowheads="1"/>
          </p:cNvSpPr>
          <p:nvPr/>
        </p:nvSpPr>
        <p:spPr bwMode="auto">
          <a:xfrm>
            <a:off x="155575" y="-1774825"/>
            <a:ext cx="3133725" cy="37052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8438" name="Picture 6" descr="http://img0.liveinternet.ru/images/attach/c/0/63/401/63401044_school1013.jpg"/>
          <p:cNvPicPr>
            <a:picLocks noChangeAspect="1" noChangeArrowheads="1"/>
          </p:cNvPicPr>
          <p:nvPr/>
        </p:nvPicPr>
        <p:blipFill>
          <a:blip r:embed="rId4" cstate="print"/>
          <a:srcRect t="4298" r="46330" b="6518"/>
          <a:stretch>
            <a:fillRect/>
          </a:stretch>
        </p:blipFill>
        <p:spPr bwMode="auto">
          <a:xfrm>
            <a:off x="4572000" y="3143248"/>
            <a:ext cx="1020543" cy="1571636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87" name="Text Box 18"/>
          <p:cNvSpPr txBox="1">
            <a:spLocks noChangeArrowheads="1"/>
          </p:cNvSpPr>
          <p:nvPr/>
        </p:nvSpPr>
        <p:spPr bwMode="auto">
          <a:xfrm>
            <a:off x="468313" y="1700213"/>
            <a:ext cx="8207375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10000"/>
              </a:lnSpc>
              <a:buSzPct val="110000"/>
            </a:pPr>
            <a:endParaRPr lang="ru-RU" sz="2800" b="1" i="1" dirty="0">
              <a:latin typeface="Times New Roman" pitchFamily="18" charset="0"/>
            </a:endParaRPr>
          </a:p>
        </p:txBody>
      </p:sp>
      <p:sp>
        <p:nvSpPr>
          <p:cNvPr id="28690" name="Rectangle 18"/>
          <p:cNvSpPr>
            <a:spLocks noChangeArrowheads="1"/>
          </p:cNvSpPr>
          <p:nvPr/>
        </p:nvSpPr>
        <p:spPr bwMode="auto">
          <a:xfrm>
            <a:off x="0" y="748467"/>
            <a:ext cx="9144000" cy="3847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                         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«Забота о здоровье ребёнка –это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                         не просто комплекс санитарно-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                         гигиенических норм и правил…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                         и не свод требований к режиму, 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                         питанию, труду, отдыху. Это прежде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                         всего забота о гармоничной полноте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                         всех физических и духовных сил, и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                         венцом этой гармонии является 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                         радость творчества»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                                                        В.А.Сухомлинский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428596" y="857794"/>
            <a:ext cx="7929618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</a:rPr>
              <a:t>« Особенности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</a:rPr>
              <a:t>здоровьесберегающих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</a:rPr>
              <a:t> образовательных технологий»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отсутствие назидательности и авторитарности,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воспитание, а не изучение культуры здоровья,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элементы индивидуализации обучения,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наличие мотивации на здоровый образ жизни учителя и учеников,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интерес к учебе, желание идти в школу,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наличие физкультминуток,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наличие гигиенического контроля.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11560" y="1844824"/>
            <a:ext cx="648072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400" b="1" dirty="0" smtClean="0"/>
              <a:t>- здоровье </a:t>
            </a:r>
            <a:r>
              <a:rPr lang="ru-RU" sz="1400" b="1" dirty="0"/>
              <a:t>и здоровый образ жизни;</a:t>
            </a:r>
          </a:p>
          <a:p>
            <a:pPr lvl="0"/>
            <a:r>
              <a:rPr lang="ru-RU" sz="1400" b="1" dirty="0" smtClean="0"/>
              <a:t>- соблюдение </a:t>
            </a:r>
            <a:r>
              <a:rPr lang="ru-RU" sz="1400" b="1" dirty="0"/>
              <a:t>режима дня;</a:t>
            </a:r>
          </a:p>
          <a:p>
            <a:pPr lvl="0"/>
            <a:r>
              <a:rPr lang="ru-RU" sz="1400" b="1" dirty="0" smtClean="0"/>
              <a:t>- соблюдение </a:t>
            </a:r>
            <a:r>
              <a:rPr lang="ru-RU" sz="1400" b="1" dirty="0"/>
              <a:t>правил личной гигиены;</a:t>
            </a:r>
          </a:p>
          <a:p>
            <a:pPr lvl="0"/>
            <a:r>
              <a:rPr lang="ru-RU" sz="1400" b="1" dirty="0" smtClean="0"/>
              <a:t>- санитарно-просветительные </a:t>
            </a:r>
            <a:r>
              <a:rPr lang="ru-RU" sz="1400" b="1" dirty="0"/>
              <a:t>мероприятия (</a:t>
            </a:r>
            <a:r>
              <a:rPr lang="ru-RU" sz="1400" b="1" dirty="0" smtClean="0"/>
              <a:t>беседы и др.);</a:t>
            </a:r>
            <a:endParaRPr lang="ru-RU" sz="1400" b="1" dirty="0"/>
          </a:p>
          <a:p>
            <a:pPr lvl="0"/>
            <a:r>
              <a:rPr lang="ru-RU" sz="1400" b="1" dirty="0" smtClean="0"/>
              <a:t>- полноценное </a:t>
            </a:r>
            <a:r>
              <a:rPr lang="ru-RU" sz="1400" b="1" dirty="0"/>
              <a:t>питание – комплексный обед, витаминизированные напитки;</a:t>
            </a:r>
          </a:p>
          <a:p>
            <a:pPr lvl="0"/>
            <a:r>
              <a:rPr lang="ru-RU" sz="1400" b="1" dirty="0" smtClean="0"/>
              <a:t>- различные </a:t>
            </a:r>
            <a:r>
              <a:rPr lang="ru-RU" sz="1400" b="1" dirty="0"/>
              <a:t>формы физического воспитания:</a:t>
            </a:r>
          </a:p>
          <a:p>
            <a:r>
              <a:rPr lang="ru-RU" sz="1400" b="1" dirty="0" smtClean="0"/>
              <a:t>(спортивные</a:t>
            </a:r>
            <a:r>
              <a:rPr lang="ru-RU" sz="1400" b="1" dirty="0"/>
              <a:t> </a:t>
            </a:r>
            <a:r>
              <a:rPr lang="ru-RU" sz="1400" b="1" dirty="0" smtClean="0"/>
              <a:t>праздники, спортивные</a:t>
            </a:r>
            <a:r>
              <a:rPr lang="ru-RU" sz="1400" b="1" dirty="0"/>
              <a:t> </a:t>
            </a:r>
            <a:r>
              <a:rPr lang="ru-RU" sz="1400" b="1" dirty="0" smtClean="0"/>
              <a:t>часы, весёлые старты, туристические</a:t>
            </a:r>
            <a:r>
              <a:rPr lang="ru-RU" sz="1400" b="1" dirty="0"/>
              <a:t>  </a:t>
            </a:r>
            <a:r>
              <a:rPr lang="ru-RU" sz="1400" b="1" dirty="0" smtClean="0"/>
              <a:t>походы, экскурсии, подвижные</a:t>
            </a:r>
            <a:r>
              <a:rPr lang="ru-RU" sz="1400" b="1" dirty="0"/>
              <a:t>  </a:t>
            </a:r>
            <a:r>
              <a:rPr lang="ru-RU" sz="1400" b="1" dirty="0" smtClean="0"/>
              <a:t>игры, физкультминутки).</a:t>
            </a:r>
            <a:endParaRPr lang="ru-RU" sz="1400" b="1" dirty="0"/>
          </a:p>
          <a:p>
            <a:pPr lvl="0"/>
            <a:r>
              <a:rPr lang="ru-RU" sz="1400" b="1" dirty="0" smtClean="0"/>
              <a:t>- </a:t>
            </a:r>
            <a:r>
              <a:rPr lang="ru-RU" sz="1400" b="1" dirty="0" smtClean="0"/>
              <a:t>изучение </a:t>
            </a:r>
            <a:r>
              <a:rPr lang="ru-RU" sz="1400" b="1" dirty="0"/>
              <a:t>основ безопасности  жизнедеятельности при ЧС и ПДД;</a:t>
            </a:r>
          </a:p>
          <a:p>
            <a:pPr lvl="0"/>
            <a:r>
              <a:rPr lang="ru-RU" sz="1400" b="1" dirty="0" smtClean="0"/>
              <a:t>- обязательная </a:t>
            </a:r>
            <a:r>
              <a:rPr lang="ru-RU" sz="1400" b="1" dirty="0"/>
              <a:t>часовая прогулка на свежем воздухе с большой </a:t>
            </a:r>
            <a:r>
              <a:rPr lang="ru-RU" sz="1400" b="1" dirty="0" smtClean="0"/>
              <a:t>двигательной активностью</a:t>
            </a:r>
            <a:r>
              <a:rPr lang="ru-RU" b="1" dirty="0" smtClean="0"/>
              <a:t>.</a:t>
            </a:r>
            <a:endParaRPr lang="ru-RU" b="1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57200" y="922710"/>
            <a:ext cx="8229600" cy="922114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ru-RU" sz="2400" b="1" i="1" u="sng" kern="1200" dirty="0" smtClean="0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Приоритетными направлениями </a:t>
            </a:r>
            <a:r>
              <a:rPr lang="ru-RU" sz="2400" b="1" i="1" u="sng" kern="1200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здоровьесбережения</a:t>
            </a:r>
            <a:r>
              <a:rPr lang="ru-RU" sz="2400" b="1" i="1" u="sng" kern="1200" dirty="0" smtClean="0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детей  во время их пребывания в ГПД  являются:</a:t>
            </a:r>
            <a:r>
              <a:rPr lang="ru-RU" sz="1800" kern="1200" dirty="0" smtClean="0">
                <a:solidFill>
                  <a:srgbClr val="FF0000"/>
                </a:solidFill>
                <a:latin typeface="Georgia" pitchFamily="18" charset="0"/>
                <a:ea typeface="+mn-ea"/>
                <a:cs typeface="+mn-cs"/>
              </a:rPr>
              <a:t/>
            </a:r>
            <a:br>
              <a:rPr lang="ru-RU" sz="1800" kern="1200" dirty="0" smtClean="0">
                <a:solidFill>
                  <a:srgbClr val="FF0000"/>
                </a:solidFill>
                <a:latin typeface="Georgia" pitchFamily="18" charset="0"/>
                <a:ea typeface="+mn-ea"/>
                <a:cs typeface="+mn-cs"/>
              </a:rPr>
            </a:br>
            <a:endParaRPr lang="ru-RU" kern="0" dirty="0">
              <a:solidFill>
                <a:srgbClr val="FF0000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46541">
            <a:off x="6830258" y="2540339"/>
            <a:ext cx="1922661" cy="1467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46867">
            <a:off x="5998440" y="5028573"/>
            <a:ext cx="1803697" cy="1352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5181784"/>
            <a:ext cx="2649016" cy="1409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164691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00100" y="1142984"/>
            <a:ext cx="750099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По данным Российских ученых 51% детей вообще не бывают на улице по возвращению из школы, 73% не устраивают перерыв между приготовлением уроков, около 40% детей имеют избыточный вес.</a:t>
            </a:r>
          </a:p>
          <a:p>
            <a:endParaRPr lang="ru-RU" b="1" dirty="0" smtClean="0"/>
          </a:p>
          <a:p>
            <a:r>
              <a:rPr lang="ru-RU" b="1" dirty="0" smtClean="0"/>
              <a:t>По данным медицинского обследования обучающихся нашей школы выявлены следующие заболевания: нарушение осанки, ослабление зрения, заболевания желудочно-кишечного тракта (ЖКТ), простудные заболевания частые, хронические заболевания – гастрит, тонзиллит, колит и другие. Эти показатели заставляют задуматься. Чтобы предотвратить эти нарушения я в своей группе продленного дня провожу физкультминутки.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370081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04664"/>
            <a:ext cx="7772400" cy="1224135"/>
          </a:xfrm>
        </p:spPr>
        <p:txBody>
          <a:bodyPr/>
          <a:lstStyle/>
          <a:p>
            <a:r>
              <a:rPr lang="ru-RU" sz="3200" b="1" i="1" u="sng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Физкультминутки</a:t>
            </a:r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6191250" y="1340768"/>
            <a:ext cx="2681288" cy="1152127"/>
          </a:xfrm>
          <a:prstGeom prst="ellipse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13500000" scaled="1"/>
            <a:tileRect/>
          </a:gradFill>
          <a:ln w="38100" cap="flat" cmpd="sng" algn="ctr">
            <a:solidFill>
              <a:srgbClr val="FFC000"/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kern="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Дыхательные упражнения</a:t>
            </a:r>
          </a:p>
        </p:txBody>
      </p:sp>
      <p:sp>
        <p:nvSpPr>
          <p:cNvPr id="8" name="Овал 7"/>
          <p:cNvSpPr/>
          <p:nvPr/>
        </p:nvSpPr>
        <p:spPr>
          <a:xfrm>
            <a:off x="539552" y="2996952"/>
            <a:ext cx="3756025" cy="1575056"/>
          </a:xfrm>
          <a:prstGeom prst="ellipse">
            <a:avLst/>
          </a:prstGeom>
          <a:gradFill flip="none" rotWithShape="1">
            <a:gsLst>
              <a:gs pos="0">
                <a:srgbClr val="66FF66">
                  <a:tint val="66000"/>
                  <a:satMod val="160000"/>
                </a:srgbClr>
              </a:gs>
              <a:gs pos="50000">
                <a:srgbClr val="66FF66">
                  <a:tint val="44500"/>
                  <a:satMod val="160000"/>
                </a:srgbClr>
              </a:gs>
              <a:gs pos="100000">
                <a:srgbClr val="66FF66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Упражнения для профилактики </a:t>
            </a:r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нарушения осанки и снятия напряжения с мышц туловища  </a:t>
            </a:r>
            <a:endParaRPr lang="ru-RU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4837881" y="2924944"/>
            <a:ext cx="3838575" cy="1296144"/>
          </a:xfrm>
          <a:prstGeom prst="ellipse">
            <a:avLst/>
          </a:prstGeom>
          <a:gradFill flip="none" rotWithShape="1">
            <a:gsLst>
              <a:gs pos="0">
                <a:srgbClr val="FF0066">
                  <a:tint val="66000"/>
                  <a:satMod val="160000"/>
                </a:srgbClr>
              </a:gs>
              <a:gs pos="50000">
                <a:srgbClr val="FF0066">
                  <a:tint val="44500"/>
                  <a:satMod val="160000"/>
                </a:srgbClr>
              </a:gs>
              <a:gs pos="100000">
                <a:srgbClr val="FF0066">
                  <a:tint val="23500"/>
                  <a:satMod val="160000"/>
                </a:srgbClr>
              </a:gs>
            </a:gsLst>
            <a:lin ang="13500000" scaled="1"/>
            <a:tileRect/>
          </a:gradFill>
          <a:ln w="38100" cap="flat" cmpd="sng" algn="ctr">
            <a:solidFill>
              <a:srgbClr val="FF0066"/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kern="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Упражнения для улучшения мозгового кровообращения</a:t>
            </a:r>
          </a:p>
        </p:txBody>
      </p:sp>
      <p:sp>
        <p:nvSpPr>
          <p:cNvPr id="13" name="Овал 12"/>
          <p:cNvSpPr/>
          <p:nvPr/>
        </p:nvSpPr>
        <p:spPr>
          <a:xfrm>
            <a:off x="3132138" y="1556792"/>
            <a:ext cx="2757487" cy="1224136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38100" cap="flat" cmpd="sng" algn="ctr">
            <a:solidFill>
              <a:schemeClr val="accent1"/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kern="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Упражнения для кистей  рук</a:t>
            </a:r>
          </a:p>
        </p:txBody>
      </p:sp>
      <p:sp>
        <p:nvSpPr>
          <p:cNvPr id="15" name="Овал 14"/>
          <p:cNvSpPr/>
          <p:nvPr/>
        </p:nvSpPr>
        <p:spPr>
          <a:xfrm>
            <a:off x="395536" y="1412776"/>
            <a:ext cx="2304256" cy="1224136"/>
          </a:xfrm>
          <a:prstGeom prst="ellipse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3500000" scaled="1"/>
            <a:tileRect/>
          </a:gradFill>
          <a:ln w="38100" cap="flat" cmpd="sng" algn="ctr">
            <a:solidFill>
              <a:srgbClr val="FF0000"/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kern="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Гимнастика для </a:t>
            </a:r>
            <a:r>
              <a:rPr lang="ru-RU" b="1" kern="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глаз</a:t>
            </a:r>
            <a:endParaRPr lang="ru-RU" b="1" kern="0" dirty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50396" y="4500570"/>
            <a:ext cx="1485900" cy="211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sp>
        <p:nvSpPr>
          <p:cNvPr id="17" name="Овал 16"/>
          <p:cNvSpPr/>
          <p:nvPr/>
        </p:nvSpPr>
        <p:spPr>
          <a:xfrm>
            <a:off x="3131840" y="1556792"/>
            <a:ext cx="2757487" cy="1224136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38100" cap="flat" cmpd="sng" algn="ctr">
            <a:solidFill>
              <a:schemeClr val="accent1"/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kern="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Упражнения для кистей  рук</a:t>
            </a:r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10791" y="4572008"/>
            <a:ext cx="1581289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Фиксики - Помогатор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39552" y="5962672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4025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10800000" flipV="1">
            <a:off x="685800" y="1153244"/>
            <a:ext cx="2171688" cy="357190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З-</a:t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Д-</a:t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О-</a:t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Р- </a:t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О-</a:t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В-</a:t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Ь-</a:t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Е-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01946" y="449694"/>
            <a:ext cx="5786478" cy="5643602"/>
          </a:xfrm>
        </p:spPr>
        <p:txBody>
          <a:bodyPr/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Задор </a:t>
            </a:r>
          </a:p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Движение </a:t>
            </a:r>
          </a:p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Оптимизм, образ жизни</a:t>
            </a:r>
          </a:p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Радость</a:t>
            </a:r>
          </a:p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Образованность</a:t>
            </a:r>
          </a:p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Восторг</a:t>
            </a:r>
          </a:p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-----------------------</a:t>
            </a:r>
          </a:p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Единство души и тела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2243680" y="591071"/>
            <a:ext cx="600072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</a:rPr>
              <a:t>Игра – аспект 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</a:rPr>
              <a:t>здоровьесбережения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</a:rPr>
              <a:t>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</p:txBody>
      </p:sp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611560" y="1103839"/>
            <a:ext cx="6072198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Младший школьник большую часть своего времени, 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itchFamily="18" charset="0"/>
              <a:cs typeface="Times New Roman" panose="02020603050405020304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проводит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в игре.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Особенно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это заметно во время пребывания его в ГПД. </a:t>
            </a:r>
            <a:r>
              <a:rPr lang="ru-RU" sz="16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Американский </a:t>
            </a:r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психолог </a:t>
            </a:r>
            <a:r>
              <a:rPr lang="ru-RU" sz="16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Джорж</a:t>
            </a:r>
            <a:r>
              <a:rPr lang="ru-RU" sz="16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Мид</a:t>
            </a:r>
            <a:r>
              <a:rPr lang="ru-RU" sz="16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увидел в игре обобщенную модель формирования того, что психологи называют "самостью" человека – собирание своего "Я". Игра – мощнейшая сфера "самости</a:t>
            </a:r>
            <a:r>
              <a:rPr lang="ru-RU" sz="16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": самовыражения</a:t>
            </a:r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самоопределения, </a:t>
            </a:r>
            <a:r>
              <a:rPr lang="ru-RU" sz="16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самопроверки, </a:t>
            </a:r>
            <a:r>
              <a:rPr lang="ru-RU" sz="16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самореабилитации</a:t>
            </a:r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самоосуществления. </a:t>
            </a:r>
            <a:endParaRPr lang="ru-RU" sz="1600" b="1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/>
              <a:t>Подвижные игры.</a:t>
            </a:r>
          </a:p>
          <a:p>
            <a:r>
              <a:rPr lang="ru-RU" sz="16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</a:rPr>
              <a:t>«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Лента с палочкой»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/>
              <a:t>«Скованные одной цепью»</a:t>
            </a:r>
          </a:p>
          <a:p>
            <a:r>
              <a:rPr lang="ru-RU" sz="1600" dirty="0" smtClean="0"/>
              <a:t>«Мы веселые ребята»</a:t>
            </a:r>
          </a:p>
          <a:p>
            <a:r>
              <a:rPr lang="ru-RU" sz="1600" dirty="0" smtClean="0"/>
              <a:t>«Цвета»</a:t>
            </a:r>
          </a:p>
          <a:p>
            <a:r>
              <a:rPr lang="ru-RU" sz="1600" dirty="0" smtClean="0"/>
              <a:t>«Бывает-не бывает»</a:t>
            </a:r>
          </a:p>
          <a:p>
            <a:r>
              <a:rPr lang="ru-RU" sz="1600" dirty="0" smtClean="0"/>
              <a:t>«Дружба»</a:t>
            </a:r>
          </a:p>
          <a:p>
            <a:r>
              <a:rPr lang="ru-RU" sz="1600" dirty="0" smtClean="0"/>
              <a:t>«Поезда»</a:t>
            </a:r>
          </a:p>
          <a:p>
            <a:r>
              <a:rPr lang="ru-RU" sz="1600" dirty="0" smtClean="0"/>
              <a:t>«Переправа»</a:t>
            </a:r>
          </a:p>
          <a:p>
            <a:r>
              <a:rPr lang="ru-RU" sz="1600" dirty="0" smtClean="0"/>
              <a:t>«Клубочек</a:t>
            </a:r>
            <a:r>
              <a:rPr lang="ru-RU" sz="1600" dirty="0" smtClean="0"/>
              <a:t>» и др.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490783"/>
            <a:ext cx="2500313" cy="178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4529" y="2901896"/>
            <a:ext cx="1584325" cy="118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04581">
            <a:off x="6461573" y="4554586"/>
            <a:ext cx="1573213" cy="1049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2092</TotalTime>
  <Words>419</Words>
  <Application>Microsoft Office PowerPoint</Application>
  <PresentationFormat>Экран (4:3)</PresentationFormat>
  <Paragraphs>75</Paragraphs>
  <Slides>11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Оформление 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Физкультминутки</vt:lpstr>
      <vt:lpstr>З- Д- О- Р-  О- В- Ь- Е-</vt:lpstr>
      <vt:lpstr>Презентация PowerPoint</vt:lpstr>
      <vt:lpstr>Презентация PowerPoint</vt:lpstr>
      <vt:lpstr>Презентация PowerPoint</vt:lpstr>
    </vt:vector>
  </TitlesOfParts>
  <Company>МОУ Лицей №21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Алексей</cp:lastModifiedBy>
  <cp:revision>60</cp:revision>
  <dcterms:created xsi:type="dcterms:W3CDTF">2008-11-30T08:50:27Z</dcterms:created>
  <dcterms:modified xsi:type="dcterms:W3CDTF">2016-02-29T18:40:29Z</dcterms:modified>
</cp:coreProperties>
</file>