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  <p:sldId id="273" r:id="rId16"/>
    <p:sldId id="271" r:id="rId17"/>
    <p:sldId id="274" r:id="rId18"/>
    <p:sldId id="272" r:id="rId19"/>
  </p:sldIdLst>
  <p:sldSz cx="12192000" cy="6858000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3DB70-A7E2-4E6A-9A3C-8004B4D7F8A7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666CF-9342-42CB-8A3D-396251D67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56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lt-LT" smtClean="0"/>
          </a:p>
        </p:txBody>
      </p:sp>
    </p:spTree>
    <p:extLst>
      <p:ext uri="{BB962C8B-B14F-4D97-AF65-F5344CB8AC3E}">
        <p14:creationId xmlns:p14="http://schemas.microsoft.com/office/powerpoint/2010/main" val="1756822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lt-LT" smtClean="0"/>
          </a:p>
        </p:txBody>
      </p:sp>
    </p:spTree>
    <p:extLst>
      <p:ext uri="{BB962C8B-B14F-4D97-AF65-F5344CB8AC3E}">
        <p14:creationId xmlns:p14="http://schemas.microsoft.com/office/powerpoint/2010/main" val="4084552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lt-LT" smtClean="0"/>
          </a:p>
        </p:txBody>
      </p:sp>
    </p:spTree>
    <p:extLst>
      <p:ext uri="{BB962C8B-B14F-4D97-AF65-F5344CB8AC3E}">
        <p14:creationId xmlns:p14="http://schemas.microsoft.com/office/powerpoint/2010/main" val="3913062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lt-LT" smtClean="0"/>
          </a:p>
        </p:txBody>
      </p:sp>
    </p:spTree>
    <p:extLst>
      <p:ext uri="{BB962C8B-B14F-4D97-AF65-F5344CB8AC3E}">
        <p14:creationId xmlns:p14="http://schemas.microsoft.com/office/powerpoint/2010/main" val="3546880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lt-LT" smtClean="0"/>
          </a:p>
        </p:txBody>
      </p:sp>
    </p:spTree>
    <p:extLst>
      <p:ext uri="{BB962C8B-B14F-4D97-AF65-F5344CB8AC3E}">
        <p14:creationId xmlns:p14="http://schemas.microsoft.com/office/powerpoint/2010/main" val="2637315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lt-LT" smtClean="0"/>
          </a:p>
        </p:txBody>
      </p:sp>
    </p:spTree>
    <p:extLst>
      <p:ext uri="{BB962C8B-B14F-4D97-AF65-F5344CB8AC3E}">
        <p14:creationId xmlns:p14="http://schemas.microsoft.com/office/powerpoint/2010/main" val="1313262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lt-LT" smtClean="0"/>
          </a:p>
        </p:txBody>
      </p:sp>
    </p:spTree>
    <p:extLst>
      <p:ext uri="{BB962C8B-B14F-4D97-AF65-F5344CB8AC3E}">
        <p14:creationId xmlns:p14="http://schemas.microsoft.com/office/powerpoint/2010/main" val="3848618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lt-LT" smtClean="0"/>
          </a:p>
        </p:txBody>
      </p:sp>
    </p:spTree>
    <p:extLst>
      <p:ext uri="{BB962C8B-B14F-4D97-AF65-F5344CB8AC3E}">
        <p14:creationId xmlns:p14="http://schemas.microsoft.com/office/powerpoint/2010/main" val="1592581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lt-LT" smtClean="0"/>
          </a:p>
        </p:txBody>
      </p:sp>
    </p:spTree>
    <p:extLst>
      <p:ext uri="{BB962C8B-B14F-4D97-AF65-F5344CB8AC3E}">
        <p14:creationId xmlns:p14="http://schemas.microsoft.com/office/powerpoint/2010/main" val="800533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lt-LT" smtClean="0"/>
          </a:p>
        </p:txBody>
      </p:sp>
    </p:spTree>
    <p:extLst>
      <p:ext uri="{BB962C8B-B14F-4D97-AF65-F5344CB8AC3E}">
        <p14:creationId xmlns:p14="http://schemas.microsoft.com/office/powerpoint/2010/main" val="3510655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lt-LT" smtClean="0"/>
          </a:p>
        </p:txBody>
      </p:sp>
    </p:spTree>
    <p:extLst>
      <p:ext uri="{BB962C8B-B14F-4D97-AF65-F5344CB8AC3E}">
        <p14:creationId xmlns:p14="http://schemas.microsoft.com/office/powerpoint/2010/main" val="199402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lt-LT" smtClean="0"/>
          </a:p>
        </p:txBody>
      </p:sp>
    </p:spTree>
    <p:extLst>
      <p:ext uri="{BB962C8B-B14F-4D97-AF65-F5344CB8AC3E}">
        <p14:creationId xmlns:p14="http://schemas.microsoft.com/office/powerpoint/2010/main" val="1300296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lt-LT" smtClean="0"/>
          </a:p>
        </p:txBody>
      </p:sp>
    </p:spTree>
    <p:extLst>
      <p:ext uri="{BB962C8B-B14F-4D97-AF65-F5344CB8AC3E}">
        <p14:creationId xmlns:p14="http://schemas.microsoft.com/office/powerpoint/2010/main" val="3624727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lt-LT" smtClean="0"/>
          </a:p>
        </p:txBody>
      </p:sp>
    </p:spTree>
    <p:extLst>
      <p:ext uri="{BB962C8B-B14F-4D97-AF65-F5344CB8AC3E}">
        <p14:creationId xmlns:p14="http://schemas.microsoft.com/office/powerpoint/2010/main" val="3218084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lt-LT" smtClean="0"/>
          </a:p>
        </p:txBody>
      </p:sp>
    </p:spTree>
    <p:extLst>
      <p:ext uri="{BB962C8B-B14F-4D97-AF65-F5344CB8AC3E}">
        <p14:creationId xmlns:p14="http://schemas.microsoft.com/office/powerpoint/2010/main" val="890977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lt-LT" smtClean="0"/>
          </a:p>
        </p:txBody>
      </p:sp>
    </p:spTree>
    <p:extLst>
      <p:ext uri="{BB962C8B-B14F-4D97-AF65-F5344CB8AC3E}">
        <p14:creationId xmlns:p14="http://schemas.microsoft.com/office/powerpoint/2010/main" val="2544528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lt-LT" smtClean="0"/>
          </a:p>
        </p:txBody>
      </p:sp>
    </p:spTree>
    <p:extLst>
      <p:ext uri="{BB962C8B-B14F-4D97-AF65-F5344CB8AC3E}">
        <p14:creationId xmlns:p14="http://schemas.microsoft.com/office/powerpoint/2010/main" val="238959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FC36-620E-49B4-A8E9-E786F5F33624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69C0-EB2D-4F63-8ABB-CDAAC5074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00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FC36-620E-49B4-A8E9-E786F5F33624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69C0-EB2D-4F63-8ABB-CDAAC5074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23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FC36-620E-49B4-A8E9-E786F5F33624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69C0-EB2D-4F63-8ABB-CDAAC5074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24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FC36-620E-49B4-A8E9-E786F5F33624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69C0-EB2D-4F63-8ABB-CDAAC5074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14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FC36-620E-49B4-A8E9-E786F5F33624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69C0-EB2D-4F63-8ABB-CDAAC5074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56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FC36-620E-49B4-A8E9-E786F5F33624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69C0-EB2D-4F63-8ABB-CDAAC5074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98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FC36-620E-49B4-A8E9-E786F5F33624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69C0-EB2D-4F63-8ABB-CDAAC5074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04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FC36-620E-49B4-A8E9-E786F5F33624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69C0-EB2D-4F63-8ABB-CDAAC5074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525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FC36-620E-49B4-A8E9-E786F5F33624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69C0-EB2D-4F63-8ABB-CDAAC5074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662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FC36-620E-49B4-A8E9-E786F5F33624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69C0-EB2D-4F63-8ABB-CDAAC5074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4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FC36-620E-49B4-A8E9-E786F5F33624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69C0-EB2D-4F63-8ABB-CDAAC5074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3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FFC36-620E-49B4-A8E9-E786F5F33624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69C0-EB2D-4F63-8ABB-CDAAC5074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56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5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3" b="9808"/>
          <a:stretch/>
        </p:blipFill>
        <p:spPr>
          <a:xfrm>
            <a:off x="1454726" y="-41564"/>
            <a:ext cx="9157855" cy="6871855"/>
          </a:xfrm>
          <a:prstGeom prst="rect">
            <a:avLst/>
          </a:prstGeom>
        </p:spPr>
      </p:pic>
      <p:pic>
        <p:nvPicPr>
          <p:cNvPr id="4" name="Рисунок 3" descr="C:\Documents and Settings\ОКСАНА\Мои документы\Мои рисунки\8450931_8a71ed6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97287" y="220806"/>
            <a:ext cx="2357239" cy="259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gosn_0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28590" y="89073"/>
            <a:ext cx="2367079" cy="258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4675475" y="3283791"/>
            <a:ext cx="23145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«Академия»</a:t>
            </a:r>
            <a:endParaRPr lang="ru-RU" sz="3600" kern="10" spc="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18654" y="2490242"/>
            <a:ext cx="3029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научное общества учащихся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84760" y="304492"/>
            <a:ext cx="6712527" cy="584775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ЕСОШ №1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5688" y="3737274"/>
            <a:ext cx="11055928" cy="1446550"/>
          </a:xfrm>
          <a:prstGeom prst="rect">
            <a:avLst/>
          </a:prstGeom>
          <a:solidFill>
            <a:schemeClr val="bg1">
              <a:lumMod val="95000"/>
              <a:alpha val="15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4400" b="1" i="0" u="none" strike="noStrike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измерительной станции на базе </a:t>
            </a:r>
            <a:r>
              <a:rPr lang="ru-RU" sz="4400" b="1" i="0" u="none" strike="noStrike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Ардуино</a:t>
            </a:r>
            <a:r>
              <a:rPr lang="ru-RU" sz="4400" b="1" i="0" u="none" strike="noStrike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b="1" i="0" u="none" strike="noStrike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78550" y="5176060"/>
            <a:ext cx="5631438" cy="461665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Камалетдинов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12096" y="6296252"/>
            <a:ext cx="3955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Ст. Егорлыкская, 2017г.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01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6" y="3435927"/>
            <a:ext cx="3610954" cy="3422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1164" y="304800"/>
            <a:ext cx="10446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Направление «Измеряй!»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1782" y="1012686"/>
            <a:ext cx="101692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Цель. 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Создание измерительной станции на базе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Ардуино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endParaRPr lang="ru-RU" sz="3600" b="0" i="0" dirty="0" smtClean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ru-RU" sz="3600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Назначение. 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Исследовательская и конструкторская деятельность учащихся – работа для выставки.</a:t>
            </a:r>
            <a:endParaRPr lang="ru-RU" sz="36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17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xn--j1ahfl.xn--p1ai/data/images/u154104/t1487161410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3" y="2846016"/>
            <a:ext cx="5677188" cy="401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6" y="3435927"/>
            <a:ext cx="3610954" cy="34220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1781" y="293593"/>
            <a:ext cx="114577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Исходные компоненты:</a:t>
            </a:r>
            <a:endParaRPr lang="ru-RU" sz="2400" b="0" i="0" dirty="0" smtClean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Плата 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Arduino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UNO 3;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Датчик давления и температуры BMP085;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Ультразвуковой датчик URM37 V3.2;</a:t>
            </a:r>
          </a:p>
          <a:p>
            <a:r>
              <a:rPr lang="ru-RU" sz="24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Четырехстрочный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дисплей MT-20S4A;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Соединительные провода, коробка от мобильного телефона и паяльник.</a:t>
            </a:r>
            <a:endParaRPr lang="ru-RU" sz="24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2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6" y="3435927"/>
            <a:ext cx="3610954" cy="34220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7927" y="154817"/>
            <a:ext cx="9185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Собрали схему для проверки подключения дисплея</a:t>
            </a:r>
            <a:endParaRPr lang="ru-RU" sz="2400" dirty="0"/>
          </a:p>
        </p:txBody>
      </p:sp>
      <p:pic>
        <p:nvPicPr>
          <p:cNvPr id="25602" name="Picture 2" descr="http://xn--j1ahfl.xn--p1ai/data/images/u154104/t1487161410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928254"/>
            <a:ext cx="7912389" cy="544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2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6" y="3435927"/>
            <a:ext cx="3610954" cy="34220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399" y="265791"/>
            <a:ext cx="114022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Датчиков URM37и BMP085 в библиотеке тоже нет, поэтому мы их подключаем следующим образом: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http://xn--j1ahfl.xn--p1ai/data/images/u154104/t1487161410a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47" y="1556175"/>
            <a:ext cx="7620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55754" y="6222877"/>
            <a:ext cx="2691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Для датчика 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BMP085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1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6" y="3435927"/>
            <a:ext cx="3610954" cy="3422073"/>
          </a:xfrm>
          <a:prstGeom prst="rect">
            <a:avLst/>
          </a:prstGeom>
        </p:spPr>
      </p:pic>
      <p:pic>
        <p:nvPicPr>
          <p:cNvPr id="27650" name="Picture 2" descr="http://xn--j1ahfl.xn--p1ai/data/images/u154104/t1487161410a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19" y="473074"/>
            <a:ext cx="4139335" cy="570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41828" y="6306188"/>
            <a:ext cx="2574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Для датчика 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URM37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2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6" y="3435927"/>
            <a:ext cx="3610954" cy="34220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6982" y="140962"/>
            <a:ext cx="120950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Объединили все три схемы и собрали все в коробке от телефона</a:t>
            </a:r>
            <a:endParaRPr lang="ru-RU" sz="2800" dirty="0"/>
          </a:p>
        </p:txBody>
      </p:sp>
      <p:pic>
        <p:nvPicPr>
          <p:cNvPr id="31746" name="Picture 2" descr="http://xn--j1ahfl.xn--p1ai/data/images/u154104/t1487161410a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2" y="1028474"/>
            <a:ext cx="7780808" cy="582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12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6" y="3435927"/>
            <a:ext cx="3610954" cy="3422073"/>
          </a:xfrm>
          <a:prstGeom prst="rect">
            <a:avLst/>
          </a:prstGeom>
        </p:spPr>
      </p:pic>
      <p:pic>
        <p:nvPicPr>
          <p:cNvPr id="29698" name="Picture 2" descr="http://xn--j1ahfl.xn--p1ai/data/images/u154104/t1487161410a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040" y="0"/>
            <a:ext cx="5824978" cy="436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://xn--j1ahfl.xn--p1ai/data/images/u154104/t1487161410a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73" y="2219795"/>
            <a:ext cx="5951482" cy="445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69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xn--j1ahfl.xn--p1ai/data/images/u154104/t1487161410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702" y="0"/>
            <a:ext cx="5095298" cy="381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6" y="3435927"/>
            <a:ext cx="3610954" cy="34220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4370" y="404152"/>
            <a:ext cx="7595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Теперь загрузим программу 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ArduinoIDE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152" y="4223633"/>
            <a:ext cx="837762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Так это выглядит в работающем состоянии. Измеряются температура воздуха, давление в мм/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рт.ст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и дальность до препятствия.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2627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6" y="3435927"/>
            <a:ext cx="3610954" cy="34220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1055" y="512618"/>
            <a:ext cx="867294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Список использованных источников:</a:t>
            </a:r>
          </a:p>
          <a:p>
            <a:endParaRPr lang="ru-RU" sz="3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3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3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3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Материалы Интернет-ресурса</a:t>
            </a:r>
            <a:br>
              <a:rPr lang="ru-RU" sz="3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3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«Умный дом» своими руками, «Умный дом» своими руками. В. Н. Гололобов. - М. : НТ Пресс, 2007. - 416 с</a:t>
            </a:r>
            <a:r>
              <a:rPr lang="ru-RU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34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6" y="3435927"/>
            <a:ext cx="3610954" cy="3422073"/>
          </a:xfrm>
          <a:prstGeom prst="rect">
            <a:avLst/>
          </a:prstGeom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286001" y="228601"/>
            <a:ext cx="5472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sz="2800" b="1">
                <a:solidFill>
                  <a:srgbClr val="006666"/>
                </a:solidFill>
                <a:latin typeface="Arial Unicode MS" panose="020B0604020202020204" pitchFamily="34" charset="-128"/>
              </a:rPr>
              <a:t>Что это ?</a:t>
            </a:r>
            <a:endParaRPr lang="en-US" sz="2800">
              <a:solidFill>
                <a:srgbClr val="FFCC00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166039" y="804437"/>
            <a:ext cx="89916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20000"/>
              </a:lnSpc>
            </a:pPr>
            <a:endParaRPr lang="en-US" sz="2000" b="1" u="sng" dirty="0">
              <a:solidFill>
                <a:srgbClr val="006666"/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6674"/>
                </a:solidFill>
                <a:latin typeface="Arial Unicode MS" panose="020B0604020202020204" pitchFamily="34" charset="-128"/>
              </a:rPr>
              <a:t>Это комплекс автоматики, который управляет всеми инженерными системами дома</a:t>
            </a:r>
            <a:endParaRPr lang="ru-RU" sz="2800" dirty="0">
              <a:solidFill>
                <a:srgbClr val="006674"/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6674"/>
                </a:solidFill>
                <a:latin typeface="Arial Unicode MS" panose="020B0604020202020204" pitchFamily="34" charset="-128"/>
              </a:rPr>
              <a:t>Это современное единое средство для управления устройствами дома</a:t>
            </a:r>
            <a:endParaRPr lang="ru-RU" sz="2800" dirty="0">
              <a:solidFill>
                <a:srgbClr val="006674"/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6674"/>
                </a:solidFill>
                <a:latin typeface="Arial Unicode MS" panose="020B0604020202020204" pitchFamily="34" charset="-128"/>
              </a:rPr>
              <a:t>Это возможность комфортно жить в безопасном и экономичном доме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6674"/>
                </a:solidFill>
                <a:latin typeface="Arial Unicode MS" panose="020B0604020202020204" pitchFamily="34" charset="-128"/>
              </a:rPr>
              <a:t>Это способ создать индивидуальную среду для каждого жителя дома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dirty="0">
              <a:solidFill>
                <a:srgbClr val="006674"/>
              </a:solidFill>
              <a:latin typeface="Arial Unicode MS" panose="020B0604020202020204" pitchFamily="34" charset="-128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dirty="0">
              <a:solidFill>
                <a:srgbClr val="00667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78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6" y="3435927"/>
            <a:ext cx="3610954" cy="3422073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4213" y="228600"/>
            <a:ext cx="5472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sz="2800" b="1" dirty="0">
                <a:solidFill>
                  <a:srgbClr val="006666"/>
                </a:solidFill>
              </a:rPr>
              <a:t>Зачем</a:t>
            </a:r>
            <a:r>
              <a:rPr lang="ru-RU" sz="2800" b="1" dirty="0">
                <a:solidFill>
                  <a:srgbClr val="006666"/>
                </a:solidFill>
                <a:latin typeface="Arial Unicode MS" panose="020B0604020202020204" pitchFamily="34" charset="-128"/>
              </a:rPr>
              <a:t> это ?</a:t>
            </a:r>
            <a:endParaRPr lang="en-US" sz="2800" b="1" dirty="0">
              <a:solidFill>
                <a:srgbClr val="006666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4213" y="1217841"/>
            <a:ext cx="777716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6666"/>
                </a:solidFill>
                <a:latin typeface="Arial Unicode MS" panose="020B0604020202020204" pitchFamily="34" charset="-128"/>
              </a:rPr>
              <a:t>Комфорт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6666"/>
                </a:solidFill>
                <a:latin typeface="Arial Unicode MS" panose="020B0604020202020204" pitchFamily="34" charset="-128"/>
              </a:rPr>
              <a:t>Безопасность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6666"/>
                </a:solidFill>
                <a:latin typeface="Arial Unicode MS" panose="020B0604020202020204" pitchFamily="34" charset="-128"/>
              </a:rPr>
              <a:t>Энергетическая эффективность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6666"/>
                </a:solidFill>
                <a:latin typeface="Arial Unicode MS" panose="020B0604020202020204" pitchFamily="34" charset="-128"/>
              </a:rPr>
              <a:t>Гибкость управления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6666"/>
                </a:solidFill>
                <a:latin typeface="Arial Unicode MS" panose="020B0604020202020204" pitchFamily="34" charset="-128"/>
              </a:rPr>
              <a:t>Универсальность</a:t>
            </a:r>
            <a:endParaRPr lang="en-US" sz="2800" dirty="0">
              <a:solidFill>
                <a:srgbClr val="006666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27088" y="4365625"/>
            <a:ext cx="7777162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ru-RU" sz="2800" dirty="0">
                <a:solidFill>
                  <a:srgbClr val="006666"/>
                </a:solidFill>
                <a:latin typeface="Arial Unicode MS" panose="020B0604020202020204" pitchFamily="34" charset="-128"/>
              </a:rPr>
              <a:t>Цель построения системы </a:t>
            </a:r>
            <a:r>
              <a:rPr lang="ru-RU" sz="2800" dirty="0">
                <a:solidFill>
                  <a:srgbClr val="006666"/>
                </a:solidFill>
              </a:rPr>
              <a:t>«</a:t>
            </a:r>
            <a:r>
              <a:rPr lang="ru-RU" sz="2800" dirty="0">
                <a:solidFill>
                  <a:srgbClr val="006666"/>
                </a:solidFill>
                <a:latin typeface="Arial Unicode MS" panose="020B0604020202020204" pitchFamily="34" charset="-128"/>
              </a:rPr>
              <a:t>Умный дом</a:t>
            </a:r>
            <a:r>
              <a:rPr lang="ru-RU" sz="2800" dirty="0">
                <a:solidFill>
                  <a:srgbClr val="006666"/>
                </a:solidFill>
              </a:rPr>
              <a:t>»</a:t>
            </a:r>
            <a:r>
              <a:rPr lang="ru-RU" sz="2800" dirty="0">
                <a:solidFill>
                  <a:srgbClr val="006666"/>
                </a:solidFill>
                <a:latin typeface="Arial Unicode MS" panose="020B0604020202020204" pitchFamily="34" charset="-128"/>
              </a:rPr>
              <a:t> </a:t>
            </a:r>
            <a:r>
              <a:rPr lang="ru-RU" sz="2800" dirty="0">
                <a:solidFill>
                  <a:srgbClr val="006666"/>
                </a:solidFill>
              </a:rPr>
              <a:t>—</a:t>
            </a:r>
            <a:r>
              <a:rPr lang="ru-RU" sz="2800" dirty="0">
                <a:solidFill>
                  <a:srgbClr val="006666"/>
                </a:solidFill>
                <a:latin typeface="Arial Unicode MS" panose="020B0604020202020204" pitchFamily="34" charset="-128"/>
              </a:rPr>
              <a:t> обеспечить в доме</a:t>
            </a:r>
            <a:r>
              <a:rPr lang="ru-RU" sz="2800" dirty="0">
                <a:solidFill>
                  <a:srgbClr val="006666"/>
                </a:solidFill>
              </a:rPr>
              <a:t> </a:t>
            </a:r>
            <a:r>
              <a:rPr lang="ru-RU" sz="2800" dirty="0">
                <a:solidFill>
                  <a:srgbClr val="006666"/>
                </a:solidFill>
                <a:latin typeface="Arial Unicode MS" panose="020B0604020202020204" pitchFamily="34" charset="-128"/>
              </a:rPr>
              <a:t>комфорт</a:t>
            </a:r>
            <a:r>
              <a:rPr lang="ru-RU" sz="2800" dirty="0">
                <a:solidFill>
                  <a:srgbClr val="006666"/>
                </a:solidFill>
              </a:rPr>
              <a:t> </a:t>
            </a:r>
            <a:r>
              <a:rPr lang="ru-RU" sz="2800" dirty="0">
                <a:solidFill>
                  <a:srgbClr val="006666"/>
                </a:solidFill>
                <a:latin typeface="Arial Unicode MS" panose="020B0604020202020204" pitchFamily="34" charset="-128"/>
              </a:rPr>
              <a:t>и безопасность, предоставить средство для экономии энергетических ресурсов</a:t>
            </a:r>
            <a:endParaRPr lang="en-US" sz="2800" dirty="0">
              <a:solidFill>
                <a:srgbClr val="006666"/>
              </a:solidFill>
              <a:latin typeface="Arial Unicode MS" panose="020B0604020202020204" pitchFamily="34" charset="-128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dirty="0">
              <a:solidFill>
                <a:srgbClr val="006666"/>
              </a:solidFill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738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6" y="3435927"/>
            <a:ext cx="3610954" cy="3422073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84213" y="228600"/>
            <a:ext cx="5472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sz="2800" b="1" dirty="0">
                <a:solidFill>
                  <a:srgbClr val="006666"/>
                </a:solidFill>
                <a:latin typeface="Arial Unicode MS" panose="020B0604020202020204" pitchFamily="34" charset="-128"/>
              </a:rPr>
              <a:t>Почему удобно ?</a:t>
            </a:r>
            <a:endParaRPr lang="en-US" sz="2800" b="1" dirty="0">
              <a:solidFill>
                <a:srgbClr val="006666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0" y="900113"/>
            <a:ext cx="9241559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Комфорт</a:t>
            </a:r>
            <a:r>
              <a:rPr lang="ru-RU" sz="2400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6666"/>
                </a:solidFill>
                <a:latin typeface="Times New Roman" panose="02020603050405020304" pitchFamily="18" charset="0"/>
              </a:rPr>
              <a:t>Единое управление всеми устройствами из любого места</a:t>
            </a:r>
            <a:endParaRPr lang="lt-LT" sz="2400" dirty="0">
              <a:solidFill>
                <a:srgbClr val="006666"/>
              </a:solidFill>
              <a:latin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6666"/>
                </a:solidFill>
                <a:latin typeface="Arial Unicode MS" panose="020B0604020202020204" pitchFamily="34" charset="-128"/>
              </a:rPr>
              <a:t>Система автоматически подбирает оптимальный режим </a:t>
            </a:r>
            <a:r>
              <a:rPr lang="lt-LT" sz="2400" dirty="0">
                <a:solidFill>
                  <a:srgbClr val="006666"/>
                </a:solidFill>
                <a:latin typeface="Arial Unicode MS" panose="020B0604020202020204" pitchFamily="34" charset="-128"/>
              </a:rPr>
              <a:t>в </a:t>
            </a:r>
            <a:r>
              <a:rPr lang="ru-RU" sz="2400" dirty="0">
                <a:solidFill>
                  <a:srgbClr val="006666"/>
                </a:solidFill>
                <a:latin typeface="Arial Unicode MS" panose="020B0604020202020204" pitchFamily="34" charset="-128"/>
              </a:rPr>
              <a:t>соответствии с атмосферно-климатическими условиями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lang="ru-RU" sz="2400" dirty="0">
              <a:solidFill>
                <a:srgbClr val="006666"/>
              </a:solidFill>
              <a:latin typeface="Arial Unicode MS" panose="020B0604020202020204" pitchFamily="34" charset="-128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Гибкость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6666"/>
                </a:solidFill>
                <a:latin typeface="Arial Unicode MS" panose="020B0604020202020204" pitchFamily="34" charset="-128"/>
              </a:rPr>
              <a:t>Система адаптируется в соответствии с конкретными потребностями жильцов</a:t>
            </a:r>
            <a:endParaRPr lang="lt-LT" sz="2400" dirty="0">
              <a:solidFill>
                <a:srgbClr val="006666"/>
              </a:solidFill>
              <a:latin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6666"/>
                </a:solidFill>
                <a:latin typeface="Arial Unicode MS" panose="020B0604020202020204" pitchFamily="34" charset="-128"/>
              </a:rPr>
              <a:t>Систему легко конфигурировать и</a:t>
            </a:r>
            <a:r>
              <a:rPr lang="ru-RU" sz="2400" dirty="0">
                <a:solidFill>
                  <a:srgbClr val="006666"/>
                </a:solidFill>
                <a:latin typeface="Times New Roman" panose="02020603050405020304" pitchFamily="18" charset="0"/>
              </a:rPr>
              <a:t> дополнять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lang="ru-RU" sz="2400" dirty="0">
              <a:solidFill>
                <a:srgbClr val="00666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Экономичность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6666"/>
                </a:solidFill>
                <a:latin typeface="Times New Roman" panose="02020603050405020304" pitchFamily="18" charset="0"/>
              </a:rPr>
              <a:t>Значительная экономия электроэнергии</a:t>
            </a:r>
            <a:endParaRPr lang="lt-LT" sz="2400" dirty="0">
              <a:solidFill>
                <a:srgbClr val="006666"/>
              </a:solidFill>
              <a:latin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6666"/>
                </a:solidFill>
                <a:latin typeface="Times New Roman" panose="02020603050405020304" pitchFamily="18" charset="0"/>
              </a:rPr>
              <a:t>Меньше эксплуатационных расходов </a:t>
            </a:r>
            <a:r>
              <a:rPr lang="lt-LT" sz="2400" dirty="0">
                <a:solidFill>
                  <a:srgbClr val="006666"/>
                </a:solidFill>
                <a:latin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rgbClr val="006666"/>
                </a:solidFill>
                <a:latin typeface="Times New Roman" panose="02020603050405020304" pitchFamily="18" charset="0"/>
              </a:rPr>
              <a:t>обновление системы и её расширение не требует много инвестиций</a:t>
            </a:r>
            <a:endParaRPr lang="en-US" sz="2400" dirty="0">
              <a:solidFill>
                <a:srgbClr val="00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86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6" y="3435927"/>
            <a:ext cx="3610954" cy="3422073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84213" y="228600"/>
            <a:ext cx="5472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sz="2800" b="1" dirty="0">
                <a:solidFill>
                  <a:srgbClr val="006666"/>
                </a:solidFill>
                <a:latin typeface="Arial Unicode MS" panose="020B0604020202020204" pitchFamily="34" charset="-128"/>
              </a:rPr>
              <a:t>Чем управляет ?</a:t>
            </a:r>
            <a:endParaRPr lang="en-US" sz="2800" b="1" dirty="0">
              <a:solidFill>
                <a:srgbClr val="006666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97740" y="1035339"/>
            <a:ext cx="9549823" cy="446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6666"/>
                </a:solidFill>
                <a:latin typeface="Times New Roman" panose="02020603050405020304" pitchFamily="18" charset="0"/>
              </a:rPr>
              <a:t>Устройствами по теплоснабжению, кондиционированию, вентилированию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6666"/>
                </a:solidFill>
                <a:latin typeface="Times New Roman" panose="02020603050405020304" pitchFamily="18" charset="0"/>
              </a:rPr>
              <a:t>Устройствами освещени</a:t>
            </a:r>
            <a:r>
              <a:rPr lang="ru-RU" sz="2800" dirty="0">
                <a:solidFill>
                  <a:srgbClr val="006666"/>
                </a:solidFill>
                <a:latin typeface="Arial Unicode MS" panose="020B0604020202020204" pitchFamily="34" charset="-128"/>
              </a:rPr>
              <a:t>я</a:t>
            </a:r>
            <a:r>
              <a:rPr lang="ru-RU" sz="2800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6666"/>
                </a:solidFill>
                <a:latin typeface="Times New Roman" panose="02020603050405020304" pitchFamily="18" charset="0"/>
              </a:rPr>
              <a:t>Механическими устройствами - жалюзи, автоматические ворота, двери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6666"/>
                </a:solidFill>
                <a:latin typeface="Times New Roman" panose="02020603050405020304" pitchFamily="18" charset="0"/>
              </a:rPr>
              <a:t>Охранными устройствами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6666"/>
                </a:solidFill>
                <a:latin typeface="Times New Roman" panose="02020603050405020304" pitchFamily="18" charset="0"/>
              </a:rPr>
              <a:t>Бытовыми устройствами, аудио и видео аппаратурой и другим  оборудованием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6666"/>
                </a:solidFill>
                <a:latin typeface="Times New Roman" panose="02020603050405020304" pitchFamily="18" charset="0"/>
              </a:rPr>
              <a:t>Придомовой инфраструктурой </a:t>
            </a:r>
          </a:p>
        </p:txBody>
      </p:sp>
    </p:spTree>
    <p:extLst>
      <p:ext uri="{BB962C8B-B14F-4D97-AF65-F5344CB8AC3E}">
        <p14:creationId xmlns:p14="http://schemas.microsoft.com/office/powerpoint/2010/main" val="256262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6" y="3435927"/>
            <a:ext cx="3610954" cy="3422073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84213" y="228600"/>
            <a:ext cx="5472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sz="2800" b="1" dirty="0">
                <a:solidFill>
                  <a:srgbClr val="006666"/>
                </a:solidFill>
                <a:latin typeface="Arial Unicode MS" panose="020B0604020202020204" pitchFamily="34" charset="-128"/>
              </a:rPr>
              <a:t>Способы управления</a:t>
            </a:r>
            <a:endParaRPr lang="en-US" sz="2800" b="1" dirty="0">
              <a:solidFill>
                <a:srgbClr val="006666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40867" y="910287"/>
            <a:ext cx="10011496" cy="505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Локальное управление с помощью: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6666"/>
                </a:solidFill>
                <a:latin typeface="Times New Roman" panose="02020603050405020304" pitchFamily="18" charset="0"/>
              </a:rPr>
              <a:t>сенсорной ЖК-панели, 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6666"/>
                </a:solidFill>
                <a:latin typeface="Times New Roman" panose="02020603050405020304" pitchFamily="18" charset="0"/>
              </a:rPr>
              <a:t>пу</a:t>
            </a:r>
            <a:r>
              <a:rPr lang="ru-RU" sz="2400" dirty="0">
                <a:solidFill>
                  <a:srgbClr val="006666"/>
                </a:solidFill>
                <a:latin typeface="Arial Unicode MS" panose="020B0604020202020204" pitchFamily="34" charset="-128"/>
              </a:rPr>
              <a:t>льта </a:t>
            </a:r>
            <a:r>
              <a:rPr lang="ru-RU" sz="2400" dirty="0">
                <a:solidFill>
                  <a:srgbClr val="006666"/>
                </a:solidFill>
                <a:latin typeface="Times New Roman" panose="02020603050405020304" pitchFamily="18" charset="0"/>
              </a:rPr>
              <a:t>дистанционного управления (ДУ),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6666"/>
                </a:solidFill>
                <a:latin typeface="Arial Unicode MS" panose="020B0604020202020204" pitchFamily="34" charset="-128"/>
              </a:rPr>
              <a:t>персонального компьютера</a:t>
            </a:r>
            <a:r>
              <a:rPr lang="ru-RU" sz="2400" dirty="0">
                <a:solidFill>
                  <a:srgbClr val="006666"/>
                </a:solidFill>
                <a:latin typeface="Times New Roman" panose="02020603050405020304" pitchFamily="18" charset="0"/>
              </a:rPr>
              <a:t>, 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6666"/>
                </a:solidFill>
                <a:latin typeface="Times New Roman" panose="02020603050405020304" pitchFamily="18" charset="0"/>
              </a:rPr>
              <a:t>меню на телевизоре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Удаленное управление и наблюдение за всеми системами с помощью: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6666"/>
                </a:solidFill>
                <a:latin typeface="Times New Roman" panose="02020603050405020304" pitchFamily="18" charset="0"/>
              </a:rPr>
              <a:t>персонального компьютера, 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6666"/>
                </a:solidFill>
                <a:latin typeface="Times New Roman" panose="02020603050405020304" pitchFamily="18" charset="0"/>
              </a:rPr>
              <a:t>мобильного телефона по современным каналам связи: </a:t>
            </a:r>
            <a:r>
              <a:rPr lang="ru-RU" sz="2400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Intranet</a:t>
            </a:r>
            <a:r>
              <a:rPr lang="ru-RU" sz="2400" dirty="0">
                <a:solidFill>
                  <a:srgbClr val="006666"/>
                </a:solidFill>
                <a:latin typeface="Times New Roman" panose="02020603050405020304" pitchFamily="18" charset="0"/>
              </a:rPr>
              <a:t>/</a:t>
            </a:r>
            <a:r>
              <a:rPr lang="ru-RU" sz="2400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Internet</a:t>
            </a:r>
            <a:r>
              <a:rPr lang="ru-RU" sz="2400" dirty="0">
                <a:solidFill>
                  <a:srgbClr val="006666"/>
                </a:solidFill>
                <a:latin typeface="Times New Roman" panose="02020603050405020304" pitchFamily="18" charset="0"/>
              </a:rPr>
              <a:t>, GSM, GPRS, </a:t>
            </a:r>
            <a:r>
              <a:rPr lang="ru-RU" sz="2400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WiFi</a:t>
            </a:r>
            <a:endParaRPr lang="ru-RU" sz="2400" dirty="0">
              <a:solidFill>
                <a:srgbClr val="006666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6666"/>
                </a:solidFill>
                <a:latin typeface="Times New Roman" panose="02020603050405020304" pitchFamily="18" charset="0"/>
              </a:rPr>
              <a:t>Автоматическое оповещение хозяина или спец. служб о возникших внештатных ситуациях </a:t>
            </a:r>
          </a:p>
        </p:txBody>
      </p:sp>
    </p:spTree>
    <p:extLst>
      <p:ext uri="{BB962C8B-B14F-4D97-AF65-F5344CB8AC3E}">
        <p14:creationId xmlns:p14="http://schemas.microsoft.com/office/powerpoint/2010/main" val="386748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6" y="3435927"/>
            <a:ext cx="3610954" cy="3422073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84213" y="0"/>
            <a:ext cx="67675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sz="2800" b="1" dirty="0">
                <a:solidFill>
                  <a:srgbClr val="006666"/>
                </a:solidFill>
                <a:latin typeface="Arial Unicode MS" panose="020B0604020202020204" pitchFamily="34" charset="-128"/>
              </a:rPr>
              <a:t>Основные </a:t>
            </a:r>
            <a:r>
              <a:rPr lang="ru-RU" sz="2800" b="1" dirty="0" smtClean="0">
                <a:solidFill>
                  <a:srgbClr val="006666"/>
                </a:solidFill>
                <a:latin typeface="Arial Unicode MS" panose="020B0604020202020204" pitchFamily="34" charset="-128"/>
              </a:rPr>
              <a:t>фу</a:t>
            </a:r>
            <a:r>
              <a:rPr lang="ru-RU" sz="2800" b="1" dirty="0" smtClean="0">
                <a:solidFill>
                  <a:srgbClr val="006666"/>
                </a:solidFill>
              </a:rPr>
              <a:t>н</a:t>
            </a:r>
            <a:r>
              <a:rPr lang="ru-RU" sz="2800" b="1" dirty="0" smtClean="0">
                <a:solidFill>
                  <a:srgbClr val="006666"/>
                </a:solidFill>
                <a:latin typeface="Arial Unicode MS" panose="020B0604020202020204" pitchFamily="34" charset="-128"/>
              </a:rPr>
              <a:t>кции </a:t>
            </a:r>
            <a:r>
              <a:rPr lang="ru-RU" sz="2800" b="1" dirty="0">
                <a:solidFill>
                  <a:srgbClr val="006666"/>
                </a:solidFill>
                <a:latin typeface="Arial Unicode MS" panose="020B0604020202020204" pitchFamily="34" charset="-128"/>
              </a:rPr>
              <a:t>системы</a:t>
            </a:r>
            <a:endParaRPr lang="en-US" sz="2800" b="1" dirty="0">
              <a:solidFill>
                <a:srgbClr val="006666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5" name="Rounded Rectangle 12"/>
          <p:cNvSpPr>
            <a:spLocks noChangeArrowheads="1"/>
          </p:cNvSpPr>
          <p:nvPr/>
        </p:nvSpPr>
        <p:spPr bwMode="auto">
          <a:xfrm>
            <a:off x="121948" y="811212"/>
            <a:ext cx="9894887" cy="5589587"/>
          </a:xfrm>
          <a:prstGeom prst="roundRect">
            <a:avLst>
              <a:gd name="adj" fmla="val 11745"/>
            </a:avLst>
          </a:prstGeom>
          <a:solidFill>
            <a:srgbClr val="F3F3F1">
              <a:alpha val="20000"/>
            </a:srgbClr>
          </a:solidFill>
          <a:ln w="19050" algn="ctr">
            <a:solidFill>
              <a:srgbClr val="006666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Group 70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640810"/>
              </p:ext>
            </p:extLst>
          </p:nvPr>
        </p:nvGraphicFramePr>
        <p:xfrm>
          <a:off x="337848" y="1027113"/>
          <a:ext cx="9345172" cy="4959611"/>
        </p:xfrm>
        <a:graphic>
          <a:graphicData uri="http://schemas.openxmlformats.org/drawingml/2006/table">
            <a:tbl>
              <a:tblPr/>
              <a:tblGrid>
                <a:gridCol w="864656"/>
                <a:gridCol w="3807929"/>
                <a:gridCol w="868475"/>
                <a:gridCol w="3804112"/>
              </a:tblGrid>
              <a:tr h="8357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t-L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Управление внешним освещением</a:t>
                      </a:r>
                      <a:r>
                        <a:rPr kumimoji="0" lang="lt-L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Управление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освещением</a:t>
                      </a:r>
                      <a:r>
                        <a:rPr kumimoji="0" lang="lt-L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47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Управление бассейном, баней</a:t>
                      </a:r>
                      <a:r>
                        <a:rPr kumimoji="0" lang="lt-L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Управление электроприборами</a:t>
                      </a:r>
                      <a:endParaRPr kumimoji="0" lang="lt-L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47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Управление системой вентиляции</a:t>
                      </a:r>
                      <a:r>
                        <a:rPr kumimoji="0" lang="lt-L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Управление системой оттаивания льда</a:t>
                      </a:r>
                      <a:r>
                        <a:rPr kumimoji="0" lang="lt-L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47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Управление воротами</a:t>
                      </a:r>
                      <a:endParaRPr kumimoji="0" lang="lt-L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Поддержание температуры</a:t>
                      </a:r>
                      <a:r>
                        <a:rPr kumimoji="0" lang="lt-L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47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Управление жалюзи, маркизами</a:t>
                      </a:r>
                      <a:r>
                        <a:rPr kumimoji="0" lang="lt-L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Слежение за территорией</a:t>
                      </a:r>
                      <a:r>
                        <a:rPr kumimoji="0" lang="lt-L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47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Управление системой орошения</a:t>
                      </a:r>
                      <a:r>
                        <a:rPr kumimoji="0" lang="lt-L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Контроль входа</a:t>
                      </a:r>
                      <a:r>
                        <a:rPr kumimoji="0" lang="lt-L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5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86" y="982064"/>
            <a:ext cx="677864" cy="68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6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86" y="1833428"/>
            <a:ext cx="677864" cy="66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6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76" y="2630853"/>
            <a:ext cx="677864" cy="67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7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5" y="3356163"/>
            <a:ext cx="654885" cy="66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7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86" y="4168586"/>
            <a:ext cx="666374" cy="66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7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76" y="4996971"/>
            <a:ext cx="666374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7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076" y="1057882"/>
            <a:ext cx="654885" cy="66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7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31" y="1755881"/>
            <a:ext cx="654885" cy="65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7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30" y="2673837"/>
            <a:ext cx="654885" cy="66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7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20" y="3379529"/>
            <a:ext cx="677864" cy="66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8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20" y="4168586"/>
            <a:ext cx="677864" cy="66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8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20" y="5129588"/>
            <a:ext cx="643396" cy="64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18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6" y="3435927"/>
            <a:ext cx="3610954" cy="3422073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84213" y="0"/>
            <a:ext cx="67675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sz="2800" b="1" dirty="0">
                <a:solidFill>
                  <a:srgbClr val="006666"/>
                </a:solidFill>
                <a:latin typeface="Arial Unicode MS" panose="020B0604020202020204" pitchFamily="34" charset="-128"/>
              </a:rPr>
              <a:t>Основные </a:t>
            </a:r>
            <a:r>
              <a:rPr lang="ru-RU" sz="2800" b="1" dirty="0" smtClean="0">
                <a:solidFill>
                  <a:srgbClr val="006666"/>
                </a:solidFill>
                <a:latin typeface="Arial Unicode MS" panose="020B0604020202020204" pitchFamily="34" charset="-128"/>
              </a:rPr>
              <a:t>фу</a:t>
            </a:r>
            <a:r>
              <a:rPr lang="ru-RU" sz="2800" b="1" dirty="0" smtClean="0">
                <a:solidFill>
                  <a:srgbClr val="006666"/>
                </a:solidFill>
              </a:rPr>
              <a:t>н</a:t>
            </a:r>
            <a:r>
              <a:rPr lang="ru-RU" sz="2800" b="1" dirty="0" smtClean="0">
                <a:solidFill>
                  <a:srgbClr val="006666"/>
                </a:solidFill>
                <a:latin typeface="Arial Unicode MS" panose="020B0604020202020204" pitchFamily="34" charset="-128"/>
              </a:rPr>
              <a:t>кции </a:t>
            </a:r>
            <a:r>
              <a:rPr lang="ru-RU" sz="2800" b="1" dirty="0">
                <a:solidFill>
                  <a:srgbClr val="006666"/>
                </a:solidFill>
                <a:latin typeface="Arial Unicode MS" panose="020B0604020202020204" pitchFamily="34" charset="-128"/>
              </a:rPr>
              <a:t>системы</a:t>
            </a:r>
            <a:endParaRPr lang="en-US" sz="2800" b="1" dirty="0">
              <a:solidFill>
                <a:srgbClr val="006666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4" name="Rounded Rectangle 12"/>
          <p:cNvSpPr>
            <a:spLocks noChangeArrowheads="1"/>
          </p:cNvSpPr>
          <p:nvPr/>
        </p:nvSpPr>
        <p:spPr bwMode="auto">
          <a:xfrm>
            <a:off x="468313" y="1268412"/>
            <a:ext cx="9160596" cy="5589587"/>
          </a:xfrm>
          <a:prstGeom prst="roundRect">
            <a:avLst>
              <a:gd name="adj" fmla="val 11745"/>
            </a:avLst>
          </a:prstGeom>
          <a:solidFill>
            <a:srgbClr val="F3F3F1">
              <a:alpha val="20000"/>
            </a:srgbClr>
          </a:solidFill>
          <a:ln w="19050" algn="ctr">
            <a:solidFill>
              <a:srgbClr val="006666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Group 1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227534"/>
              </p:ext>
            </p:extLst>
          </p:nvPr>
        </p:nvGraphicFramePr>
        <p:xfrm>
          <a:off x="684213" y="1484313"/>
          <a:ext cx="8651674" cy="4948158"/>
        </p:xfrm>
        <a:graphic>
          <a:graphicData uri="http://schemas.openxmlformats.org/drawingml/2006/table">
            <a:tbl>
              <a:tblPr/>
              <a:tblGrid>
                <a:gridCol w="800491"/>
                <a:gridCol w="3525346"/>
                <a:gridCol w="804026"/>
                <a:gridCol w="3521811"/>
              </a:tblGrid>
              <a:tr h="8246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t-L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Интеграция с системами безопасности</a:t>
                      </a:r>
                      <a:r>
                        <a:rPr kumimoji="0" lang="lt-L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Поставка метеорологических данных</a:t>
                      </a:r>
                      <a:r>
                        <a:rPr kumimoji="0" lang="lt-L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46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Обнаружение утечки газа</a:t>
                      </a:r>
                      <a:r>
                        <a:rPr kumimoji="0" lang="lt-L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Управление системой через Интернет</a:t>
                      </a:r>
                      <a:r>
                        <a:rPr kumimoji="0" lang="lt-L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46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Обнаружение утечки воды</a:t>
                      </a:r>
                      <a:r>
                        <a:rPr kumimoji="0" lang="lt-L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Управление системой с помощью TV</a:t>
                      </a:r>
                      <a:r>
                        <a:rPr kumimoji="0" lang="lt-L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46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Сбор данных от оборудования учета</a:t>
                      </a:r>
                      <a:endParaRPr kumimoji="0" lang="lt-L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Управление системой с дистанционного пульта</a:t>
                      </a:r>
                      <a:r>
                        <a:rPr kumimoji="0" lang="lt-L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46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Информирование хозяев</a:t>
                      </a:r>
                      <a:r>
                        <a:rPr kumimoji="0" lang="lt-L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Управление системой с ЖКЛ панели</a:t>
                      </a:r>
                      <a:r>
                        <a:rPr kumimoji="0" lang="lt-L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46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t-L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t-L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29991"/>
            <a:ext cx="652882" cy="65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05038"/>
            <a:ext cx="652882" cy="64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59" y="3085261"/>
            <a:ext cx="629974" cy="64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68" y="4736882"/>
            <a:ext cx="652882" cy="65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68" y="3910783"/>
            <a:ext cx="652882" cy="66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254" y="1482148"/>
            <a:ext cx="641428" cy="65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611" y="2337654"/>
            <a:ext cx="652882" cy="65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065" y="3156654"/>
            <a:ext cx="641428" cy="62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611" y="4020291"/>
            <a:ext cx="652882" cy="66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611" y="4769590"/>
            <a:ext cx="652882" cy="66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7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6" y="3435927"/>
            <a:ext cx="3610954" cy="34220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3536" y="834149"/>
            <a:ext cx="9837264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Основные направления:</a:t>
            </a:r>
          </a:p>
          <a:p>
            <a:pPr marL="342900" indent="-342900" algn="ctr">
              <a:buAutoNum type="arabicPeriod"/>
            </a:pPr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Измеряй!</a:t>
            </a:r>
          </a:p>
          <a:p>
            <a:pPr marL="342900" indent="-342900" algn="ctr">
              <a:buAutoNum type="arabicPeriod"/>
            </a:pPr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Управляй!</a:t>
            </a:r>
          </a:p>
          <a:p>
            <a:pPr marL="342900" indent="-342900" algn="ctr">
              <a:buAutoNum type="arabicPeriod"/>
            </a:pPr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Действуй!</a:t>
            </a:r>
            <a:endParaRPr lang="ru-RU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898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S_HASHES" val="&lt;hashes&gt;&lt;item&gt;&lt;first&gt;audio&lt;/first&gt;&lt;second&gt;da39a3ee5e6b4bd3255bfef95601890afd879&lt;/second&gt;&lt;/item&gt;&lt;item&gt;&lt;first&gt;audio2&lt;/first&gt;&lt;second&gt;da39a3ee5e6b4bd3255bfef95601890afd879&lt;/second&gt;&lt;/item&gt;&lt;item&gt;&lt;first&gt;bgAudio&lt;/first&gt;&lt;second&gt;da39a3ee5e6b4bd3255bfef95601890afd879&lt;/second&gt;&lt;/item&gt;&lt;item&gt;&lt;first&gt;interactions&lt;/first&gt;&lt;second&gt;da39a3ee5e6b4bd3255bfef95601890afd879&lt;/second&gt;&lt;/item&gt;&lt;item&gt;&lt;first&gt;presentation&lt;/first&gt;&lt;second&gt;f7c838efe4f6d2155a74060ee3d5e58af95f7a&lt;/second&gt;&lt;/item&gt;&lt;item&gt;&lt;first&gt;quizzes&lt;/first&gt;&lt;second&gt;da39a3ee5e6b4bd3255bfef95601890afd879&lt;/second&gt;&lt;/item&gt;&lt;item&gt;&lt;first&gt;scenarios&lt;/first&gt;&lt;second&gt;da39a3ee5e6b4bd3255bfef95601890afd879&lt;/second&gt;&lt;/item&gt;&lt;item&gt;&lt;first&gt;video&lt;/first&gt;&lt;second&gt;da39a3ee5e6b4bd3255bfef95601890afd879&lt;/second&gt;&lt;/item&gt;&lt;item&gt;&lt;first&gt;video2&lt;/first&gt;&lt;second&gt;da39a3ee5e6b4bd3255bfef95601890afd879&lt;/second&gt;&lt;/item&gt;&lt;/hashes&gt;&#10;"/>
  <p:tag name="ISPRING_RESOURCE_PATHS_HASH_PRESENTER" val="77e2b11813f5dfe78e9d25ff80f5bad1d3ed62"/>
  <p:tag name="ISPRING_RESOURCE_PATHS_HASH_2" val="77e2b11813f5dfe78e9d25ff80f5bad1d3ed6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393</Words>
  <Application>Microsoft Office PowerPoint</Application>
  <PresentationFormat>Произвольный</PresentationFormat>
  <Paragraphs>98</Paragraphs>
  <Slides>18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User</cp:lastModifiedBy>
  <cp:revision>19</cp:revision>
  <dcterms:created xsi:type="dcterms:W3CDTF">2017-02-21T15:31:42Z</dcterms:created>
  <dcterms:modified xsi:type="dcterms:W3CDTF">2017-03-16T07:51:53Z</dcterms:modified>
</cp:coreProperties>
</file>