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</p:sldMasterIdLst>
  <p:notesMasterIdLst>
    <p:notesMasterId r:id="rId70"/>
  </p:notesMasterIdLst>
  <p:sldIdLst>
    <p:sldId id="375" r:id="rId16"/>
    <p:sldId id="387" r:id="rId17"/>
    <p:sldId id="392" r:id="rId18"/>
    <p:sldId id="393" r:id="rId19"/>
    <p:sldId id="396" r:id="rId20"/>
    <p:sldId id="397" r:id="rId21"/>
    <p:sldId id="391" r:id="rId22"/>
    <p:sldId id="403" r:id="rId23"/>
    <p:sldId id="400" r:id="rId24"/>
    <p:sldId id="399" r:id="rId25"/>
    <p:sldId id="398" r:id="rId26"/>
    <p:sldId id="402" r:id="rId27"/>
    <p:sldId id="401" r:id="rId28"/>
    <p:sldId id="407" r:id="rId29"/>
    <p:sldId id="405" r:id="rId30"/>
    <p:sldId id="404" r:id="rId31"/>
    <p:sldId id="408" r:id="rId32"/>
    <p:sldId id="410" r:id="rId33"/>
    <p:sldId id="409" r:id="rId34"/>
    <p:sldId id="411" r:id="rId35"/>
    <p:sldId id="412" r:id="rId36"/>
    <p:sldId id="414" r:id="rId37"/>
    <p:sldId id="413" r:id="rId38"/>
    <p:sldId id="415" r:id="rId39"/>
    <p:sldId id="416" r:id="rId40"/>
    <p:sldId id="388" r:id="rId41"/>
    <p:sldId id="417" r:id="rId42"/>
    <p:sldId id="310" r:id="rId43"/>
    <p:sldId id="442" r:id="rId44"/>
    <p:sldId id="426" r:id="rId45"/>
    <p:sldId id="427" r:id="rId46"/>
    <p:sldId id="421" r:id="rId47"/>
    <p:sldId id="423" r:id="rId48"/>
    <p:sldId id="422" r:id="rId49"/>
    <p:sldId id="425" r:id="rId50"/>
    <p:sldId id="432" r:id="rId51"/>
    <p:sldId id="434" r:id="rId52"/>
    <p:sldId id="428" r:id="rId53"/>
    <p:sldId id="433" r:id="rId54"/>
    <p:sldId id="437" r:id="rId55"/>
    <p:sldId id="430" r:id="rId56"/>
    <p:sldId id="429" r:id="rId57"/>
    <p:sldId id="431" r:id="rId58"/>
    <p:sldId id="440" r:id="rId59"/>
    <p:sldId id="435" r:id="rId60"/>
    <p:sldId id="438" r:id="rId61"/>
    <p:sldId id="439" r:id="rId62"/>
    <p:sldId id="441" r:id="rId63"/>
    <p:sldId id="443" r:id="rId64"/>
    <p:sldId id="436" r:id="rId65"/>
    <p:sldId id="444" r:id="rId66"/>
    <p:sldId id="406" r:id="rId67"/>
    <p:sldId id="395" r:id="rId68"/>
    <p:sldId id="386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E8539-753B-45CE-9D8B-E402F8FB4BB7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F8575-7808-49BB-9408-74D1491EC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26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6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3810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0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2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8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197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5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7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6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6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0DD37-9159-4835-BEA8-BF5E456CC7D8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ED6C-4042-4FBF-A53E-1EEBEBBB4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099005"/>
      </p:ext>
    </p:extLst>
  </p:cSld>
  <p:clrMapOvr>
    <a:masterClrMapping/>
  </p:clrMapOvr>
  <p:transition spd="slow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6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4923B-CD34-4A66-A6BE-C5C4E5A03A15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987EA-92B9-4F68-8DC7-12F841AC9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52390"/>
      </p:ext>
    </p:extLst>
  </p:cSld>
  <p:clrMapOvr>
    <a:masterClrMapping/>
  </p:clrMapOvr>
  <p:transition spd="slow"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8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0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3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C8374-4105-4D12-8DB6-54C6BC0B0BFA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D0B13-9401-41E4-BE8D-5226C56D6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440805"/>
      </p:ext>
    </p:extLst>
  </p:cSld>
  <p:clrMapOvr>
    <a:masterClrMapping/>
  </p:clrMapOvr>
  <p:transition spd="slow">
    <p:split orient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8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9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A074A-8F85-4CAB-B868-5E8013368F4A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37E6-2577-4F0A-8C94-6D076165B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747350"/>
      </p:ext>
    </p:extLst>
  </p:cSld>
  <p:clrMapOvr>
    <a:masterClrMapping/>
  </p:clrMapOvr>
  <p:transition spd="slow">
    <p:split orient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4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4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B94D3-60BF-40BC-815B-E4784276E0F9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E1699-DEC9-40FA-8668-5C1A1F3A3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120509"/>
      </p:ext>
    </p:extLst>
  </p:cSld>
  <p:clrMapOvr>
    <a:masterClrMapping/>
  </p:clrMapOvr>
  <p:transition spd="slow">
    <p:split orient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18627-7FBB-479E-B716-4625138B2057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76A2-5647-425E-999E-6D20D11B4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76905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DB21C-4A2C-489C-BECD-186A41C1FEC2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08D2-3CFC-4435-A893-3FE633A5F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416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998D5-9E45-406A-9A68-DDE897ECD7BF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F48A9-C985-4357-B388-7CF50311B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75046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849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26239-A221-4C62-8082-E255C9B34AFD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DB758-E901-4F27-B6AB-8E4777897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9150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04175-1549-45CF-AC30-94C6105F25DA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1E531-9931-4DD2-9940-9C67C5CF1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8164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D8518-5C9B-4685-9013-4E1ADFCE365F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2EC50-FC98-4EAD-9EF3-AFE71EE2DE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610200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0E243-ACCC-4DED-9DE3-FEB8E3B21364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82D34-79F0-44A2-8436-4C1061EA8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418542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BA2E7-241D-4188-9F5D-9B5719664806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6B772-5A91-482F-A9CA-223820834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31235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23B49-A238-4573-98C7-DB9BB43F4F30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AB30-B374-459C-8288-ED1BECBBE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31313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BDC5A-98D4-4095-9EBC-76EDCB712B20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F8A70-5CF9-42B9-BCDF-067719EC3B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142969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0E12-12FC-4904-81F2-3E0A255710DF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AF522-531D-4BBC-AD13-7A787BC44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300448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C2AC-3DF4-43C5-911B-F80B8213AB75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1CF7-8BE6-4BD4-8A73-713197E30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983637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7D0F-6342-49DF-AC13-8068C3FCA632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76A20-1E76-4209-8A4E-609CF4B7D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6378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41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44B71-39A7-447C-9F1E-DB4624AB77D8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DECD1-4CA4-4AF8-B802-70EAD35679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71089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BBA36-AB68-4015-8AAA-410D1CA521DF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70364-1D51-4B36-A213-9D9B3B43D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364159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130A2-B121-454C-AAC9-65370AB4A51D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4F147-5ECB-44DD-8EFB-C58ED340E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38392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2E097-39C9-474B-97CA-571FB9AA2F2A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7856C-B67A-43D1-9405-DDEF21767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26001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42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35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39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80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13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7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554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93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05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575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30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5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1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015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207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5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7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861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2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590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7128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9C50-6030-4565-98FD-E44A069EA7E1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00D62-02B3-4727-9C92-5FE59D700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1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9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2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4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381C3-1161-4972-8874-36798DDFD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48070-3D1E-4EBC-993D-67F59C039F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5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6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6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2CCC070-77A8-4647-B610-075329D29E0A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C0B8206-925A-4185-B216-AA7AA1024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17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plit orient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77CBF04-621F-47D8-8B6B-2B7037EB8F52}" type="datetimeFigureOut">
              <a:rPr lang="ru-RU"/>
              <a:pPr>
                <a:defRPr/>
              </a:pPr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69916E7-0CF1-40A8-84F1-FB7382742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4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split orient="vert"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3107-D9F9-4B6D-9D87-7910FDF31A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8E5E1-6561-4FB5-B388-3F13279156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1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7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8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2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367EC-4F61-402F-B5CA-0C67C21DF3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65F4-ED98-4FB6-9DCD-213E6BA194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8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20" y="0"/>
            <a:ext cx="9169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1357298"/>
            <a:ext cx="864399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rgbClr val="800000"/>
                </a:solidFill>
                <a:latin typeface="Arial Black" pitchFamily="34" charset="0"/>
              </a:rPr>
              <a:t>«Создание условий для удовлетворения индивидуальных потребностей учащихся в художественно-эстетическом, нравственном </a:t>
            </a:r>
            <a:endParaRPr lang="ru-RU" sz="2400" dirty="0" smtClean="0">
              <a:ln>
                <a:solidFill>
                  <a:sysClr val="windowText" lastClr="000000"/>
                </a:solidFill>
              </a:ln>
              <a:solidFill>
                <a:srgbClr val="8000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800000"/>
                </a:solidFill>
                <a:latin typeface="Arial Black" pitchFamily="34" charset="0"/>
              </a:rPr>
              <a:t>и </a:t>
            </a:r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rgbClr val="800000"/>
                </a:solidFill>
                <a:latin typeface="Arial Black" pitchFamily="34" charset="0"/>
              </a:rPr>
              <a:t>интеллектуальном развитии» </a:t>
            </a:r>
            <a:endParaRPr lang="ru-RU" sz="23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962067"/>
            <a:ext cx="5112568" cy="351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3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0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4282" y="1357298"/>
            <a:ext cx="864399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3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21" y="-23032"/>
            <a:ext cx="7564520" cy="6951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01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74639"/>
            <a:ext cx="8928992" cy="6322714"/>
          </a:xfrm>
        </p:spPr>
      </p:pic>
    </p:spTree>
    <p:extLst>
      <p:ext uri="{BB962C8B-B14F-4D97-AF65-F5344CB8AC3E}">
        <p14:creationId xmlns:p14="http://schemas.microsoft.com/office/powerpoint/2010/main" val="8622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4282" y="1357298"/>
            <a:ext cx="864399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3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88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1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-6650"/>
            <a:ext cx="8595138" cy="68646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886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-171400"/>
            <a:ext cx="7560840" cy="71827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652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70045"/>
            <a:ext cx="7632848" cy="6683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7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0"/>
            <a:ext cx="8882778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855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74638"/>
            <a:ext cx="8668048" cy="6394722"/>
          </a:xfrm>
        </p:spPr>
      </p:pic>
    </p:spTree>
    <p:extLst>
      <p:ext uri="{BB962C8B-B14F-4D97-AF65-F5344CB8AC3E}">
        <p14:creationId xmlns:p14="http://schemas.microsoft.com/office/powerpoint/2010/main" val="17976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6632"/>
            <a:ext cx="7056784" cy="6636055"/>
          </a:xfrm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155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20" y="0"/>
            <a:ext cx="9169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25078" y="1675296"/>
            <a:ext cx="4211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Arial Black" pitchFamily="34" charset="0"/>
              </a:rPr>
              <a:t>В.А. Сухомлинский:</a:t>
            </a:r>
          </a:p>
          <a:p>
            <a:pPr algn="ctr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Arial Black" pitchFamily="34" charset="0"/>
              </a:rPr>
              <a:t>«Невежда опасен для общества… Невежда не может быть счастливым сам и причиняет вред другим. 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45" y="1456573"/>
            <a:ext cx="4067181" cy="30503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1281" y="4665383"/>
            <a:ext cx="75369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Arial Black" pitchFamily="34" charset="0"/>
              </a:rPr>
              <a:t>Вышедший из стен школы может и чего-то не знать, но он обязательно должен быть умным человеком».</a:t>
            </a: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20" y="0"/>
            <a:ext cx="9169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50649" y="1484784"/>
            <a:ext cx="80504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ИНТЕЛЛЕКТУАЛЬНОЕ ВОСПИТАНИЕ - </a:t>
            </a:r>
          </a:p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форма организации учебно-воспитательного процесса, которая обеспечивает оказание каждому ученику индивидуализированной педагогической помощи с целью развития его интеллектуальных возможностей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00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96552" y="548680"/>
            <a:ext cx="63013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Предпочтения учащихся:</a:t>
            </a:r>
          </a:p>
          <a:p>
            <a:pPr algn="ctr"/>
            <a:endParaRPr lang="ru-RU" sz="1200" b="1" dirty="0" smtClean="0">
              <a:ln w="0"/>
              <a:solidFill>
                <a:srgbClr val="8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2800" b="1" dirty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Спортивно-оздоровительные учреждения (48,8%);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Хореографические объединения </a:t>
            </a:r>
          </a:p>
          <a:p>
            <a:pPr algn="ctr"/>
            <a:r>
              <a:rPr lang="ru-RU" sz="2800" b="1" dirty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(17,7 %);</a:t>
            </a:r>
          </a:p>
          <a:p>
            <a:pPr algn="ctr"/>
            <a:r>
              <a:rPr lang="ru-RU" sz="2800" b="1" dirty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Музыкальные школы (14,4 %)</a:t>
            </a:r>
            <a:endParaRPr lang="ru-RU" sz="2800" b="1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494"/>
            <a:ext cx="9144001" cy="6852506"/>
          </a:xfrm>
        </p:spPr>
      </p:pic>
    </p:spTree>
    <p:extLst>
      <p:ext uri="{BB962C8B-B14F-4D97-AF65-F5344CB8AC3E}">
        <p14:creationId xmlns:p14="http://schemas.microsoft.com/office/powerpoint/2010/main" val="255832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20" y="0"/>
            <a:ext cx="9169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1357298"/>
            <a:ext cx="8643998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800000"/>
                </a:solidFill>
                <a:latin typeface="Arial Black" pitchFamily="34" charset="0"/>
              </a:rPr>
              <a:t>СТАТЬЯ 29 </a:t>
            </a:r>
          </a:p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800000"/>
                </a:solidFill>
                <a:latin typeface="Arial Black" pitchFamily="34" charset="0"/>
              </a:rPr>
              <a:t>Конвенции о правах ребенка:</a:t>
            </a:r>
          </a:p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800000"/>
                </a:solidFill>
                <a:latin typeface="Arial Black" pitchFamily="34" charset="0"/>
              </a:rPr>
              <a:t>«Образование ребенка должно быть направлено на развитие личности, талантов, умственных навыков и физических способностей ребенка в их самом полном объеме»</a:t>
            </a:r>
          </a:p>
          <a:p>
            <a:pPr algn="ctr"/>
            <a:endParaRPr lang="ru-RU" sz="23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35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600"/>
            <a:ext cx="914400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9581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8924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6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7156" cy="6858000"/>
          </a:xfrm>
        </p:spPr>
      </p:pic>
    </p:spTree>
    <p:extLst>
      <p:ext uri="{BB962C8B-B14F-4D97-AF65-F5344CB8AC3E}">
        <p14:creationId xmlns:p14="http://schemas.microsoft.com/office/powerpoint/2010/main" val="15231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13228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578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466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" y="-13144"/>
            <a:ext cx="9159659" cy="6871144"/>
          </a:xfrm>
        </p:spPr>
      </p:pic>
    </p:spTree>
    <p:extLst>
      <p:ext uri="{BB962C8B-B14F-4D97-AF65-F5344CB8AC3E}">
        <p14:creationId xmlns:p14="http://schemas.microsoft.com/office/powerpoint/2010/main" val="20880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4891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53" y="0"/>
            <a:ext cx="9249281" cy="6858000"/>
          </a:xfrm>
        </p:spPr>
      </p:pic>
    </p:spTree>
    <p:extLst>
      <p:ext uri="{BB962C8B-B14F-4D97-AF65-F5344CB8AC3E}">
        <p14:creationId xmlns:p14="http://schemas.microsoft.com/office/powerpoint/2010/main" val="373787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37049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33484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40365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0796"/>
            <a:ext cx="9156137" cy="6868796"/>
          </a:xfrm>
        </p:spPr>
      </p:pic>
    </p:spTree>
    <p:extLst>
      <p:ext uri="{BB962C8B-B14F-4D97-AF65-F5344CB8AC3E}">
        <p14:creationId xmlns:p14="http://schemas.microsoft.com/office/powerpoint/2010/main" val="410183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1062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178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20" y="0"/>
            <a:ext cx="9169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1357298"/>
            <a:ext cx="86439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3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53" y="1201845"/>
            <a:ext cx="3805857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30483" y="1529063"/>
            <a:ext cx="39705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3" algn="ctr"/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</a:rPr>
              <a:t>Дворец пионеров </a:t>
            </a:r>
          </a:p>
          <a:p>
            <a:pPr indent="17463" algn="ctr"/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</a:rPr>
              <a:t>и школьников </a:t>
            </a:r>
          </a:p>
          <a:p>
            <a:pPr indent="17463" algn="ctr"/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</a:rPr>
              <a:t>г. Курска это:</a:t>
            </a:r>
          </a:p>
          <a:p>
            <a:pPr indent="17463" algn="ctr">
              <a:buFontTx/>
              <a:buChar char="-"/>
            </a:pPr>
            <a:r>
              <a:rPr lang="ru-RU" sz="2200" b="1" dirty="0" smtClean="0">
                <a:solidFill>
                  <a:srgbClr val="000066"/>
                </a:solidFill>
                <a:latin typeface="Arial Black" pitchFamily="34" charset="0"/>
              </a:rPr>
              <a:t> 17000 детей;</a:t>
            </a:r>
          </a:p>
          <a:p>
            <a:pPr indent="17463" algn="ctr">
              <a:buFontTx/>
              <a:buChar char="-"/>
            </a:pPr>
            <a:r>
              <a:rPr lang="ru-RU" sz="2200" b="1" dirty="0" smtClean="0">
                <a:solidFill>
                  <a:srgbClr val="000066"/>
                </a:solidFill>
                <a:latin typeface="Arial Black" pitchFamily="34" charset="0"/>
              </a:rPr>
              <a:t> 166 дополнительных общеобразовательных общеразвивающих программ;</a:t>
            </a:r>
          </a:p>
          <a:p>
            <a:pPr indent="17463" algn="ctr">
              <a:buFontTx/>
              <a:buChar char="-"/>
            </a:pPr>
            <a:r>
              <a:rPr lang="ru-RU" sz="2200" b="1" dirty="0">
                <a:solidFill>
                  <a:srgbClr val="000066"/>
                </a:solidFill>
                <a:latin typeface="Arial Black" pitchFamily="34" charset="0"/>
              </a:rPr>
              <a:t> </a:t>
            </a:r>
            <a:r>
              <a:rPr lang="ru-RU" sz="2200" b="1" dirty="0" smtClean="0">
                <a:solidFill>
                  <a:srgbClr val="000066"/>
                </a:solidFill>
                <a:latin typeface="Arial Black" pitchFamily="34" charset="0"/>
              </a:rPr>
              <a:t>6 направленностей</a:t>
            </a:r>
          </a:p>
          <a:p>
            <a:pPr algn="ctr"/>
            <a:r>
              <a:rPr lang="ru-RU" sz="2200" b="1" dirty="0">
                <a:solidFill>
                  <a:srgbClr val="000066"/>
                </a:solidFill>
                <a:latin typeface="Arial Black" pitchFamily="34" charset="0"/>
              </a:rPr>
              <a:t>(</a:t>
            </a:r>
            <a:r>
              <a:rPr lang="ru-RU" sz="2200" b="1" dirty="0" smtClean="0">
                <a:solidFill>
                  <a:srgbClr val="000066"/>
                </a:solidFill>
                <a:latin typeface="Arial Black" pitchFamily="34" charset="0"/>
              </a:rPr>
              <a:t>техническая,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1720" y="4856283"/>
            <a:ext cx="87791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Arial Black" pitchFamily="34" charset="0"/>
              </a:rPr>
              <a:t>естественнонаучная,</a:t>
            </a:r>
          </a:p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Arial Black" pitchFamily="34" charset="0"/>
              </a:rPr>
              <a:t>физкультурно-спортивная,</a:t>
            </a:r>
          </a:p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Arial Black" pitchFamily="34" charset="0"/>
              </a:rPr>
              <a:t>художественная,</a:t>
            </a:r>
          </a:p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Arial Black" pitchFamily="34" charset="0"/>
              </a:rPr>
              <a:t>туристско-краеведческая,</a:t>
            </a:r>
          </a:p>
          <a:p>
            <a:pPr algn="ctr"/>
            <a:r>
              <a:rPr lang="ru-RU" sz="2200" b="1" dirty="0" smtClean="0">
                <a:solidFill>
                  <a:srgbClr val="000066"/>
                </a:solidFill>
                <a:latin typeface="Arial Black" pitchFamily="34" charset="0"/>
              </a:rPr>
              <a:t>социально-педагогическая.</a:t>
            </a:r>
            <a:endParaRPr lang="ru-RU" sz="22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52" y="3678844"/>
            <a:ext cx="3805857" cy="265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15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247955" cy="6858000"/>
          </a:xfrm>
        </p:spPr>
      </p:pic>
    </p:spTree>
    <p:extLst>
      <p:ext uri="{BB962C8B-B14F-4D97-AF65-F5344CB8AC3E}">
        <p14:creationId xmlns:p14="http://schemas.microsoft.com/office/powerpoint/2010/main" val="24761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42" y="0"/>
            <a:ext cx="9247955" cy="685800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7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7005638"/>
          </a:xfrm>
        </p:spPr>
      </p:pic>
    </p:spTree>
    <p:extLst>
      <p:ext uri="{BB962C8B-B14F-4D97-AF65-F5344CB8AC3E}">
        <p14:creationId xmlns:p14="http://schemas.microsoft.com/office/powerpoint/2010/main" val="2860801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20" y="0"/>
            <a:ext cx="9169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2910" y="1357298"/>
            <a:ext cx="785818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АВТОР ПРЕЗЕНТАЦИИ: </a:t>
            </a:r>
          </a:p>
          <a:p>
            <a:pPr algn="ctr"/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НАСАЕВ АРТЕМ ИГОРЕВИЧ,</a:t>
            </a:r>
          </a:p>
          <a:p>
            <a:pPr algn="ctr"/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п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едагог-организатор </a:t>
            </a:r>
          </a:p>
          <a:p>
            <a:pPr algn="ctr"/>
            <a:r>
              <a:rPr lang="ru-RU" sz="240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МБУ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ДО «Дворец </a:t>
            </a:r>
            <a:r>
              <a:rPr lang="ru-RU" sz="240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пионеров </a:t>
            </a:r>
          </a:p>
          <a:p>
            <a:pPr algn="ctr"/>
            <a:r>
              <a:rPr lang="ru-RU" sz="240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и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школьников г. Курска»</a:t>
            </a:r>
          </a:p>
          <a:p>
            <a:pPr algn="ctr"/>
            <a:endParaRPr lang="ru-RU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3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76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20" y="-171400"/>
            <a:ext cx="916972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1357298"/>
            <a:ext cx="864399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3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68" y="767544"/>
            <a:ext cx="6837426" cy="623731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305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2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9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05" y="-15494"/>
            <a:ext cx="9144000" cy="68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</TotalTime>
  <Words>183</Words>
  <Application>Microsoft Office PowerPoint</Application>
  <PresentationFormat>Экран (4:3)</PresentationFormat>
  <Paragraphs>50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54</vt:i4>
      </vt:variant>
    </vt:vector>
  </HeadingPairs>
  <TitlesOfParts>
    <vt:vector size="74" baseType="lpstr">
      <vt:lpstr>Arial</vt:lpstr>
      <vt:lpstr>Arial Black</vt:lpstr>
      <vt:lpstr>Calibri</vt:lpstr>
      <vt:lpstr>Calibri Light</vt:lpstr>
      <vt:lpstr>Times New Roman</vt:lpstr>
      <vt:lpstr>Тема Office</vt:lpstr>
      <vt:lpstr>3_Тема Office</vt:lpstr>
      <vt:lpstr>2_Тема Office</vt:lpstr>
      <vt:lpstr>1_Тема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«Шаг к профессии: Родину защищать»: современные подходы к военно-патриотическому воспитанию  во Дворце пионеров и школьников г. Курска.</dc:title>
  <dc:creator>User</dc:creator>
  <cp:lastModifiedBy>ИНФОРМАЦИОННЫЙ-1</cp:lastModifiedBy>
  <cp:revision>274</cp:revision>
  <dcterms:created xsi:type="dcterms:W3CDTF">2014-10-19T10:03:16Z</dcterms:created>
  <dcterms:modified xsi:type="dcterms:W3CDTF">2019-06-27T08:15:01Z</dcterms:modified>
</cp:coreProperties>
</file>