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7" r:id="rId2"/>
    <p:sldId id="264" r:id="rId3"/>
    <p:sldId id="261" r:id="rId4"/>
    <p:sldId id="265" r:id="rId5"/>
    <p:sldId id="266" r:id="rId6"/>
    <p:sldId id="267" r:id="rId7"/>
    <p:sldId id="268" r:id="rId8"/>
    <p:sldId id="258" r:id="rId9"/>
    <p:sldId id="260" r:id="rId10"/>
    <p:sldId id="270" r:id="rId11"/>
    <p:sldId id="271" r:id="rId12"/>
    <p:sldId id="272" r:id="rId13"/>
    <p:sldId id="274" r:id="rId14"/>
    <p:sldId id="276" r:id="rId15"/>
    <p:sldId id="275" r:id="rId16"/>
    <p:sldId id="277" r:id="rId17"/>
    <p:sldId id="278" r:id="rId18"/>
    <p:sldId id="279" r:id="rId19"/>
    <p:sldId id="280" r:id="rId20"/>
    <p:sldId id="281" r:id="rId21"/>
    <p:sldId id="291" r:id="rId22"/>
    <p:sldId id="283" r:id="rId23"/>
    <p:sldId id="282" r:id="rId24"/>
    <p:sldId id="284" r:id="rId25"/>
    <p:sldId id="285" r:id="rId26"/>
    <p:sldId id="286" r:id="rId27"/>
    <p:sldId id="287" r:id="rId28"/>
    <p:sldId id="294" r:id="rId2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CC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 autoAdjust="0"/>
    <p:restoredTop sz="94660"/>
  </p:normalViewPr>
  <p:slideViewPr>
    <p:cSldViewPr>
      <p:cViewPr varScale="1">
        <p:scale>
          <a:sx n="51" d="100"/>
          <a:sy n="51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>
            <a:extLst>
              <a:ext uri="{FF2B5EF4-FFF2-40B4-BE49-F238E27FC236}">
                <a16:creationId xmlns:a16="http://schemas.microsoft.com/office/drawing/2014/main" id="{41436E07-D1B8-4D93-B0A2-FDAD04E0866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70659" name="Freeform 3">
              <a:extLst>
                <a:ext uri="{FF2B5EF4-FFF2-40B4-BE49-F238E27FC236}">
                  <a16:creationId xmlns:a16="http://schemas.microsoft.com/office/drawing/2014/main" id="{889031DD-35AD-4FB0-AF51-4C76092BC6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Freeform 4">
              <a:extLst>
                <a:ext uri="{FF2B5EF4-FFF2-40B4-BE49-F238E27FC236}">
                  <a16:creationId xmlns:a16="http://schemas.microsoft.com/office/drawing/2014/main" id="{E530F589-01A7-464E-8351-2AB049526B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1" name="Rectangle 5">
            <a:extLst>
              <a:ext uri="{FF2B5EF4-FFF2-40B4-BE49-F238E27FC236}">
                <a16:creationId xmlns:a16="http://schemas.microsoft.com/office/drawing/2014/main" id="{0D371BAD-E7F3-4CDC-A18C-C3CE9748596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en-US" noProof="0"/>
              <a:t>Образец подзаголовка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16884ACE-7E82-4998-8DA8-546F40A250D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B84A3205-F503-4743-BF33-AB04C674F1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0664" name="Rectangle 8">
            <a:extLst>
              <a:ext uri="{FF2B5EF4-FFF2-40B4-BE49-F238E27FC236}">
                <a16:creationId xmlns:a16="http://schemas.microsoft.com/office/drawing/2014/main" id="{52B858EA-9383-4A78-8909-1AFE854D71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E2D302-2179-4786-8E19-294F8930D61D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0665" name="Rectangle 9">
            <a:extLst>
              <a:ext uri="{FF2B5EF4-FFF2-40B4-BE49-F238E27FC236}">
                <a16:creationId xmlns:a16="http://schemas.microsoft.com/office/drawing/2014/main" id="{BA43A271-CCF5-421C-B361-B31589E05FE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en-US" noProof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A35A4-3571-40C0-815D-BE1504A8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C1A177-EBBE-4E09-AB6A-77609C6F4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5A55D-A0D1-4E8D-99CE-A8B761EAD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D9756-B7E4-4222-A02B-34B60A57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B57F7-A807-4AE9-BE6F-297F0888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6E0D6-B5D5-483D-84C4-636ED0BDB21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2934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282C0-0935-4D2C-9CF2-B83DF393E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AD9B9D-1E2C-4CA2-8E2B-9AA5CD4C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7B866-3FD4-4926-93C1-6212D28E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E4832-6434-4C07-81E5-5BC1F267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2332C-F87E-4B43-BF29-DA2F3749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047DB-2436-4456-8193-98E4D61C0C1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13041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399B9-1816-4139-BDF1-FAF4CF604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2A41A-39CD-4E73-9140-7102BC95C63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862CF-3C1B-405B-A4AB-C769ABADD95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ECCC45-8570-4711-8961-4FF1155DF06F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66045F-C53E-4AC3-B6A7-BD36000110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27C1C9A-1D0E-461D-986D-F8381EBE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F78794E-17CC-4D88-970A-AF9A1BEB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D147EC1-E048-4485-B69B-C61478FEEA4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6440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DD096-9BA8-420E-B785-498377FA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89AE1-94B3-4BDE-AF45-CC5CB37F4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7BA07-3A5D-4BBD-AC5A-E577F44A9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928AB-7075-45AD-A837-1BD2F9A4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EB523-70F1-44E0-9420-0E8EB46C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FAA5-83D8-4B0B-A944-49A6AE708CD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5189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33D6A-E04B-44DF-969B-9D2F5E62C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41B6A-A3D4-4FE8-A948-65830D4CE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C74FE-1AFF-42B9-A86B-E6EBF25E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63438-BC95-4BA1-A5F8-919D2988F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61FBF-7AE5-4AAC-A24C-8135DADE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952E0-3A8C-4D6F-B884-27779E4DFF0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0588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D533-D8D6-4791-8D6E-DBC5D9EA8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B18EE-FA60-4DDB-9D83-E7FF9AB20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8B02B-AE48-44E0-BEA9-FC36090F2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D70C0-EBFA-4B06-A10C-A33959409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63C32-98CD-4316-BC5C-DBDB0A18B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969CF-8A80-46B0-A71E-9C9390C4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8747F-67C9-4C8D-AA8A-E55D70F0636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9203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92736-7E63-41F0-A5F7-67490880A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73B16-4B8F-45BA-8519-24ED1E78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2E86D-485D-4477-8EE5-04A507AB1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83AD6-C3A5-4700-BBF6-BE50CDC2D6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4C6D11-F041-4951-9824-18393E3AD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181E3-D1E1-47D6-BCD0-0634C8B7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D87CAE-0959-44F0-AEBB-322920BFA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EE7E7-08DC-4E04-82CA-16F179928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BA0C4-CBE3-4F7A-8298-118CC28BFD4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7409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9F5FA-2078-4853-8D4E-A01B9DA7B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164892-444E-4BB1-93C3-17DEC94E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8E57B-3919-472B-8B11-F4567FAB6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7B9B9-8B2B-43BC-9837-AC9F70B1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2C45A-87CF-46CC-BA71-220E844A0B5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4480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F4748B-F519-48DF-9F7F-5D582A9D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C39DD7-3351-4402-8A09-172F6BE4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AD4C3-62E5-45DC-AA6E-3A8FDBF5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7D53F-6353-4F0E-867C-1057ACC4887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9092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8025-6BA4-46A9-BCD0-F466F8A2D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98537-53A7-4429-8760-0EE6DDB64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B6FB8-C039-45FF-A9BF-50299B81C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EBCC1-315F-4474-85AC-F392C7E8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F86FA-B17F-45AF-93D6-4125BC51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195D1-8AEE-4284-BEB1-02C794CBB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9F5AB-FC1F-445C-9A88-506EAACA6CD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5797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AE6C0-FA67-49E7-A0FF-7E10355CA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8E191A-2D3A-4DEC-B3FB-05A26AA28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16D91-EA36-4DB9-8B50-64D5414A8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26E9D-B2C7-4ED8-86E4-C4040FFCD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5B75C-3F6F-4D79-9432-745F5C76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A6C7E-74AF-464B-93FA-E5F76BF5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67DC8-1C7F-4D4F-8101-0346E5682E5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6781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>
            <a:extLst>
              <a:ext uri="{FF2B5EF4-FFF2-40B4-BE49-F238E27FC236}">
                <a16:creationId xmlns:a16="http://schemas.microsoft.com/office/drawing/2014/main" id="{3DB4FA4E-21ED-4A73-B99A-AAB757F1DAB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9635" name="Freeform 3">
              <a:extLst>
                <a:ext uri="{FF2B5EF4-FFF2-40B4-BE49-F238E27FC236}">
                  <a16:creationId xmlns:a16="http://schemas.microsoft.com/office/drawing/2014/main" id="{0FFAA26D-7AF7-4DF1-B955-0F3BE94B18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36" name="Freeform 4">
              <a:extLst>
                <a:ext uri="{FF2B5EF4-FFF2-40B4-BE49-F238E27FC236}">
                  <a16:creationId xmlns:a16="http://schemas.microsoft.com/office/drawing/2014/main" id="{0C78AD93-1773-4C9D-ABE4-53EF68A75EE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FDAADC5-BA5D-45FF-A1DE-B75E46EED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7912A741-168C-49FD-B6D9-3E10E82AC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1B3B6A6F-6C14-4A21-8698-E3BA106666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en-US"/>
          </a:p>
        </p:txBody>
      </p:sp>
      <p:sp>
        <p:nvSpPr>
          <p:cNvPr id="69640" name="Rectangle 8">
            <a:extLst>
              <a:ext uri="{FF2B5EF4-FFF2-40B4-BE49-F238E27FC236}">
                <a16:creationId xmlns:a16="http://schemas.microsoft.com/office/drawing/2014/main" id="{335A804C-A109-4AA8-8307-EB0353CC8C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en-US"/>
          </a:p>
        </p:txBody>
      </p:sp>
      <p:sp>
        <p:nvSpPr>
          <p:cNvPr id="69641" name="Rectangle 9">
            <a:extLst>
              <a:ext uri="{FF2B5EF4-FFF2-40B4-BE49-F238E27FC236}">
                <a16:creationId xmlns:a16="http://schemas.microsoft.com/office/drawing/2014/main" id="{E420F940-44B6-41A2-A16F-378491ED6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5A9F0F0-1BBA-42EC-86BC-7401E0DAEC1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3823785-75B9-491F-B80C-EBDAAB20B0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en-US"/>
              <a:t>Культура здорового образа жизни в молодёжной среде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F1A4B687-0C8B-40F7-832A-DF3B169C2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/>
            <a:r>
              <a:rPr lang="ru-RU" altLang="en-US" sz="4000"/>
              <a:t>Причины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F584A3D-B77D-4FE7-A72F-2F29AA86E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399087"/>
          </a:xfrm>
        </p:spPr>
        <p:txBody>
          <a:bodyPr/>
          <a:lstStyle/>
          <a:p>
            <a:r>
              <a:rPr lang="ru-RU" altLang="en-US" sz="2300"/>
              <a:t>трудности изменения поведенческих привычек, многие из которых формируются в раннем детстве и поэтому очень устойчивы (например, привычки питания) </a:t>
            </a:r>
          </a:p>
          <a:p>
            <a:r>
              <a:rPr lang="ru-RU" altLang="en-US" sz="2300"/>
              <a:t>отсутствие взаимодействия с семьей, в результате чего «правильные» знания, полученные ребенком в школе, не подкреплялись, а чаще всего противоречили стилю жизни семьи </a:t>
            </a:r>
          </a:p>
          <a:p>
            <a:r>
              <a:rPr lang="ru-RU" altLang="en-US" sz="2300"/>
              <a:t>неподготовленность учителей к просветительской деятельности в области здоровья, а нередко и ее неприятие </a:t>
            </a:r>
          </a:p>
          <a:p>
            <a:r>
              <a:rPr lang="ru-RU" altLang="en-US" sz="2300"/>
              <a:t>обучение ограничивалось информационным уровнем</a:t>
            </a:r>
          </a:p>
          <a:p>
            <a:r>
              <a:rPr lang="ru-RU" altLang="en-US" sz="2300"/>
              <a:t>все программы разрабатывались взрослыми людьми и отражали взрослое понимание проблем здоровья и здорового образа жизни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752634D9-C64A-4CE7-BC9C-E692758F9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en-US" sz="2400" b="1"/>
              <a:t>Педагогу необходимы разнообразные знания для аргументированного разговора о здоровье с детьми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1D4273CD-E787-4372-9D92-D8FAFE2F3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2500"/>
              <a:t>Традиционным набором тем о здоровье (вредные привычки, половые отношения, физкультура и спорт) интересы детей не исчерпываются. </a:t>
            </a:r>
          </a:p>
          <a:p>
            <a:pPr>
              <a:lnSpc>
                <a:spcPct val="90000"/>
              </a:lnSpc>
            </a:pPr>
            <a:r>
              <a:rPr lang="ru-RU" altLang="en-US" sz="2500"/>
              <a:t>Результаты исследования неформальных мнений 3500 детей 8—17 лет о здоровье свидетельствуют, что этот круг значительно шире. </a:t>
            </a:r>
          </a:p>
          <a:p>
            <a:pPr>
              <a:lnSpc>
                <a:spcPct val="90000"/>
              </a:lnSpc>
            </a:pPr>
            <a:r>
              <a:rPr lang="ru-RU" altLang="en-US" sz="2500"/>
              <a:t>«Мода и здоровье», «Музыка и здоровье», «Модная фигура и здоровье», «Модные диеты и здоровье», «Компьютер и здоровье», «Модные игры и здоровье», «Модные виды спорта и здоровье», «Природа и здоровье»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EF083B91-3583-49B2-BF20-BA53E5D7F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en-US" sz="3200"/>
              <a:t>Нужно знать о том, что полезно нашему организму и что ему вредит</a:t>
            </a:r>
            <a:r>
              <a:rPr lang="ru-RU" altLang="en-US" sz="4000"/>
              <a:t> !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076C46D2-7498-4D59-A0E9-0D798A8B6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endParaRPr lang="ru-RU" altLang="en-US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en-US"/>
              <a:t>По данным ВОЗ здоровье человека определяется: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en-US"/>
              <a:t>Достижениями медицины – 10%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en-US"/>
              <a:t>Генетикой – 15%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ru-RU" altLang="en-US"/>
              <a:t>Образом жизни, питанием – 75%</a:t>
            </a:r>
          </a:p>
          <a:p>
            <a:pPr marL="609600" indent="-609600"/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A684F14D-B4AC-4484-A0BA-D68B378B2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/>
              <a:t>Каждая клетка организма должны получать в достатке: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B7CDA501-15C5-4213-B019-12E3AAAB4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  <a:p>
            <a:endParaRPr lang="ru-RU" altLang="en-US"/>
          </a:p>
          <a:p>
            <a:r>
              <a:rPr lang="ru-RU" altLang="en-US"/>
              <a:t>Качественный воздух</a:t>
            </a:r>
          </a:p>
          <a:p>
            <a:r>
              <a:rPr lang="ru-RU" altLang="en-US"/>
              <a:t>Качественную воду</a:t>
            </a:r>
          </a:p>
          <a:p>
            <a:r>
              <a:rPr lang="ru-RU" altLang="en-US"/>
              <a:t>Качественную пищу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C0480CD-A854-458D-BC0F-098594CAD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Пища 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FF7E8D36-D707-4132-8241-10E0D6D1B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495800"/>
          </a:xfrm>
        </p:spPr>
        <p:txBody>
          <a:bodyPr/>
          <a:lstStyle/>
          <a:p>
            <a:r>
              <a:rPr lang="ru-RU" altLang="en-US"/>
              <a:t>Белки</a:t>
            </a:r>
          </a:p>
          <a:p>
            <a:r>
              <a:rPr lang="ru-RU" altLang="en-US"/>
              <a:t>Жиры</a:t>
            </a:r>
          </a:p>
          <a:p>
            <a:r>
              <a:rPr lang="ru-RU" altLang="en-US"/>
              <a:t>Углеводы</a:t>
            </a:r>
          </a:p>
          <a:p>
            <a:r>
              <a:rPr lang="ru-RU" altLang="en-US"/>
              <a:t>90 пищевых добавок: 60 минералов, 16 витаминов. 10 аминокислот, 3 полиненасыщенные жирные кислоты – ежедневно!</a:t>
            </a:r>
          </a:p>
          <a:p>
            <a:pPr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7EBD3B12-840E-4FB9-B242-7F65022D1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en-US"/>
              <a:t>Пища 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D9C30AE-7FD9-41FC-87B3-EB0860D0A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en-US"/>
          </a:p>
          <a:p>
            <a:pPr>
              <a:buFont typeface="Wingdings" panose="05000000000000000000" pitchFamily="2" charset="2"/>
              <a:buNone/>
            </a:pPr>
            <a:r>
              <a:rPr lang="ru-RU" altLang="en-US"/>
              <a:t>«Каждое животное и человек, умершие естественной смертью, умирают от неполноценного питания, т. е. от дефицита питательных веществ»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en-US"/>
              <a:t>/Доктор УОЛЛОК, 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en-US"/>
              <a:t>соискатель Нобелевской премии/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A8C6CF3-E19A-4B20-9C4E-2DABA4EAD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Это интересно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EF4F4FD4-081F-4E3A-B9E5-BB4A840DB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/>
              <a:t>Суточная доза всех необходимых человеку питательных веществ содержится примерно в 50 кг еды!!!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Например: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Витамин С = 15 апельсинов или 42 помидора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Е = 10 чашек оливкового масла или 36 чашек сока сладкого картофеля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Селен = 16 жареных яиц или 160 бананов!!!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DE435F57-2E50-4E7E-ABF8-165FE828D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/>
            <a:r>
              <a:rPr lang="ru-RU" altLang="en-US" sz="4000"/>
              <a:t>Это полезно знать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74C18F73-53C3-41A4-A9DC-529D8274FE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300" b="1"/>
              <a:t>Семь этапов загрязнения организма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en-US" sz="2300" b="1"/>
          </a:p>
          <a:p>
            <a:pPr>
              <a:lnSpc>
                <a:spcPct val="80000"/>
              </a:lnSpc>
            </a:pPr>
            <a:r>
              <a:rPr lang="ru-RU" altLang="en-US" sz="2300" b="1"/>
              <a:t>Первый этап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300"/>
              <a:t>Внешне здоровый человек чувствует лишь общее утомление, это свидетельствует о начавшейся зашлаковке нервных каналов </a:t>
            </a:r>
          </a:p>
          <a:p>
            <a:pPr>
              <a:lnSpc>
                <a:spcPct val="80000"/>
              </a:lnSpc>
            </a:pPr>
            <a:r>
              <a:rPr lang="ru-RU" altLang="en-US" sz="2300" b="1"/>
              <a:t>Второй этап. </a:t>
            </a:r>
            <a:endParaRPr lang="ru-RU" altLang="en-US" sz="23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300"/>
              <a:t>К усталости прибавляется головная боль, ломота в суставах и мышцах. </a:t>
            </a:r>
          </a:p>
          <a:p>
            <a:pPr>
              <a:lnSpc>
                <a:spcPct val="80000"/>
              </a:lnSpc>
            </a:pPr>
            <a:r>
              <a:rPr lang="ru-RU" altLang="en-US" sz="2300" b="1"/>
              <a:t>Третий этап. </a:t>
            </a:r>
            <a:endParaRPr lang="ru-RU" altLang="en-US" sz="23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300"/>
              <a:t>Появление различных аллергических реакций – это естественное стремление сильно зашлакованного организма выбросить из себя грязь: астма, изменения на коже, псориаз, экземы, сахарный диабет </a:t>
            </a:r>
          </a:p>
          <a:p>
            <a:pPr>
              <a:lnSpc>
                <a:spcPct val="80000"/>
              </a:lnSpc>
            </a:pPr>
            <a:r>
              <a:rPr lang="ru-RU" altLang="en-US" sz="2300" b="1"/>
              <a:t>Четвертый этап. </a:t>
            </a:r>
            <a:endParaRPr lang="ru-RU" altLang="en-US" sz="23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300"/>
              <a:t>Проявляется болезнями застоя типа кисты, фибромиомы, папилломы, полипов, аденом, тромбофлебитов, опухолей и т.п., а также жировыми отложениями.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E065D965-130D-4298-856B-F76B53E5C7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endParaRPr lang="en-US" altLang="en-US" sz="4000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1C703D87-42DC-49D7-A5CD-9784AFE00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832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2400" b="1"/>
              <a:t>Пятый этап. </a:t>
            </a:r>
            <a:endParaRPr lang="ru-RU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400"/>
              <a:t>Ему сопутствуют болезни, связанные с деформацией соединительных тканей органов. Это ревматизм и полиартрит, при которых мочевая кислота, являющаяся продуктом плохого усвоения белка организмом, накапливается в суставах и мышцах. </a:t>
            </a:r>
            <a:endParaRPr lang="ru-RU" altLang="en-US" sz="2400" b="1"/>
          </a:p>
          <a:p>
            <a:pPr>
              <a:lnSpc>
                <a:spcPct val="80000"/>
              </a:lnSpc>
            </a:pPr>
            <a:r>
              <a:rPr lang="ru-RU" altLang="en-US" sz="2400" b="1"/>
              <a:t>Шестой этап. </a:t>
            </a:r>
            <a:endParaRPr lang="ru-RU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400"/>
              <a:t>Этой стадии зашлаковки организма соответствует загрязнение биохимическими наслоениями нервных каналов так, что передача по ним сигналов становится невозможной, из-за чего возникают парезы, параличи, болезнь Паркинсона и т.п. </a:t>
            </a:r>
          </a:p>
          <a:p>
            <a:pPr>
              <a:lnSpc>
                <a:spcPct val="80000"/>
              </a:lnSpc>
            </a:pPr>
            <a:r>
              <a:rPr lang="ru-RU" altLang="en-US" sz="2400" b="1"/>
              <a:t>Седьмой этап. </a:t>
            </a:r>
            <a:endParaRPr lang="ru-RU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400"/>
              <a:t>Это конечная стадия зашлакованности организма, необратимые болезни, связанные с разложением клетки органов</a:t>
            </a:r>
          </a:p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400"/>
              <a:t> </a:t>
            </a:r>
          </a:p>
          <a:p>
            <a:pPr>
              <a:lnSpc>
                <a:spcPct val="80000"/>
              </a:lnSpc>
            </a:pPr>
            <a:endParaRPr lang="ru-RU" alt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555C7A77-594E-42E9-AC1F-327B5CF1A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en-US" sz="4000"/>
              <a:t>Болезнь легче предупредить, чем лечить 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DDEFE04A-A625-4FBD-967F-8B40E6CD1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en-US"/>
          </a:p>
          <a:p>
            <a:pPr>
              <a:buFont typeface="Wingdings" panose="05000000000000000000" pitchFamily="2" charset="2"/>
              <a:buNone/>
            </a:pPr>
            <a:r>
              <a:rPr lang="ru-RU" altLang="en-US"/>
              <a:t>Здоровье — это категория воспитания, формирования внутренних резервов личности, а наука о воспитании у нас пока одна — педагогика. Следовательно, здоровье — категория педагогическая.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724D59E-DB0F-4DC0-AD5C-AA634A51D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Ценность здоровья 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F0489E48-B7E7-44AF-A819-173B87AEC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2600"/>
              <a:t>Здоровье занимает первое место среди 10 ценностей современного общества </a:t>
            </a:r>
          </a:p>
          <a:p>
            <a:pPr>
              <a:lnSpc>
                <a:spcPct val="90000"/>
              </a:lnSpc>
            </a:pPr>
            <a:endParaRPr lang="ru-RU" altLang="en-US" sz="2600"/>
          </a:p>
          <a:p>
            <a:pPr>
              <a:lnSpc>
                <a:spcPct val="90000"/>
              </a:lnSpc>
            </a:pPr>
            <a:r>
              <a:rPr lang="ru-RU" altLang="en-US" sz="2600"/>
              <a:t>быть здоровым необходимо прежде всего для того, чтобы добиться успеха в жизни </a:t>
            </a:r>
          </a:p>
          <a:p>
            <a:pPr>
              <a:lnSpc>
                <a:spcPct val="90000"/>
              </a:lnSpc>
            </a:pPr>
            <a:endParaRPr lang="ru-RU" altLang="en-US" sz="2600"/>
          </a:p>
          <a:p>
            <a:pPr>
              <a:lnSpc>
                <a:spcPct val="90000"/>
              </a:lnSpc>
            </a:pPr>
            <a:r>
              <a:rPr lang="ru-RU" altLang="en-US" sz="2600"/>
              <a:t> чтобы не быть слабым и больным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en-US" sz="2600"/>
          </a:p>
          <a:p>
            <a:pPr>
              <a:lnSpc>
                <a:spcPct val="90000"/>
              </a:lnSpc>
            </a:pPr>
            <a:r>
              <a:rPr lang="ru-RU" altLang="en-US" sz="2600"/>
              <a:t>желание быть красивым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FA557991-35EE-400F-B811-F4D3AB6C5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en-US" sz="2400" b="1"/>
              <a:t>Самые эффективные средства</a:t>
            </a:r>
            <a:br>
              <a:rPr lang="ru-RU" altLang="en-US" sz="2400" b="1"/>
            </a:br>
            <a:r>
              <a:rPr lang="ru-RU" altLang="en-US" sz="2400" b="1"/>
              <a:t>в лечении тяжелых депрессий, наркомании, психических сломов не только у молодых людей, но и у взрослых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29DC15A3-D392-40B9-BBC5-E1293DFC7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2800"/>
              <a:t>терапия созерцанием живой природы (леса, неба, восхода и захода солнца, звезд и т.д.).</a:t>
            </a:r>
          </a:p>
          <a:p>
            <a:pPr>
              <a:lnSpc>
                <a:spcPct val="90000"/>
              </a:lnSpc>
            </a:pPr>
            <a:r>
              <a:rPr lang="ru-RU" altLang="en-US" sz="2800"/>
              <a:t>терапия полезным физическим трудом</a:t>
            </a:r>
          </a:p>
          <a:p>
            <a:pPr>
              <a:lnSpc>
                <a:spcPct val="90000"/>
              </a:lnSpc>
            </a:pPr>
            <a:r>
              <a:rPr lang="ru-RU" altLang="en-US" sz="2800"/>
              <a:t>терапия художественным рукотворчеством, и особенно рисованием</a:t>
            </a:r>
          </a:p>
          <a:p>
            <a:pPr>
              <a:lnSpc>
                <a:spcPct val="90000"/>
              </a:lnSpc>
            </a:pPr>
            <a:r>
              <a:rPr lang="ru-RU" altLang="en-US" sz="2800"/>
              <a:t>терапия каллиграфическим письмом</a:t>
            </a:r>
          </a:p>
          <a:p>
            <a:pPr>
              <a:lnSpc>
                <a:spcPct val="90000"/>
              </a:lnSpc>
            </a:pPr>
            <a:r>
              <a:rPr lang="ru-RU" altLang="en-US" sz="2800"/>
              <a:t>терапия вязанием и вышиванием</a:t>
            </a:r>
          </a:p>
          <a:p>
            <a:pPr>
              <a:lnSpc>
                <a:spcPct val="90000"/>
              </a:lnSpc>
            </a:pPr>
            <a:r>
              <a:rPr lang="ru-RU" altLang="en-US" sz="2800"/>
              <a:t>терапия хоровым пением</a:t>
            </a:r>
          </a:p>
          <a:p>
            <a:pPr>
              <a:lnSpc>
                <a:spcPct val="90000"/>
              </a:lnSpc>
            </a:pPr>
            <a:r>
              <a:rPr lang="ru-RU" altLang="en-US" sz="2800"/>
              <a:t>терапия личным участием в театрализованных представлениях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76988EDA-C095-4401-A062-2785BBBE87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en-US" sz="4000"/>
              <a:t>Формула индивидуального здоровья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6DA8EE09-35AA-421D-BBCD-B85419BE4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  <a:p>
            <a:r>
              <a:rPr lang="ru-RU" altLang="en-US"/>
              <a:t>Правильное питание</a:t>
            </a:r>
          </a:p>
          <a:p>
            <a:r>
              <a:rPr lang="ru-RU" altLang="en-US"/>
              <a:t>Регулярная физкультура</a:t>
            </a:r>
          </a:p>
          <a:p>
            <a:r>
              <a:rPr lang="ru-RU" altLang="en-US"/>
              <a:t>Труд и отдых</a:t>
            </a:r>
          </a:p>
          <a:p>
            <a:r>
              <a:rPr lang="ru-RU" altLang="en-US"/>
              <a:t>Личная гигиена</a:t>
            </a:r>
          </a:p>
          <a:p>
            <a:r>
              <a:rPr lang="ru-RU" altLang="en-US"/>
              <a:t>Хорошее настроение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>
            <a:extLst>
              <a:ext uri="{FF2B5EF4-FFF2-40B4-BE49-F238E27FC236}">
                <a16:creationId xmlns:a16="http://schemas.microsoft.com/office/drawing/2014/main" id="{AE81CB9E-EEEB-4453-9141-3720EDFDC9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en-US" sz="2800"/>
              <a:t>Мероприятия по санитарно-гигиеническому просвещению педагогов и воспитанников.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en-US" sz="2800"/>
              <a:t>Выполнение санитарно-гигиенических требований регламентированных СанПиН; личная и общественная</a:t>
            </a:r>
            <a:r>
              <a:rPr lang="ru-RU" altLang="en-US" sz="2800" b="1">
                <a:solidFill>
                  <a:schemeClr val="bg2"/>
                </a:solidFill>
              </a:rPr>
              <a:t> гигиена</a:t>
            </a:r>
            <a:r>
              <a:rPr lang="ru-RU" altLang="en-US" sz="2800">
                <a:solidFill>
                  <a:schemeClr val="bg2"/>
                </a:solidFill>
              </a:rPr>
              <a:t> </a:t>
            </a:r>
            <a:r>
              <a:rPr lang="ru-RU" altLang="en-US" sz="2800"/>
              <a:t>(чистота тела, чистота места занятия и воздуха и т.д.; проветривание и влажная уборка помещений, соблюдение общего режима дня, режима двигательной активности, режима питания и сна)</a:t>
            </a:r>
          </a:p>
        </p:txBody>
      </p:sp>
      <p:sp>
        <p:nvSpPr>
          <p:cNvPr id="110596" name="WordArt 4">
            <a:extLst>
              <a:ext uri="{FF2B5EF4-FFF2-40B4-BE49-F238E27FC236}">
                <a16:creationId xmlns:a16="http://schemas.microsoft.com/office/drawing/2014/main" id="{91AA2E2C-CE00-4DF3-BE2F-583FDC6D517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0" y="0"/>
            <a:ext cx="7354888" cy="6334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az-Cyrl-AZ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ЗДОРОВЬЕСБЕРЕГАЮЩИЕ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597" name="WordArt 5">
            <a:extLst>
              <a:ext uri="{FF2B5EF4-FFF2-40B4-BE49-F238E27FC236}">
                <a16:creationId xmlns:a16="http://schemas.microsoft.com/office/drawing/2014/main" id="{1B3A0479-FC9D-469E-A3F4-09A161C4AE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0825" y="836613"/>
            <a:ext cx="2806700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az-Cyrl-AZ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ТЕХНОЛОГИИ: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598" name="WordArt 6">
            <a:extLst>
              <a:ext uri="{FF2B5EF4-FFF2-40B4-BE49-F238E27FC236}">
                <a16:creationId xmlns:a16="http://schemas.microsoft.com/office/drawing/2014/main" id="{C2801BE6-50A2-4ED1-83F5-F8AF12761DB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19475" y="908050"/>
            <a:ext cx="3744913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az-Cyrl-AZ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МЕДИКО-ГИГИЕНИЧЕСКИЕ</a:t>
            </a:r>
            <a:endParaRPr lang="en-US" sz="3600" kern="10"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>
            <a:extLst>
              <a:ext uri="{FF2B5EF4-FFF2-40B4-BE49-F238E27FC236}">
                <a16:creationId xmlns:a16="http://schemas.microsoft.com/office/drawing/2014/main" id="{6A72804F-58BA-4BA7-AD2B-7926E6AFA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/>
              <a:t>Нацелены на физическое развитие детей: тренировку силы, выносливости, быстроты, гибкости и других качеств, которые отличают здорового, тренированного человека от физически слабого.</a:t>
            </a:r>
          </a:p>
          <a:p>
            <a:pPr>
              <a:lnSpc>
                <a:spcPct val="90000"/>
              </a:lnSpc>
            </a:pPr>
            <a:r>
              <a:rPr lang="ru-RU" altLang="en-US"/>
              <a:t>Реализуются на спортивных занятиях, в спортивных секциях, подвижных переменках.</a:t>
            </a:r>
          </a:p>
        </p:txBody>
      </p:sp>
      <p:sp>
        <p:nvSpPr>
          <p:cNvPr id="109572" name="WordArt 4">
            <a:extLst>
              <a:ext uri="{FF2B5EF4-FFF2-40B4-BE49-F238E27FC236}">
                <a16:creationId xmlns:a16="http://schemas.microsoft.com/office/drawing/2014/main" id="{B7A0A0CE-804B-48C1-9916-6147289BE9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561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az-Cyrl-A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ФИЗКУЛЬТУРНО-ОЗДОРОВИТЕЛЬНЫЕ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>
            <a:extLst>
              <a:ext uri="{FF2B5EF4-FFF2-40B4-BE49-F238E27FC236}">
                <a16:creationId xmlns:a16="http://schemas.microsoft.com/office/drawing/2014/main" id="{7E3D552F-8122-45C4-8C2C-90707310F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en-US" sz="2800"/>
              <a:t>Цель - создание экологически-оптимальных условий жизни и  деятельности людей, гармоничных взаимоотношений с природой. Это может быть упорядочение прилегающей территории; озеленение кабинетов, рекреаций; живой уголок; участие в природоохранных мероприятиях.</a:t>
            </a:r>
          </a:p>
          <a:p>
            <a:r>
              <a:rPr lang="ru-RU" altLang="en-US" sz="2800"/>
              <a:t>Проведение занятий на свежем воздухе, солнечные и воздушные ванны, водные процедуры и т.д.</a:t>
            </a:r>
          </a:p>
        </p:txBody>
      </p:sp>
      <p:sp>
        <p:nvSpPr>
          <p:cNvPr id="111620" name="WordArt 4">
            <a:extLst>
              <a:ext uri="{FF2B5EF4-FFF2-40B4-BE49-F238E27FC236}">
                <a16:creationId xmlns:a16="http://schemas.microsoft.com/office/drawing/2014/main" id="{115FED23-2272-4DCB-A5F7-4E56A30F73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4175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az-Cyrl-A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ЭКОЛОГИЧЕСКИЕ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>
            <a:extLst>
              <a:ext uri="{FF2B5EF4-FFF2-40B4-BE49-F238E27FC236}">
                <a16:creationId xmlns:a16="http://schemas.microsoft.com/office/drawing/2014/main" id="{15707B85-2D6A-4E67-8B71-9D5E74751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  <a:p>
            <a:r>
              <a:rPr lang="ru-RU" altLang="en-US"/>
              <a:t>через 	пропаганду 	правил безопасного поведения, правил 	пожарной безопасности и 	правил дорожного движения, 	проведение инструктажа по технике 	безопасности.</a:t>
            </a:r>
          </a:p>
        </p:txBody>
      </p:sp>
      <p:sp>
        <p:nvSpPr>
          <p:cNvPr id="112644" name="WordArt 4">
            <a:extLst>
              <a:ext uri="{FF2B5EF4-FFF2-40B4-BE49-F238E27FC236}">
                <a16:creationId xmlns:a16="http://schemas.microsoft.com/office/drawing/2014/main" id="{EA38263B-8A44-4B37-B52D-999B263622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/>
            <a:r>
              <a:rPr lang="az-Cyrl-AZ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ОБЕСПЕЧЕНИЕ</a:t>
            </a:r>
          </a:p>
          <a:p>
            <a:pPr algn="l"/>
            <a:r>
              <a:rPr lang="az-Cyrl-AZ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БЕЗОПАСНОСТИ</a:t>
            </a:r>
          </a:p>
          <a:p>
            <a:pPr algn="l"/>
            <a:r>
              <a:rPr lang="az-Cyrl-AZ" sz="36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ЖИЗНЕДЕЯТЕЛЬНОСТИ</a:t>
            </a:r>
            <a:endParaRPr lang="en-US" sz="3600" kern="10"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>
            <a:extLst>
              <a:ext uri="{FF2B5EF4-FFF2-40B4-BE49-F238E27FC236}">
                <a16:creationId xmlns:a16="http://schemas.microsoft.com/office/drawing/2014/main" id="{EA0C6B99-EB8C-4373-A1E7-4C361B93D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en-US"/>
              <a:t>Это технологии обеспечивают воспитанников необходимым уровнем грамотности для эффективной заботы о здоровье – своем и своих близких, помогают в воспитании культуры здоровья. Сюда относятся обучающие, просветительские и воспитательные программы, адресованные воспитанникам, родителям, педагогам.</a:t>
            </a:r>
          </a:p>
        </p:txBody>
      </p:sp>
      <p:sp>
        <p:nvSpPr>
          <p:cNvPr id="113668" name="WordArt 4">
            <a:extLst>
              <a:ext uri="{FF2B5EF4-FFF2-40B4-BE49-F238E27FC236}">
                <a16:creationId xmlns:a16="http://schemas.microsoft.com/office/drawing/2014/main" id="{5B7FE094-2173-4200-9D19-4411FC7E791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5657850" cy="466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/>
            <a:r>
              <a:rPr lang="az-Cyrl-AZ" sz="3200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Информационно -обучающие</a:t>
            </a:r>
            <a:endParaRPr lang="en-US" sz="3200" kern="10"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>
            <a:extLst>
              <a:ext uri="{FF2B5EF4-FFF2-40B4-BE49-F238E27FC236}">
                <a16:creationId xmlns:a16="http://schemas.microsoft.com/office/drawing/2014/main" id="{3B12C854-42D8-45B8-A792-919D51869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  <a:p>
            <a:r>
              <a:rPr lang="ru-RU" altLang="en-US"/>
              <a:t>отсутствие усталости воспитанников и педагогов;</a:t>
            </a:r>
          </a:p>
          <a:p>
            <a:r>
              <a:rPr lang="ru-RU" altLang="en-US"/>
              <a:t>Положительный эмоциональный настрой;</a:t>
            </a:r>
          </a:p>
          <a:p>
            <a:r>
              <a:rPr lang="ru-RU" altLang="en-US"/>
              <a:t>желание продолжать работу.</a:t>
            </a:r>
          </a:p>
        </p:txBody>
      </p:sp>
      <p:sp>
        <p:nvSpPr>
          <p:cNvPr id="114692" name="WordArt 4">
            <a:extLst>
              <a:ext uri="{FF2B5EF4-FFF2-40B4-BE49-F238E27FC236}">
                <a16:creationId xmlns:a16="http://schemas.microsoft.com/office/drawing/2014/main" id="{FA9BB04E-46A5-4F21-BAC9-8CD72FBBBA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0" y="0"/>
            <a:ext cx="6994525" cy="1282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az-Cyrl-AZ" sz="32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ПОКАЗАТЕЛИ</a:t>
            </a:r>
          </a:p>
          <a:p>
            <a:r>
              <a:rPr lang="az-Cyrl-AZ" sz="32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УСПЕШНОГО</a:t>
            </a:r>
          </a:p>
          <a:p>
            <a:r>
              <a:rPr lang="az-Cyrl-AZ" sz="32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ПРИМЕНЕНИЯ</a:t>
            </a:r>
            <a:endParaRPr lang="en-US" sz="3200" b="1" kern="10"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968BE0C5-75CC-4247-8D93-3428F2B0D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Немного о выборе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EADAE19B-1D86-4E29-B097-77B44CAE2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altLang="en-US"/>
          </a:p>
          <a:p>
            <a:pPr>
              <a:lnSpc>
                <a:spcPct val="90000"/>
              </a:lnSpc>
            </a:pPr>
            <a:r>
              <a:rPr lang="ru-RU" altLang="en-US"/>
              <a:t>Здоровье – это не вопрос случая, это вопрос выбора.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«Многие потеряли здоровье, пытаясь заработать все деньги, какие можно заработать; а потом потеряли все деньги, пытаясь вернуть здоровье»</a:t>
            </a:r>
          </a:p>
          <a:p>
            <a:pPr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Д. Буряк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41F6B53F-1815-4FE8-8595-9DFF0E42E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Развенчание иллюзий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28EB1FC-78C1-4B23-9460-91C5B9377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en-US" sz="2800"/>
              <a:t>Как показали многочисленные исследования, образ жизни современной молодёжи весьма далек от того, чтобы оценить его как здоровый.</a:t>
            </a:r>
          </a:p>
          <a:p>
            <a:r>
              <a:rPr lang="ru-RU" altLang="en-US" sz="2800"/>
              <a:t>Их сегодняшний стиль жизни в значительной мере является результатом информационного воздействия, а СМИ — их главными воспитателями.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>
            <a:extLst>
              <a:ext uri="{FF2B5EF4-FFF2-40B4-BE49-F238E27FC236}">
                <a16:creationId xmlns:a16="http://schemas.microsoft.com/office/drawing/2014/main" id="{80D53150-5E17-4E14-8027-DF7BBA5C8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ru-RU" altLang="en-US" sz="4000"/>
            </a:br>
            <a:br>
              <a:rPr lang="ru-RU" altLang="en-US" sz="4000"/>
            </a:br>
            <a:br>
              <a:rPr lang="ru-RU" altLang="en-US" sz="4000"/>
            </a:br>
            <a:br>
              <a:rPr lang="ru-RU" altLang="en-US" sz="4000"/>
            </a:br>
            <a:br>
              <a:rPr lang="ru-RU" altLang="en-US" sz="4000"/>
            </a:br>
            <a:br>
              <a:rPr lang="ru-RU" altLang="en-US" sz="4000"/>
            </a:br>
            <a:br>
              <a:rPr lang="ru-RU" altLang="en-US" sz="4000"/>
            </a:br>
            <a:br>
              <a:rPr lang="ru-RU" altLang="en-US" sz="4000"/>
            </a:br>
            <a:br>
              <a:rPr lang="ru-RU" altLang="en-US" sz="4000"/>
            </a:br>
            <a:r>
              <a:rPr lang="ru-RU" altLang="en-US" sz="4000"/>
              <a:t>Мы запустили всепоглощающий механизм соблазнов. </a:t>
            </a:r>
            <a:br>
              <a:rPr lang="ru-RU" altLang="en-US" sz="4000"/>
            </a:br>
            <a:r>
              <a:rPr lang="ru-RU" altLang="en-US" sz="4000"/>
              <a:t>В результате здоровье детей, молодых людей, народа ухудшается обвально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B4C38557-1F21-453F-ACBE-4ED7B0B23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Здоровье и школа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921F6852-D5F6-4F14-B61D-62031A4B6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800"/>
              <a:t>Известный в </a:t>
            </a:r>
            <a:r>
              <a:rPr lang="en-US" altLang="en-US" sz="2800"/>
              <a:t>XIX</a:t>
            </a:r>
            <a:r>
              <a:rPr lang="ru-RU" altLang="en-US" sz="2800"/>
              <a:t> в. врач Шнелль в своей книге «Органическое воспитание» писал: </a:t>
            </a:r>
          </a:p>
          <a:p>
            <a:pPr>
              <a:lnSpc>
                <a:spcPct val="80000"/>
              </a:lnSpc>
            </a:pPr>
            <a:endParaRPr lang="ru-RU" altLang="en-US" sz="2800"/>
          </a:p>
          <a:p>
            <a:pPr>
              <a:lnSpc>
                <a:spcPct val="80000"/>
              </a:lnSpc>
            </a:pPr>
            <a:r>
              <a:rPr lang="ru-RU" altLang="en-US"/>
              <a:t>«Но будучи только заботой жизни, здоровье делается целью воспитания! Оно должно быть целью потому, что дети и молодежь нашего времени подвержены болезням и слабостям более, чем когда-либо... Болезни же детства и юности имеют неотвратимое влияние на всю жизнь»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>
            <a:extLst>
              <a:ext uri="{FF2B5EF4-FFF2-40B4-BE49-F238E27FC236}">
                <a16:creationId xmlns:a16="http://schemas.microsoft.com/office/drawing/2014/main" id="{B31B0B9F-D641-4EF4-A1A6-D487DCE73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ru-RU" altLang="en-US" sz="2800"/>
            </a:br>
            <a:br>
              <a:rPr lang="ru-RU" altLang="en-US" sz="2800"/>
            </a:br>
            <a:br>
              <a:rPr lang="ru-RU" altLang="en-US" sz="2800"/>
            </a:br>
            <a:br>
              <a:rPr lang="ru-RU" altLang="en-US" sz="2800"/>
            </a:br>
            <a:br>
              <a:rPr lang="ru-RU" altLang="en-US" sz="2800"/>
            </a:br>
            <a:br>
              <a:rPr lang="ru-RU" altLang="en-US" sz="2800"/>
            </a:br>
            <a:br>
              <a:rPr lang="ru-RU" altLang="en-US" sz="2800"/>
            </a:br>
            <a:br>
              <a:rPr lang="ru-RU" altLang="en-US" sz="2800"/>
            </a:br>
            <a:br>
              <a:rPr lang="ru-RU" altLang="en-US" sz="2800"/>
            </a:br>
            <a:br>
              <a:rPr lang="ru-RU" altLang="en-US" sz="2800"/>
            </a:br>
            <a:br>
              <a:rPr lang="ru-RU" altLang="en-US" sz="2800"/>
            </a:br>
            <a:r>
              <a:rPr lang="ru-RU" altLang="en-US" sz="2800"/>
              <a:t>Но вот начинается учение — дитя отправляют в школу, а здесь первая заповедь сидеть смирно и не шевелиться... Исчезает румянец щек и округлость форм, мышцы</a:t>
            </a:r>
            <a:r>
              <a:rPr lang="ru-RU" altLang="en-US"/>
              <a:t> </a:t>
            </a:r>
            <a:r>
              <a:rPr lang="ru-RU" altLang="en-US" sz="2800"/>
              <a:t>делаются слабее, тело худеет, и много, очень много детей с поступлением в школу навсегда расстаются со своим здоровьем»</a:t>
            </a:r>
            <a:br>
              <a:rPr lang="ru-RU" altLang="en-US" sz="2800"/>
            </a:br>
            <a:r>
              <a:rPr lang="ru-RU" altLang="en-US" sz="2800"/>
              <a:t>Характер обучения и воспитания в школе является основой «истощающего развития ». А должно быть наоборот!</a:t>
            </a:r>
            <a:br>
              <a:rPr lang="ru-RU" altLang="en-US" sz="2800"/>
            </a:br>
            <a:endParaRPr lang="ru-RU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2" name="Rectangle 8">
            <a:extLst>
              <a:ext uri="{FF2B5EF4-FFF2-40B4-BE49-F238E27FC236}">
                <a16:creationId xmlns:a16="http://schemas.microsoft.com/office/drawing/2014/main" id="{62E2B5C3-4501-4869-BE01-585FCEF25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29225"/>
            <a:ext cx="9144000" cy="1628775"/>
          </a:xfrm>
          <a:prstGeom prst="rect">
            <a:avLst/>
          </a:prstGeom>
          <a:solidFill>
            <a:schemeClr val="tx2"/>
          </a:solidFill>
          <a:ln w="9525">
            <a:solidFill>
              <a:srgbClr val="CC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Здоровье  не ценят, пока не приходит болезнь.</a:t>
            </a:r>
          </a:p>
          <a:p>
            <a:r>
              <a:rPr lang="ru-RU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		      Т.Фуллер</a:t>
            </a:r>
          </a:p>
        </p:txBody>
      </p:sp>
      <p:sp>
        <p:nvSpPr>
          <p:cNvPr id="93190" name="Rectangle 6">
            <a:extLst>
              <a:ext uri="{FF2B5EF4-FFF2-40B4-BE49-F238E27FC236}">
                <a16:creationId xmlns:a16="http://schemas.microsoft.com/office/drawing/2014/main" id="{B724941F-7AE6-48A5-A3A3-E0268411E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176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2800" b="1">
                <a:solidFill>
                  <a:schemeClr val="accent1"/>
                </a:solidFill>
              </a:rPr>
              <a:t>Болезнь -</a:t>
            </a:r>
            <a:r>
              <a:rPr lang="ru-RU" altLang="en-US" sz="2800" b="1"/>
              <a:t> </a:t>
            </a:r>
            <a:r>
              <a:rPr lang="ru-RU" altLang="en-US" sz="2800"/>
              <a:t>нарушение здоровья, правильной 	деятельности, целостности организма</a:t>
            </a:r>
          </a:p>
          <a:p>
            <a:pPr>
              <a:lnSpc>
                <a:spcPct val="90000"/>
              </a:lnSpc>
            </a:pPr>
            <a:r>
              <a:rPr lang="ru-RU" altLang="en-US" sz="2800" b="1">
                <a:solidFill>
                  <a:schemeClr val="accent1"/>
                </a:solidFill>
              </a:rPr>
              <a:t>Здоровье -</a:t>
            </a:r>
            <a:r>
              <a:rPr lang="ru-RU" altLang="en-US" sz="2800" b="1"/>
              <a:t> </a:t>
            </a:r>
            <a:r>
              <a:rPr lang="ru-RU" altLang="en-US" sz="2800"/>
              <a:t>состояние организма человека, которое обусловливает продолжительность жизни, физиологическую и умственную работоспособность, хорошее самочувствие и появление здорового потомства. </a:t>
            </a:r>
          </a:p>
          <a:p>
            <a:pPr>
              <a:lnSpc>
                <a:spcPct val="90000"/>
              </a:lnSpc>
            </a:pPr>
            <a:r>
              <a:rPr lang="ru-RU" altLang="en-US" sz="2800" b="1">
                <a:solidFill>
                  <a:schemeClr val="accent1"/>
                </a:solidFill>
              </a:rPr>
              <a:t>Здоровый образ жизни</a:t>
            </a:r>
            <a:r>
              <a:rPr lang="ru-RU" altLang="en-US" sz="2800" b="1"/>
              <a:t> – </a:t>
            </a:r>
            <a:r>
              <a:rPr lang="ru-RU" altLang="en-US" sz="2800"/>
              <a:t>образ жизни, способствующий сохранению, укреплению и восстановлению здоровья </a:t>
            </a:r>
          </a:p>
          <a:p>
            <a:pPr>
              <a:lnSpc>
                <a:spcPct val="90000"/>
              </a:lnSpc>
            </a:pPr>
            <a:endParaRPr lang="ru-RU" altLang="en-US" sz="2800"/>
          </a:p>
        </p:txBody>
      </p:sp>
      <p:sp>
        <p:nvSpPr>
          <p:cNvPr id="93191" name="WordArt 7">
            <a:extLst>
              <a:ext uri="{FF2B5EF4-FFF2-40B4-BE49-F238E27FC236}">
                <a16:creationId xmlns:a16="http://schemas.microsoft.com/office/drawing/2014/main" id="{49FC41DD-A9C9-4DBD-B3F9-4E87BA8AE61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7283450" cy="561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az-Cyrl-A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словарь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0" name="AutoShape 12">
            <a:extLst>
              <a:ext uri="{FF2B5EF4-FFF2-40B4-BE49-F238E27FC236}">
                <a16:creationId xmlns:a16="http://schemas.microsoft.com/office/drawing/2014/main" id="{7A0F2842-DDDE-4EE4-8BBA-AB9E1D328761}"/>
              </a:ext>
            </a:extLst>
          </p:cNvPr>
          <p:cNvSpPr>
            <a:spLocks noChangeArrowheads="1"/>
          </p:cNvSpPr>
          <p:nvPr/>
        </p:nvSpPr>
        <p:spPr bwMode="auto">
          <a:xfrm rot="13136333">
            <a:off x="2555875" y="908050"/>
            <a:ext cx="2160588" cy="2447925"/>
          </a:xfrm>
          <a:custGeom>
            <a:avLst/>
            <a:gdLst>
              <a:gd name="G0" fmla="+- 191349 0 0"/>
              <a:gd name="G1" fmla="+- -6809174 0 0"/>
              <a:gd name="G2" fmla="+- 191349 0 -6809174"/>
              <a:gd name="G3" fmla="+- 10800 0 0"/>
              <a:gd name="G4" fmla="+- 0 0 19134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733 0 0"/>
              <a:gd name="G9" fmla="+- 0 0 -6809174"/>
              <a:gd name="G10" fmla="+- 6733 0 2700"/>
              <a:gd name="G11" fmla="cos G10 191349"/>
              <a:gd name="G12" fmla="sin G10 191349"/>
              <a:gd name="G13" fmla="cos 13500 191349"/>
              <a:gd name="G14" fmla="sin 13500 191349"/>
              <a:gd name="G15" fmla="+- G11 10800 0"/>
              <a:gd name="G16" fmla="+- G12 10800 0"/>
              <a:gd name="G17" fmla="+- G13 10800 0"/>
              <a:gd name="G18" fmla="+- G14 10800 0"/>
              <a:gd name="G19" fmla="*/ 6733 1 2"/>
              <a:gd name="G20" fmla="+- G19 5400 0"/>
              <a:gd name="G21" fmla="cos G20 191349"/>
              <a:gd name="G22" fmla="sin G20 191349"/>
              <a:gd name="G23" fmla="+- G21 10800 0"/>
              <a:gd name="G24" fmla="+- G12 G23 G22"/>
              <a:gd name="G25" fmla="+- G22 G23 G11"/>
              <a:gd name="G26" fmla="cos 10800 191349"/>
              <a:gd name="G27" fmla="sin 10800 191349"/>
              <a:gd name="G28" fmla="cos 6733 191349"/>
              <a:gd name="G29" fmla="sin 6733 19134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809174"/>
              <a:gd name="G36" fmla="sin G34 -6809174"/>
              <a:gd name="G37" fmla="+/ -6809174 19134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733 G39"/>
              <a:gd name="G43" fmla="sin 673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671 w 21600"/>
              <a:gd name="T5" fmla="*/ 2467 h 21600"/>
              <a:gd name="T6" fmla="*/ 8693 w 21600"/>
              <a:gd name="T7" fmla="*/ 2289 h 21600"/>
              <a:gd name="T8" fmla="*/ 15083 w 21600"/>
              <a:gd name="T9" fmla="*/ 5605 h 21600"/>
              <a:gd name="T10" fmla="*/ 24282 w 21600"/>
              <a:gd name="T11" fmla="*/ 11487 h 21600"/>
              <a:gd name="T12" fmla="*/ 19314 w 21600"/>
              <a:gd name="T13" fmla="*/ 15974 h 21600"/>
              <a:gd name="T14" fmla="*/ 14827 w 21600"/>
              <a:gd name="T15" fmla="*/ 11005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524" y="11142"/>
                </a:moveTo>
                <a:cubicBezTo>
                  <a:pt x="17530" y="11028"/>
                  <a:pt x="17533" y="10914"/>
                  <a:pt x="17533" y="10800"/>
                </a:cubicBezTo>
                <a:cubicBezTo>
                  <a:pt x="17533" y="7081"/>
                  <a:pt x="14518" y="4067"/>
                  <a:pt x="10800" y="4067"/>
                </a:cubicBezTo>
                <a:cubicBezTo>
                  <a:pt x="10254" y="4067"/>
                  <a:pt x="9711" y="4133"/>
                  <a:pt x="9182" y="4264"/>
                </a:cubicBezTo>
                <a:lnTo>
                  <a:pt x="8205" y="316"/>
                </a:lnTo>
                <a:cubicBezTo>
                  <a:pt x="9054" y="106"/>
                  <a:pt x="992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83"/>
                  <a:pt x="21595" y="11166"/>
                  <a:pt x="21585" y="11350"/>
                </a:cubicBezTo>
                <a:lnTo>
                  <a:pt x="24282" y="11487"/>
                </a:lnTo>
                <a:lnTo>
                  <a:pt x="19314" y="15974"/>
                </a:lnTo>
                <a:lnTo>
                  <a:pt x="14827" y="11005"/>
                </a:lnTo>
                <a:lnTo>
                  <a:pt x="17524" y="11142"/>
                </a:lnTo>
                <a:close/>
              </a:path>
            </a:pathLst>
          </a:custGeom>
          <a:solidFill>
            <a:srgbClr val="CC0066"/>
          </a:solidFill>
          <a:ln w="9525">
            <a:solidFill>
              <a:srgbClr val="CC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Line 8">
            <a:extLst>
              <a:ext uri="{FF2B5EF4-FFF2-40B4-BE49-F238E27FC236}">
                <a16:creationId xmlns:a16="http://schemas.microsoft.com/office/drawing/2014/main" id="{78E73BF0-FAB9-4B3C-A37E-98F0327AC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1196975"/>
            <a:ext cx="0" cy="3527425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D77AF8FF-B42E-4555-BA04-3FB00C50B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Образ жизни </a:t>
            </a:r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2329E885-7C54-4F87-B7C4-C25E7F36CBB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en-US" sz="4000">
                <a:solidFill>
                  <a:srgbClr val="99CC00"/>
                </a:solidFill>
              </a:rPr>
              <a:t>отношения</a:t>
            </a:r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id="{3A36A361-E2DD-49C2-8107-6A28DD4138FF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altLang="en-US" sz="4400">
                <a:solidFill>
                  <a:srgbClr val="99CC00"/>
                </a:solidFill>
              </a:rPr>
              <a:t>поведение</a:t>
            </a:r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id="{0EC568D4-D620-4219-8F91-1E0F335BC616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323850" y="2565400"/>
            <a:ext cx="8229600" cy="10890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en-US" sz="6000">
                <a:solidFill>
                  <a:srgbClr val="CC0066"/>
                </a:solidFill>
              </a:rPr>
              <a:t>привычка</a:t>
            </a:r>
          </a:p>
        </p:txBody>
      </p:sp>
      <p:sp>
        <p:nvSpPr>
          <p:cNvPr id="73735" name="Rectangle 7">
            <a:extLst>
              <a:ext uri="{FF2B5EF4-FFF2-40B4-BE49-F238E27FC236}">
                <a16:creationId xmlns:a16="http://schemas.microsoft.com/office/drawing/2014/main" id="{45587234-3D30-49E1-B6B5-A75AC4F68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437063"/>
            <a:ext cx="8229600" cy="10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ru-RU" altLang="en-US" sz="6000">
                <a:solidFill>
                  <a:schemeClr val="tx2"/>
                </a:solidFill>
              </a:rPr>
              <a:t>Культ здоровья</a:t>
            </a:r>
          </a:p>
        </p:txBody>
      </p:sp>
      <p:sp>
        <p:nvSpPr>
          <p:cNvPr id="73737" name="Line 9">
            <a:extLst>
              <a:ext uri="{FF2B5EF4-FFF2-40B4-BE49-F238E27FC236}">
                <a16:creationId xmlns:a16="http://schemas.microsoft.com/office/drawing/2014/main" id="{CB9F3433-D958-4117-BEF8-AE13080784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2276475"/>
            <a:ext cx="0" cy="2160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8" name="Line 10">
            <a:extLst>
              <a:ext uri="{FF2B5EF4-FFF2-40B4-BE49-F238E27FC236}">
                <a16:creationId xmlns:a16="http://schemas.microsoft.com/office/drawing/2014/main" id="{4C37D202-29F4-4578-9700-71ABEB21CB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2950" y="2420938"/>
            <a:ext cx="0" cy="2160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2" grpId="0"/>
      <p:bldP spid="737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15713C8E-18F7-4AFC-8903-0B6C4E0A2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Развенчание иллюзий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3E503A6D-ECAD-40F0-860D-3141C9D37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«Правильные» знания совсем не предполагают «правильное» поведение, поступок, действие.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/>
              <a:t>Между ними очень большая дистанция. Для того чтобы «правильное» знание помогло выбору «правильного» поведения, нужны мотивация, побуждение к действию.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499</TotalTime>
  <Words>1518</Words>
  <Application>Microsoft Office PowerPoint</Application>
  <PresentationFormat>On-screen Show (4:3)</PresentationFormat>
  <Paragraphs>161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Slit</vt:lpstr>
      <vt:lpstr>Культура здорового образа жизни в молодёжной среде </vt:lpstr>
      <vt:lpstr>Ценность здоровья </vt:lpstr>
      <vt:lpstr>Развенчание иллюзий</vt:lpstr>
      <vt:lpstr>         Мы запустили всепоглощающий механизм соблазнов.  В результате здоровье детей, молодых людей, народа ухудшается обвально </vt:lpstr>
      <vt:lpstr>Здоровье и школа</vt:lpstr>
      <vt:lpstr>           Но вот начинается учение — дитя отправляют в школу, а здесь первая заповедь сидеть смирно и не шевелиться... Исчезает румянец щек и округлость форм, мышцы делаются слабее, тело худеет, и много, очень много детей с поступлением в школу навсегда расстаются со своим здоровьем» Характер обучения и воспитания в школе является основой «истощающего развития ». А должно быть наоборот! </vt:lpstr>
      <vt:lpstr>PowerPoint Presentation</vt:lpstr>
      <vt:lpstr>Образ жизни </vt:lpstr>
      <vt:lpstr>Развенчание иллюзий</vt:lpstr>
      <vt:lpstr>Причины</vt:lpstr>
      <vt:lpstr>Педагогу необходимы разнообразные знания для аргументированного разговора о здоровье с детьми</vt:lpstr>
      <vt:lpstr>Нужно знать о том, что полезно нашему организму и что ему вредит !</vt:lpstr>
      <vt:lpstr>Каждая клетка организма должны получать в достатке:</vt:lpstr>
      <vt:lpstr>Пища </vt:lpstr>
      <vt:lpstr>Пища </vt:lpstr>
      <vt:lpstr>Это интересно</vt:lpstr>
      <vt:lpstr>Это полезно знать</vt:lpstr>
      <vt:lpstr>PowerPoint Presentation</vt:lpstr>
      <vt:lpstr>Болезнь легче предупредить, чем лечить </vt:lpstr>
      <vt:lpstr>Самые эффективные средства в лечении тяжелых депрессий, наркомании, психических сломов не только у молодых людей, но и у взрослых</vt:lpstr>
      <vt:lpstr>Формула индивидуального здоровья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Немного о выборе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здорового образа жизни</dc:title>
  <dc:creator>Maman</dc:creator>
  <cp:lastModifiedBy>Мейрамхан Айдос</cp:lastModifiedBy>
  <cp:revision>10</cp:revision>
  <dcterms:created xsi:type="dcterms:W3CDTF">2006-10-08T10:52:02Z</dcterms:created>
  <dcterms:modified xsi:type="dcterms:W3CDTF">2023-01-31T11:35:12Z</dcterms:modified>
</cp:coreProperties>
</file>