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62" r:id="rId2"/>
    <p:sldId id="260" r:id="rId3"/>
    <p:sldId id="288" r:id="rId4"/>
    <p:sldId id="279" r:id="rId5"/>
    <p:sldId id="280" r:id="rId6"/>
    <p:sldId id="284" r:id="rId7"/>
    <p:sldId id="281" r:id="rId8"/>
    <p:sldId id="286" r:id="rId9"/>
    <p:sldId id="285" r:id="rId10"/>
    <p:sldId id="283" r:id="rId11"/>
    <p:sldId id="282" r:id="rId12"/>
    <p:sldId id="287" r:id="rId13"/>
    <p:sldId id="266" r:id="rId14"/>
    <p:sldId id="272" r:id="rId15"/>
    <p:sldId id="273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6200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84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9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5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3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88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01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13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7829" y="4221088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11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7829" y="4221088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93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40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23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1061"/>
            </a:avLst>
          </a:prstGeom>
          <a:solidFill>
            <a:srgbClr val="00B05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03648" y="6696988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Матюшкина А.В.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  <a:hlinkClick r:id="rId13"/>
              </a:rPr>
              <a:t>http://nsportal.ru/user/33485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 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20.02.2017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10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3000" y="1428750"/>
            <a:ext cx="6715125" cy="3071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i="1" dirty="0"/>
              <a:t> СПП с   придаточным  времени </a:t>
            </a:r>
            <a:endParaRPr lang="ru-RU" sz="48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2291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572000"/>
            <a:ext cx="19526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«глядел с уважением»</a:t>
            </a:r>
            <a:r>
              <a:rPr lang="ru-RU" dirty="0" smtClean="0"/>
              <a:t> (предложение 31), построенное на основе управления, синонимичным словосочетанием со связью </a:t>
            </a:r>
            <a:r>
              <a:rPr lang="ru-RU" b="1" dirty="0" smtClean="0"/>
              <a:t>примыкание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172" y="1268760"/>
            <a:ext cx="7886700" cy="4900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Замените </a:t>
            </a:r>
            <a:r>
              <a:rPr lang="ru-RU" sz="4000" dirty="0"/>
              <a:t>словосочетание </a:t>
            </a:r>
            <a:r>
              <a:rPr lang="ru-RU" sz="4000" b="1" dirty="0"/>
              <a:t>«мраморные колонны» </a:t>
            </a:r>
            <a:r>
              <a:rPr lang="ru-RU" sz="4000" dirty="0"/>
              <a:t>(предложение 11), построенное на основе согласования, синонимичным словосочетанием со связью управление.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                  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ЗАМЕНИТЬ ДАННЫЕ СЛОВОСОЧЕТАНИЯ СО СПОСОБОМ СВЯЗИ </a:t>
            </a:r>
            <a:r>
              <a:rPr lang="ru-RU" b="1" dirty="0"/>
              <a:t>УПРАВЛЕНИЕ</a:t>
            </a:r>
            <a:r>
              <a:rPr lang="ru-RU" dirty="0"/>
              <a:t> СИНОНИМИЧНЫМИ СО СПОСОБОМ СВЯЗИ </a:t>
            </a:r>
            <a:r>
              <a:rPr lang="ru-RU" b="1" dirty="0" smtClean="0"/>
              <a:t>ПРИМЫКАНИЕ</a:t>
            </a:r>
          </a:p>
          <a:p>
            <a:pPr marL="0" indent="0">
              <a:buNone/>
            </a:pPr>
            <a:r>
              <a:rPr lang="ru-RU" dirty="0" smtClean="0"/>
              <a:t>              сделал </a:t>
            </a:r>
            <a:r>
              <a:rPr lang="ru-RU" dirty="0"/>
              <a:t>с аккуратностью –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            плакал </a:t>
            </a:r>
            <a:r>
              <a:rPr lang="ru-RU" dirty="0"/>
              <a:t>без звука - 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            поступил </a:t>
            </a:r>
            <a:r>
              <a:rPr lang="ru-RU" dirty="0"/>
              <a:t>без жалости -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9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7584" y="476673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Сложноподчинённые предложения с придаточными времени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9436" y="1364870"/>
            <a:ext cx="8928992" cy="897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Отвечают на вопросы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когда? как долго? с каких пор? до каких пор?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841" y="2420888"/>
            <a:ext cx="89289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Прикрепляются союзами: </a:t>
            </a:r>
            <a:r>
              <a:rPr lang="ru-RU" sz="2400" b="1" dirty="0" smtClean="0">
                <a:solidFill>
                  <a:schemeClr val="tx1"/>
                </a:solidFill>
              </a:rPr>
              <a:t>когда, покамест, покуда, пока, едва, только, прежде чем, в то время как, до тех пор пока, с тех пор как, как вдруг, как только,  после того как, до того как, перед тем как, лишь только, только что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9436" y="4091880"/>
            <a:ext cx="8906397" cy="1353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Присоединяется ко всему главному предложению или к одному слову- местоименному наречию в функции обстоятельства времени (тогда, всегда).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9436" y="5805264"/>
            <a:ext cx="8906397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Место расположения придаточной </a:t>
            </a:r>
            <a:r>
              <a:rPr lang="ru-RU" b="1" dirty="0" smtClean="0">
                <a:solidFill>
                  <a:schemeClr val="tx1"/>
                </a:solidFill>
              </a:rPr>
              <a:t>части  свободное </a:t>
            </a:r>
            <a:r>
              <a:rPr lang="ru-RU" b="1" dirty="0">
                <a:solidFill>
                  <a:schemeClr val="tx1"/>
                </a:solidFill>
              </a:rPr>
              <a:t>(до, после, внутри главного).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ru-RU" b="1" dirty="0"/>
              <a:t>[     ], (        ).</a:t>
            </a:r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714375" y="214313"/>
            <a:ext cx="8051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i="1">
                <a:solidFill>
                  <a:srgbClr val="FF0000"/>
                </a:solidFill>
                <a:latin typeface="Franklin Gothic Book" panose="020B0503020102020204" pitchFamily="34" charset="0"/>
              </a:rPr>
              <a:t>Конструирование  предложений</a:t>
            </a:r>
            <a:endParaRPr lang="ru-RU" altLang="ru-RU" sz="440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428625" y="1214438"/>
            <a:ext cx="8429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Franklin Gothic Book" panose="020B0503020102020204" pitchFamily="34" charset="0"/>
              </a:rPr>
              <a:t>Формулировка задания: </a:t>
            </a:r>
            <a:r>
              <a:rPr lang="ru-RU" altLang="ru-RU" sz="2400" i="1">
                <a:latin typeface="Franklin Gothic Book" panose="020B0503020102020204" pitchFamily="34" charset="0"/>
              </a:rPr>
              <a:t>Соедините придаточные предложения с   главными. Определите вид  придаточных.   (Если затрудняетесь , то вам поможет таблица на стр.58)</a:t>
            </a:r>
            <a:endParaRPr lang="ru-RU" altLang="ru-RU" sz="2400"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88" y="2571750"/>
          <a:ext cx="2928937" cy="3775074"/>
        </p:xfrm>
        <a:graphic>
          <a:graphicData uri="http://schemas.openxmlformats.org/drawingml/2006/table">
            <a:tbl>
              <a:tblPr/>
              <a:tblGrid>
                <a:gridCol w="292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1. Через 10 лет я приехал туда,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8" marB="952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2. Когда я открыл окно,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8" marB="952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3. Я не знаю,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8" marB="952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4. Как только кончился теплый летний ливень,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8" marB="952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857750" y="2571750"/>
          <a:ext cx="2928938" cy="3810000"/>
        </p:xfrm>
        <a:graphic>
          <a:graphicData uri="http://schemas.openxmlformats.org/drawingml/2006/table">
            <a:tbl>
              <a:tblPr/>
              <a:tblGrid>
                <a:gridCol w="292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1. комната наполнилась ароматом сирени.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2. мы выбежали босиком на улицу.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3. где прошло мое детство.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4. где проходит граница между Европой и Азией.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1000125" y="214313"/>
            <a:ext cx="758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i="1">
                <a:solidFill>
                  <a:srgbClr val="FF0000"/>
                </a:solidFill>
                <a:latin typeface="Franklin Gothic Book" panose="020B0503020102020204" pitchFamily="34" charset="0"/>
              </a:rPr>
              <a:t>СПП с придаточными  времени </a:t>
            </a:r>
            <a:endParaRPr lang="ru-RU" altLang="ru-RU" sz="400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14313" y="1785938"/>
            <a:ext cx="86439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cs typeface="Times New Roman" panose="02020603050405020304" pitchFamily="18" charset="0"/>
              </a:rPr>
              <a:t>     Как </a:t>
            </a:r>
            <a:r>
              <a:rPr lang="ru-RU" altLang="ru-RU" sz="2400" b="1" i="1" dirty="0">
                <a:cs typeface="Times New Roman" panose="02020603050405020304" pitchFamily="18" charset="0"/>
              </a:rPr>
              <a:t>только кончился теплый летний ливень, мы </a:t>
            </a:r>
            <a:r>
              <a:rPr lang="ru-RU" altLang="ru-RU" sz="2400" b="1" i="1" dirty="0" smtClean="0">
                <a:cs typeface="Times New Roman" panose="02020603050405020304" pitchFamily="18" charset="0"/>
              </a:rPr>
              <a:t>                        выбежали </a:t>
            </a:r>
            <a:r>
              <a:rPr lang="ru-RU" altLang="ru-RU" sz="2400" b="1" i="1" dirty="0">
                <a:cs typeface="Times New Roman" panose="02020603050405020304" pitchFamily="18" charset="0"/>
              </a:rPr>
              <a:t>босиком на улицу.   </a:t>
            </a:r>
          </a:p>
          <a:p>
            <a:pPr eaLnBrk="1" hangingPunct="1"/>
            <a:r>
              <a:rPr lang="ru-RU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(как только…),</a:t>
            </a:r>
            <a:r>
              <a:rPr lang="en-US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[   ]</a:t>
            </a:r>
            <a:r>
              <a:rPr lang="ru-RU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dirty="0">
              <a:solidFill>
                <a:srgbClr val="FF0000"/>
              </a:solidFill>
            </a:endParaRPr>
          </a:p>
          <a:p>
            <a:r>
              <a:rPr lang="ru-RU" altLang="ru-RU" sz="2400" b="1" i="1" dirty="0"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400" b="1" i="1" dirty="0" smtClean="0">
                <a:cs typeface="Times New Roman" panose="02020603050405020304" pitchFamily="18" charset="0"/>
              </a:rPr>
              <a:t>           Когда </a:t>
            </a:r>
            <a:r>
              <a:rPr lang="ru-RU" altLang="ru-RU" sz="2400" b="1" i="1" dirty="0">
                <a:cs typeface="Times New Roman" panose="02020603050405020304" pitchFamily="18" charset="0"/>
              </a:rPr>
              <a:t>я открыл окно, комната наполнилась  </a:t>
            </a:r>
            <a:r>
              <a:rPr lang="ru-RU" altLang="ru-RU" sz="2400" b="1" i="1" dirty="0" smtClean="0">
                <a:cs typeface="Times New Roman" panose="02020603050405020304" pitchFamily="18" charset="0"/>
              </a:rPr>
              <a:t>ароматом </a:t>
            </a:r>
            <a:r>
              <a:rPr lang="ru-RU" altLang="ru-RU" sz="2400" b="1" i="1" dirty="0">
                <a:cs typeface="Times New Roman" panose="02020603050405020304" pitchFamily="18" charset="0"/>
              </a:rPr>
              <a:t>сирени.</a:t>
            </a:r>
            <a:r>
              <a:rPr lang="ru-RU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   </a:t>
            </a:r>
          </a:p>
          <a:p>
            <a:r>
              <a:rPr lang="ru-RU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(когда…),</a:t>
            </a:r>
            <a:r>
              <a:rPr lang="en-US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[   ]</a:t>
            </a:r>
            <a:r>
              <a:rPr lang="ru-RU" alt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611560" y="-554899"/>
            <a:ext cx="8532440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 b="1" dirty="0" smtClean="0">
              <a:latin typeface="Arial CYR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400" b="1" dirty="0">
              <a:latin typeface="Arial CYR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400" b="1" dirty="0" smtClean="0">
              <a:latin typeface="Arial CYR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b="1" dirty="0" smtClean="0">
                <a:latin typeface="Arial CYR" panose="020B0604020202020204" pitchFamily="34" charset="0"/>
                <a:cs typeface="Times New Roman" panose="02020603050405020304" pitchFamily="18" charset="0"/>
              </a:rPr>
              <a:t>Из </a:t>
            </a:r>
            <a:r>
              <a:rPr lang="ru-RU" altLang="ru-RU" sz="2400" b="1" dirty="0">
                <a:latin typeface="Arial CYR" panose="020B0604020202020204" pitchFamily="34" charset="0"/>
                <a:cs typeface="Times New Roman" panose="02020603050405020304" pitchFamily="18" charset="0"/>
              </a:rPr>
              <a:t>двух простых предложений составьте сложное с придаточным времени, нарисуйте к нему схему:</a:t>
            </a:r>
            <a:endParaRPr lang="ru-RU" altLang="ru-RU" sz="2400" dirty="0">
              <a:latin typeface="Arial CYR" panose="020B0604020202020204" pitchFamily="34" charset="0"/>
              <a:cs typeface="Times New Roman" panose="02020603050405020304" pitchFamily="18" charset="0"/>
            </a:endParaRPr>
          </a:p>
          <a:p>
            <a:endParaRPr lang="ru-RU" altLang="ru-RU" sz="2800" i="1" dirty="0">
              <a:latin typeface="Arial CYR" panose="020B0604020202020204" pitchFamily="34" charset="0"/>
              <a:cs typeface="Times New Roman" panose="02020603050405020304" pitchFamily="18" charset="0"/>
            </a:endParaRPr>
          </a:p>
          <a:p>
            <a:endParaRPr lang="ru-RU" altLang="ru-RU" sz="2800" i="1" dirty="0">
              <a:latin typeface="Arial CYR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altLang="ru-RU" sz="2800" i="1" dirty="0">
                <a:latin typeface="Arial CYR" panose="020B0604020202020204" pitchFamily="34" charset="0"/>
                <a:cs typeface="Times New Roman" panose="02020603050405020304" pitchFamily="18" charset="0"/>
              </a:rPr>
              <a:t>Я учился в школе. Брат работал на заводе. </a:t>
            </a:r>
          </a:p>
          <a:p>
            <a:r>
              <a:rPr lang="ru-RU" altLang="ru-RU" sz="2800" i="1" dirty="0">
                <a:solidFill>
                  <a:srgbClr val="FF0000"/>
                </a:solidFill>
                <a:latin typeface="Arial CYR" panose="020B0604020202020204" pitchFamily="34" charset="0"/>
                <a:cs typeface="Times New Roman" panose="02020603050405020304" pitchFamily="18" charset="0"/>
              </a:rPr>
              <a:t>Пока я учился в школе, брат работал на заводе .</a:t>
            </a:r>
            <a:br>
              <a:rPr lang="ru-RU" altLang="ru-RU" sz="2800" i="1" dirty="0">
                <a:solidFill>
                  <a:srgbClr val="FF0000"/>
                </a:solidFill>
                <a:latin typeface="Arial CYR" panose="020B0604020202020204" pitchFamily="34" charset="0"/>
                <a:cs typeface="Times New Roman" panose="02020603050405020304" pitchFamily="18" charset="0"/>
              </a:rPr>
            </a:br>
            <a:r>
              <a:rPr lang="ru-RU" altLang="ru-RU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800" i="1" dirty="0">
                <a:cs typeface="Times New Roman" panose="02020603050405020304" pitchFamily="18" charset="0"/>
              </a:rPr>
              <a:t>Грозит беда. Вспоминаем друзей и близких. </a:t>
            </a:r>
          </a:p>
          <a:p>
            <a:r>
              <a:rPr lang="ru-RU" altLang="ru-RU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Как только грозит беда, мы вспоминаем друзей и близких. </a:t>
            </a:r>
            <a:r>
              <a:rPr lang="ru-RU" altLang="ru-RU" sz="2800" i="1" dirty="0">
                <a:cs typeface="Times New Roman" panose="02020603050405020304" pitchFamily="18" charset="0"/>
              </a:rPr>
              <a:t/>
            </a:r>
            <a:br>
              <a:rPr lang="ru-RU" altLang="ru-RU" sz="2800" i="1" dirty="0">
                <a:cs typeface="Times New Roman" panose="02020603050405020304" pitchFamily="18" charset="0"/>
              </a:rPr>
            </a:br>
            <a:r>
              <a:rPr lang="ru-RU" altLang="ru-RU" sz="2800" i="1" dirty="0">
                <a:cs typeface="Times New Roman" panose="02020603050405020304" pitchFamily="18" charset="0"/>
              </a:rPr>
              <a:t/>
            </a:r>
            <a:br>
              <a:rPr lang="ru-RU" altLang="ru-RU" sz="2800" i="1" dirty="0">
                <a:cs typeface="Times New Roman" panose="02020603050405020304" pitchFamily="18" charset="0"/>
              </a:rPr>
            </a:b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3"/>
          <p:cNvSpPr>
            <a:spLocks noChangeArrowheads="1"/>
          </p:cNvSpPr>
          <p:nvPr/>
        </p:nvSpPr>
        <p:spPr bwMode="auto">
          <a:xfrm>
            <a:off x="1714500" y="214313"/>
            <a:ext cx="6026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FF0000"/>
                </a:solidFill>
                <a:latin typeface="Franklin Gothic Book" panose="020B0503020102020204" pitchFamily="34" charset="0"/>
              </a:rPr>
              <a:t>Схематический диктант 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857250" y="1785938"/>
            <a:ext cx="65008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800">
                <a:latin typeface="Franklin Gothic Book" panose="020B0503020102020204" pitchFamily="34" charset="0"/>
              </a:rPr>
              <a:t>1) (когда…),</a:t>
            </a:r>
            <a:r>
              <a:rPr lang="en-US" altLang="ru-RU" sz="4800">
                <a:latin typeface="Franklin Gothic Book" panose="020B0503020102020204" pitchFamily="34" charset="0"/>
              </a:rPr>
              <a:t>[  ]</a:t>
            </a:r>
            <a:r>
              <a:rPr lang="ru-RU" altLang="ru-RU" sz="4800">
                <a:latin typeface="Franklin Gothic Book" panose="020B0503020102020204" pitchFamily="34" charset="0"/>
              </a:rPr>
              <a:t>.</a:t>
            </a:r>
          </a:p>
          <a:p>
            <a:pPr eaLnBrk="1" hangingPunct="1"/>
            <a:r>
              <a:rPr lang="ru-RU" altLang="ru-RU" sz="4800">
                <a:latin typeface="Franklin Gothic Book" panose="020B0503020102020204" pitchFamily="34" charset="0"/>
              </a:rPr>
              <a:t>2) (как…),</a:t>
            </a:r>
            <a:r>
              <a:rPr lang="en-US" altLang="ru-RU" sz="4800">
                <a:latin typeface="Franklin Gothic Book" panose="020B0503020102020204" pitchFamily="34" charset="0"/>
              </a:rPr>
              <a:t>[  ].</a:t>
            </a:r>
          </a:p>
          <a:p>
            <a:pPr eaLnBrk="1" hangingPunct="1"/>
            <a:r>
              <a:rPr lang="ru-RU" altLang="ru-RU" sz="4800">
                <a:latin typeface="Franklin Gothic Book" panose="020B0503020102020204" pitchFamily="34" charset="0"/>
              </a:rPr>
              <a:t>3) </a:t>
            </a:r>
            <a:r>
              <a:rPr lang="en-US" altLang="ru-RU" sz="4800">
                <a:latin typeface="Franklin Gothic Book" panose="020B0503020102020204" pitchFamily="34" charset="0"/>
              </a:rPr>
              <a:t>[  ],(</a:t>
            </a:r>
            <a:r>
              <a:rPr lang="ru-RU" altLang="ru-RU" sz="4800">
                <a:latin typeface="Franklin Gothic Book" panose="020B0503020102020204" pitchFamily="34" charset="0"/>
              </a:rPr>
              <a:t>как только…</a:t>
            </a:r>
            <a:r>
              <a:rPr lang="en-US" altLang="ru-RU" sz="4800">
                <a:latin typeface="Franklin Gothic Book" panose="020B0503020102020204" pitchFamily="34" charset="0"/>
              </a:rPr>
              <a:t>)</a:t>
            </a:r>
            <a:r>
              <a:rPr lang="ru-RU" altLang="ru-RU" sz="4800">
                <a:latin typeface="Franklin Gothic Book" panose="020B0503020102020204" pitchFamily="34" charset="0"/>
              </a:rPr>
              <a:t>.</a:t>
            </a:r>
          </a:p>
          <a:p>
            <a:pPr eaLnBrk="1" hangingPunct="1"/>
            <a:r>
              <a:rPr lang="ru-RU" altLang="ru-RU" sz="4800">
                <a:latin typeface="Franklin Gothic Book" panose="020B0503020102020204" pitchFamily="34" charset="0"/>
              </a:rPr>
              <a:t>4) (после того как…),</a:t>
            </a:r>
            <a:r>
              <a:rPr lang="en-US" altLang="ru-RU" sz="4800">
                <a:latin typeface="Franklin Gothic Book" panose="020B0503020102020204" pitchFamily="34" charset="0"/>
              </a:rPr>
              <a:t>[  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2214563" y="142875"/>
            <a:ext cx="53578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FF0000"/>
                </a:solidFill>
                <a:latin typeface="Franklin Gothic Book" panose="020B0503020102020204" pitchFamily="34" charset="0"/>
              </a:rPr>
              <a:t>Домашнее задание</a:t>
            </a:r>
          </a:p>
        </p:txBody>
      </p:sp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642938" y="1785938"/>
            <a:ext cx="7786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800" dirty="0">
                <a:latin typeface="Franklin Gothic Book" panose="020B0503020102020204" pitchFamily="34" charset="0"/>
              </a:rPr>
              <a:t>Упр. 140,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2786063" y="214313"/>
            <a:ext cx="37861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FF0000"/>
                </a:solidFill>
                <a:latin typeface="Franklin Gothic Book" panose="020B0503020102020204" pitchFamily="34" charset="0"/>
              </a:rPr>
              <a:t>Итог урока</a:t>
            </a:r>
          </a:p>
        </p:txBody>
      </p:sp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285750" y="2357438"/>
            <a:ext cx="60007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Franklin Gothic Book" panose="020B0503020102020204" pitchFamily="34" charset="0"/>
              </a:rPr>
              <a:t>Теперь я буду знать, что …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Franklin Gothic Book" panose="020B0503020102020204" pitchFamily="34" charset="0"/>
              </a:rPr>
              <a:t>Меня огорчило то, что …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Franklin Gothic Book" panose="020B0503020102020204" pitchFamily="34" charset="0"/>
              </a:rPr>
              <a:t>Я рад тому, что…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285875" y="1214438"/>
            <a:ext cx="578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u="sng">
                <a:latin typeface="Franklin Gothic Book" panose="020B0503020102020204" pitchFamily="34" charset="0"/>
              </a:rPr>
              <a:t>Допиши предложения: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428625" y="214313"/>
            <a:ext cx="821531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u="sng">
                <a:solidFill>
                  <a:srgbClr val="FF0000"/>
                </a:solidFill>
                <a:latin typeface="Franklin Gothic Book" panose="020B0503020102020204" pitchFamily="34" charset="0"/>
              </a:rPr>
              <a:t>Цель: </a:t>
            </a:r>
            <a:r>
              <a:rPr lang="ru-RU" altLang="ru-RU" sz="2400">
                <a:latin typeface="Franklin Gothic Book" panose="020B0503020102020204" pitchFamily="34" charset="0"/>
              </a:rPr>
              <a:t>познакомиться   со СПП с  придаточным  времени</a:t>
            </a:r>
          </a:p>
          <a:p>
            <a:pPr eaLnBrk="1" hangingPunct="1"/>
            <a:endParaRPr lang="ru-RU" altLang="ru-RU" sz="2400" b="1" u="sng">
              <a:latin typeface="Franklin Gothic Book" panose="020B0503020102020204" pitchFamily="34" charset="0"/>
            </a:endParaRPr>
          </a:p>
          <a:p>
            <a:pPr eaLnBrk="1" hangingPunct="1"/>
            <a:endParaRPr lang="ru-RU" altLang="ru-RU" sz="2400" b="1" u="sng">
              <a:latin typeface="Franklin Gothic Book" panose="020B0503020102020204" pitchFamily="34" charset="0"/>
            </a:endParaRPr>
          </a:p>
          <a:p>
            <a:pPr eaLnBrk="1" hangingPunct="1"/>
            <a:r>
              <a:rPr lang="ru-RU" altLang="ru-RU" sz="2400" b="1">
                <a:solidFill>
                  <a:srgbClr val="FF0000"/>
                </a:solidFill>
                <a:latin typeface="Franklin Gothic Book" panose="020B0503020102020204" pitchFamily="34" charset="0"/>
              </a:rPr>
              <a:t>Задачи:</a:t>
            </a:r>
          </a:p>
          <a:p>
            <a:pPr eaLnBrk="1" hangingPunct="1"/>
            <a:r>
              <a:rPr lang="ru-RU" altLang="ru-RU" sz="2400">
                <a:latin typeface="Franklin Gothic Book" panose="020B0503020102020204" pitchFamily="34" charset="0"/>
              </a:rPr>
              <a:t>сформировать умения 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400">
                <a:latin typeface="Franklin Gothic Book" panose="020B0503020102020204" pitchFamily="34" charset="0"/>
              </a:rPr>
              <a:t>распознавать придаточные предложения времени;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400">
                <a:latin typeface="Franklin Gothic Book" panose="020B0503020102020204" pitchFamily="34" charset="0"/>
              </a:rPr>
              <a:t>отличать их от других придаточных, определять их месторасположение   в СПП;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400">
                <a:latin typeface="Franklin Gothic Book" panose="020B0503020102020204" pitchFamily="34" charset="0"/>
              </a:rPr>
              <a:t>отражать  строение СПП с придаточным времени;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400">
                <a:latin typeface="Franklin Gothic Book" panose="020B0503020102020204" pitchFamily="34" charset="0"/>
              </a:rPr>
              <a:t>правильно ставить знаки препинания.</a:t>
            </a:r>
          </a:p>
        </p:txBody>
      </p:sp>
      <p:pic>
        <p:nvPicPr>
          <p:cNvPr id="13315" name="Picture 2" descr="C:\Documents and Settings\ProFragsAnTowKa\Local Settings\Temporary Internet Files\Content.IE5\L7JAT8L3\MCj043252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357688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6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5000"/>
          </a:xfrm>
        </p:spPr>
        <p:txBody>
          <a:bodyPr/>
          <a:lstStyle/>
          <a:p>
            <a:pPr algn="ctr" eaLnBrk="1" hangingPunct="1"/>
            <a:r>
              <a:rPr lang="ru-RU" sz="3000" b="1" smtClean="0"/>
              <a:t>Типы связей слов в словосочетании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09600" y="989013"/>
            <a:ext cx="3048000" cy="71179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</a:rPr>
              <a:t>согласование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048000" y="2133600"/>
            <a:ext cx="3124200" cy="914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управление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943600" y="3124200"/>
            <a:ext cx="2819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примыкание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526473" y="1846927"/>
            <a:ext cx="2286000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b="1" dirty="0"/>
              <a:t>От главного к зависимому – вопросы </a:t>
            </a:r>
            <a:r>
              <a:rPr lang="ru-RU" sz="1600" b="1" i="1" dirty="0"/>
              <a:t>Какой? Чей?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Зависимое слово – прилагательное, причастие, местоимение, порядковое </a:t>
            </a:r>
            <a:endParaRPr lang="ru-RU" sz="1600" b="1" dirty="0" smtClean="0"/>
          </a:p>
          <a:p>
            <a:r>
              <a:rPr lang="ru-RU" sz="1600" b="1" dirty="0" smtClean="0"/>
              <a:t>    числительное</a:t>
            </a:r>
            <a:r>
              <a:rPr lang="ru-RU" sz="1600" b="1" dirty="0"/>
              <a:t>.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124200" y="3124200"/>
            <a:ext cx="2438400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b="1" dirty="0"/>
              <a:t>От главного к зависимому – вопросы </a:t>
            </a:r>
            <a:r>
              <a:rPr lang="ru-RU" sz="1600" b="1" i="1" dirty="0"/>
              <a:t>падежей.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Зависимое слово – существительное</a:t>
            </a:r>
            <a:r>
              <a:rPr lang="ru-RU" sz="1600" b="1" dirty="0" smtClean="0"/>
              <a:t>,</a:t>
            </a:r>
          </a:p>
          <a:p>
            <a:r>
              <a:rPr lang="ru-RU" sz="1600" b="1" dirty="0"/>
              <a:t> </a:t>
            </a:r>
            <a:r>
              <a:rPr lang="ru-RU" sz="1600" b="1" dirty="0" smtClean="0"/>
              <a:t>      </a:t>
            </a:r>
            <a:r>
              <a:rPr lang="ru-RU" sz="1600" b="1" dirty="0"/>
              <a:t>местоимение.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943600" y="4114800"/>
            <a:ext cx="2667000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b="1" dirty="0"/>
              <a:t>От главного к зависимому – вопросы </a:t>
            </a:r>
            <a:r>
              <a:rPr lang="ru-RU" sz="1600" b="1" i="1" dirty="0"/>
              <a:t>наречий.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Зависимое слово –наречие, деепричастие, инфинитив</a:t>
            </a:r>
            <a:r>
              <a:rPr lang="ru-RU" sz="1600" b="1" dirty="0" smtClean="0"/>
              <a:t>.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3124200" y="4876800"/>
            <a:ext cx="2438400" cy="1352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600" b="1" dirty="0"/>
              <a:t>!!!  </a:t>
            </a:r>
            <a:r>
              <a:rPr lang="ru-RU" sz="1600" dirty="0"/>
              <a:t> </a:t>
            </a:r>
            <a:r>
              <a:rPr lang="ru-RU" sz="1600" b="1" u="sng" dirty="0"/>
              <a:t>Если в словосочетании есть предлог – всегда управление</a:t>
            </a:r>
            <a:r>
              <a:rPr lang="ru-RU" sz="1600" b="1" dirty="0"/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5171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400" grpId="0" animBg="1"/>
      <p:bldP spid="59402" grpId="0" animBg="1"/>
      <p:bldP spid="59406" grpId="0" animBg="1"/>
      <p:bldP spid="59408" grpId="0" animBg="1"/>
      <p:bldP spid="59409" grpId="0" animBg="1"/>
      <p:bldP spid="594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Замените словосочетание </a:t>
            </a:r>
            <a:r>
              <a:rPr lang="ru-RU" sz="3600" b="1" dirty="0" smtClean="0"/>
              <a:t>«детская библиотека</a:t>
            </a:r>
            <a:r>
              <a:rPr lang="ru-RU" sz="3600" dirty="0" smtClean="0"/>
              <a:t>» (предложение 4), построенное на основе согласования, синонимичным словосочетанием со связью управление.</a:t>
            </a:r>
          </a:p>
        </p:txBody>
      </p:sp>
    </p:spTree>
    <p:extLst>
      <p:ext uri="{BB962C8B-B14F-4D97-AF65-F5344CB8AC3E}">
        <p14:creationId xmlns:p14="http://schemas.microsoft.com/office/powerpoint/2010/main" val="37190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Замените </a:t>
            </a:r>
            <a:r>
              <a:rPr lang="ru-RU" sz="4000" dirty="0"/>
              <a:t>словосочетание </a:t>
            </a:r>
            <a:r>
              <a:rPr lang="ru-RU" sz="4000" b="1" dirty="0"/>
              <a:t>«струны на скрипке» </a:t>
            </a:r>
            <a:r>
              <a:rPr lang="ru-RU" sz="4000" dirty="0"/>
              <a:t>(предложение 1), построенное на основе управления, </a:t>
            </a:r>
            <a:r>
              <a:rPr lang="ru-RU" sz="4000" dirty="0" smtClean="0"/>
              <a:t>синонимичным </a:t>
            </a:r>
            <a:r>
              <a:rPr lang="ru-RU" sz="4000" dirty="0"/>
              <a:t>словосочетанием со связью согласование. 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9362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Замените словосочетание </a:t>
            </a:r>
            <a:r>
              <a:rPr lang="ru-RU" b="1" dirty="0" smtClean="0"/>
              <a:t>«беличье гнездо»</a:t>
            </a:r>
            <a:r>
              <a:rPr lang="ru-RU" dirty="0" smtClean="0"/>
              <a:t> (предложение  1), построенное на основе согласования, синонимичным словосочетанием со связью </a:t>
            </a:r>
            <a:r>
              <a:rPr lang="ru-RU" b="1" dirty="0" smtClean="0"/>
              <a:t>управление</a:t>
            </a:r>
            <a:r>
              <a:rPr lang="ru-RU" dirty="0" smtClean="0"/>
              <a:t>. Напишите получившееся словосочетание.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5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Замените словосочетание </a:t>
            </a:r>
            <a:r>
              <a:rPr lang="ru-RU" b="1" dirty="0"/>
              <a:t>«ракетный хвост</a:t>
            </a:r>
            <a:r>
              <a:rPr lang="ru-RU" dirty="0"/>
              <a:t>», построенное на основе согласования, синонимичным словосочетанием со связью управление. </a:t>
            </a:r>
          </a:p>
        </p:txBody>
      </p:sp>
    </p:spTree>
    <p:extLst>
      <p:ext uri="{BB962C8B-B14F-4D97-AF65-F5344CB8AC3E}">
        <p14:creationId xmlns:p14="http://schemas.microsoft.com/office/powerpoint/2010/main" val="34889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Замените </a:t>
            </a:r>
            <a:r>
              <a:rPr lang="ru-RU" dirty="0"/>
              <a:t>словосочетание </a:t>
            </a:r>
            <a:r>
              <a:rPr lang="ru-RU" b="1" dirty="0"/>
              <a:t>«берег моря</a:t>
            </a:r>
            <a:r>
              <a:rPr lang="ru-RU" dirty="0"/>
              <a:t>», построенное на основе управления, синонимичным словосочетанием со связью согласование. </a:t>
            </a:r>
          </a:p>
        </p:txBody>
      </p:sp>
    </p:spTree>
    <p:extLst>
      <p:ext uri="{BB962C8B-B14F-4D97-AF65-F5344CB8AC3E}">
        <p14:creationId xmlns:p14="http://schemas.microsoft.com/office/powerpoint/2010/main" val="37194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607</Words>
  <Application>Microsoft Office PowerPoint</Application>
  <PresentationFormat>Экран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CYR</vt:lpstr>
      <vt:lpstr>Calibri</vt:lpstr>
      <vt:lpstr>Franklin Gothic Book</vt:lpstr>
      <vt:lpstr>Monotype Corsiva</vt:lpstr>
      <vt:lpstr>Times New Roman</vt:lpstr>
      <vt:lpstr>Wingdings</vt:lpstr>
      <vt:lpstr>7</vt:lpstr>
      <vt:lpstr>Презентация PowerPoint</vt:lpstr>
      <vt:lpstr>Презентация PowerPoint</vt:lpstr>
      <vt:lpstr>Подготовка к ОГЭ</vt:lpstr>
      <vt:lpstr>Типы связей слов в словосочетании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16.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Респ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Тоха</dc:creator>
  <cp:lastModifiedBy>Пользователь Windows</cp:lastModifiedBy>
  <cp:revision>33</cp:revision>
  <dcterms:created xsi:type="dcterms:W3CDTF">2009-12-10T14:27:06Z</dcterms:created>
  <dcterms:modified xsi:type="dcterms:W3CDTF">2017-02-20T05:32:06Z</dcterms:modified>
</cp:coreProperties>
</file>