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26"/>
  </p:notesMasterIdLst>
  <p:sldIdLst>
    <p:sldId id="307" r:id="rId2"/>
    <p:sldId id="336" r:id="rId3"/>
    <p:sldId id="344" r:id="rId4"/>
    <p:sldId id="279" r:id="rId5"/>
    <p:sldId id="281" r:id="rId6"/>
    <p:sldId id="343" r:id="rId7"/>
    <p:sldId id="291" r:id="rId8"/>
    <p:sldId id="283" r:id="rId9"/>
    <p:sldId id="299" r:id="rId10"/>
    <p:sldId id="295" r:id="rId11"/>
    <p:sldId id="301" r:id="rId12"/>
    <p:sldId id="303" r:id="rId13"/>
    <p:sldId id="339" r:id="rId14"/>
    <p:sldId id="304" r:id="rId15"/>
    <p:sldId id="319" r:id="rId16"/>
    <p:sldId id="321" r:id="rId17"/>
    <p:sldId id="323" r:id="rId18"/>
    <p:sldId id="329" r:id="rId19"/>
    <p:sldId id="325" r:id="rId20"/>
    <p:sldId id="324" r:id="rId21"/>
    <p:sldId id="333" r:id="rId22"/>
    <p:sldId id="338" r:id="rId23"/>
    <p:sldId id="340" r:id="rId24"/>
    <p:sldId id="342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CFF"/>
    <a:srgbClr val="FF33CC"/>
    <a:srgbClr val="1E03BD"/>
    <a:srgbClr val="FFCC66"/>
    <a:srgbClr val="CCFF99"/>
    <a:srgbClr val="FF99FF"/>
    <a:srgbClr val="FFFF00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9" autoAdjust="0"/>
    <p:restoredTop sz="86323" autoAdjust="0"/>
  </p:normalViewPr>
  <p:slideViewPr>
    <p:cSldViewPr>
      <p:cViewPr>
        <p:scale>
          <a:sx n="77" d="100"/>
          <a:sy n="77" d="100"/>
        </p:scale>
        <p:origin x="48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149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C6E23C9-F3EA-407E-802E-89F2D720E759}" type="datetimeFigureOut">
              <a:rPr lang="ru-RU"/>
              <a:pPr>
                <a:defRPr/>
              </a:pPr>
              <a:t>14.04.2022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9D4631D-58F9-4F0F-8410-2EDFEFC9F0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710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A28BE-0747-4AAE-9CD1-0714D7C56A19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9923E0-C0A4-40B4-9E37-8459F762944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21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2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25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оугольник 26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Овал 27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28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ED710-10D7-49DE-8366-3AEB3A832460}" type="datetimeFigureOut">
              <a:rPr lang="ru-RU"/>
              <a:pPr>
                <a:defRPr/>
              </a:pPr>
              <a:t>14.04.2022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0447391-B143-449C-A5DF-499EF2769B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AAFC8-EEBB-4331-A97A-764C2E7556E6}" type="datetimeFigureOut">
              <a:rPr lang="ru-RU"/>
              <a:pPr>
                <a:defRPr/>
              </a:pPr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2F5A3-1EFB-40A8-9D52-A5AA6D7727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21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ая соединительная линия 26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Овал 27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Овал 28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17F6D-2387-4223-A249-18A3C4F5A4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98F42-622A-49BC-A44C-116E60E7E269}" type="datetimeFigureOut">
              <a:rPr lang="ru-RU"/>
              <a:pPr>
                <a:defRPr/>
              </a:pPr>
              <a:t>14.04.2022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5A071-CC88-434A-ABFB-EAD713B81139}" type="datetimeFigureOut">
              <a:rPr lang="ru-RU"/>
              <a:pPr>
                <a:defRPr/>
              </a:pPr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D5657-D419-4E31-AE03-324168C028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21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23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26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оугольник 2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28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Овал 29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30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E9930-AB9C-444D-999E-D6EF31104DFD}" type="datetimeFigureOut">
              <a:rPr lang="ru-RU"/>
              <a:pPr>
                <a:defRPr/>
              </a:pPr>
              <a:t>14.04.2022</a:t>
            </a:fld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CE7806F-1EFF-4805-896E-4B9012DB70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B4112-D31D-4E9D-BCBD-17FA11EDF3EC}" type="datetimeFigureOut">
              <a:rPr lang="ru-RU"/>
              <a:pPr>
                <a:defRPr/>
              </a:pPr>
              <a:t>14.04.2022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A8C71-C133-4783-A86C-128BC8C9A9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2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оугольник 24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оугольник 25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26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ая соединительная линия 27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рямоугольник 2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Овал 2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Овал 30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496CC-F8F0-4F73-8600-4F8AF43669A4}" type="datetimeFigureOut">
              <a:rPr lang="ru-RU"/>
              <a:pPr>
                <a:defRPr/>
              </a:pPr>
              <a:t>14.04.2022</a:t>
            </a:fld>
            <a:endParaRPr lang="ru-RU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356A097E-54E9-4D0D-9336-CB1D210162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8F811-25E9-4DFF-B136-513790404479}" type="datetimeFigureOut">
              <a:rPr lang="ru-RU"/>
              <a:pPr>
                <a:defRPr/>
              </a:pPr>
              <a:t>14.04.2022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55796-3F5E-4231-A6D4-D2FBB133B9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2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25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8A261-6F4E-4D48-87B3-5172EDFA4C99}" type="datetimeFigureOut">
              <a:rPr lang="ru-RU"/>
              <a:pPr>
                <a:defRPr/>
              </a:pPr>
              <a:t>14.04.2022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83F3548-19C7-4FB9-B636-2F9F59CC94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25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26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27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Овал 28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29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30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E66DCB2-F71D-40A3-A0E9-B4C004CC0A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C54D9-565E-4C2E-A206-05BAA7E24FB4}" type="datetimeFigureOut">
              <a:rPr lang="ru-RU"/>
              <a:pPr>
                <a:defRPr/>
              </a:pPr>
              <a:t>14.04.2022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19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оугольник 25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оугольник 26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2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Овал 28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29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30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78207-0594-42A8-883B-F823EEEFF9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DDEBA-1A48-4C4E-87E0-00D860DBA32F}" type="datetimeFigureOut">
              <a:rPr lang="ru-RU"/>
              <a:pPr>
                <a:defRPr/>
              </a:pPr>
              <a:t>14.04.2022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BD39CE45-573F-4942-8C41-A70AB167C94E}" type="datetimeFigureOut">
              <a:rPr lang="ru-RU"/>
              <a:pPr>
                <a:defRPr/>
              </a:pPr>
              <a:t>14.04.2022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accent3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40871A7-E74B-4698-A272-82DB009623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8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9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2" r:id="rId1"/>
    <p:sldLayoutId id="2147484173" r:id="rId2"/>
    <p:sldLayoutId id="2147484174" r:id="rId3"/>
    <p:sldLayoutId id="2147484175" r:id="rId4"/>
    <p:sldLayoutId id="2147484176" r:id="rId5"/>
    <p:sldLayoutId id="2147484177" r:id="rId6"/>
    <p:sldLayoutId id="2147484178" r:id="rId7"/>
    <p:sldLayoutId id="2147484179" r:id="rId8"/>
    <p:sldLayoutId id="2147484180" r:id="rId9"/>
    <p:sldLayoutId id="2147484181" r:id="rId10"/>
    <p:sldLayoutId id="2147484182" r:id="rId11"/>
  </p:sldLayoutIdLst>
  <p:transition spd="med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2CB32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2CB32C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2CB32C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2CB32C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2CB32C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2CB32C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2CB32C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2CB32C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2CB32C"/>
          </a:solidFill>
          <a:latin typeface="Arial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33CC33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064A2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4BACC6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http://files.school-collection.edu.ru/dlrstore/60dda0c1-7d66-45ce-a820-9a3706b9f091/image/it2_2_3.jpg" TargetMode="External"/><Relationship Id="rId7" Type="http://schemas.openxmlformats.org/officeDocument/2006/relationships/image" Target="http://files.school-collection.edu.ru/dlrstore/60dda0c1-7d66-45ce-a820-9a3706b9f091/image/it2_2_1.jpg" TargetMode="External"/><Relationship Id="rId12" Type="http://schemas.openxmlformats.org/officeDocument/2006/relationships/image" Target="../media/image46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11" Type="http://schemas.openxmlformats.org/officeDocument/2006/relationships/image" Target="../media/image45.jpeg"/><Relationship Id="rId5" Type="http://schemas.openxmlformats.org/officeDocument/2006/relationships/image" Target="http://files.school-collection.edu.ru/dlrstore/60dda0c1-7d66-45ce-a820-9a3706b9f091/image/it2_2_2.jpg" TargetMode="External"/><Relationship Id="rId10" Type="http://schemas.openxmlformats.org/officeDocument/2006/relationships/image" Target="../media/image44.png"/><Relationship Id="rId4" Type="http://schemas.openxmlformats.org/officeDocument/2006/relationships/image" Target="../media/image40.jpeg"/><Relationship Id="rId9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1763689" y="92903"/>
            <a:ext cx="5320130" cy="707886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defRPr/>
            </a:pPr>
            <a:r>
              <a:rPr lang="uk-UA" sz="4000" b="1" dirty="0">
                <a:solidFill>
                  <a:srgbClr val="0000FF"/>
                </a:solidFill>
                <a:latin typeface="Arial" charset="0"/>
                <a:cs typeface="+mn-cs"/>
              </a:rPr>
              <a:t> </a:t>
            </a:r>
            <a:r>
              <a:rPr lang="uk-UA" sz="32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«Биологичекая разминка»</a:t>
            </a:r>
          </a:p>
        </p:txBody>
      </p:sp>
      <p:sp>
        <p:nvSpPr>
          <p:cNvPr id="66563" name="Rectangle 5"/>
          <p:cNvSpPr>
            <a:spLocks noChangeArrowheads="1"/>
          </p:cNvSpPr>
          <p:nvPr/>
        </p:nvSpPr>
        <p:spPr bwMode="auto">
          <a:xfrm>
            <a:off x="467544" y="836712"/>
            <a:ext cx="7488832" cy="4544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. Главный корень хорошо выражен.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2. Мочковатая корневая система.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3. Травянистые, реже деревянистые растения.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4. Растения имеют камбий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5. Листья простые с дуговым или параллельным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 жилкованием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6. Зародыш с двумя семядолями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7. Листья простые или сложные, большинство с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сетчатым жилкованием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8. Растения не имеют камбий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9. Главный корень не развивается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10. Стержневая корневая система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11. Цветы в основном четырёхчленные или пятичленные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12. Цветы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трехчленные.</a:t>
            </a:r>
            <a:endParaRPr lang="ru-RU" alt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0573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 idx="4294967295"/>
          </p:nvPr>
        </p:nvSpPr>
        <p:spPr>
          <a:xfrm>
            <a:off x="0" y="142875"/>
            <a:ext cx="7851775" cy="7143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FF33CC"/>
                </a:solidFill>
              </a:rPr>
              <a:t>Семейство Розоцветные</a:t>
            </a:r>
            <a:endParaRPr lang="ru-RU" sz="3600" dirty="0">
              <a:solidFill>
                <a:srgbClr val="FF33CC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11847365"/>
              </p:ext>
            </p:extLst>
          </p:nvPr>
        </p:nvGraphicFramePr>
        <p:xfrm>
          <a:off x="323527" y="764704"/>
          <a:ext cx="8640960" cy="53231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  <a:gridCol w="4320480"/>
              </a:tblGrid>
              <a:tr h="7949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Формула цветка: </a:t>
                      </a: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Ч</a:t>
                      </a:r>
                      <a:r>
                        <a:rPr kumimoji="0" lang="ru-RU" sz="24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Л</a:t>
                      </a:r>
                      <a:r>
                        <a:rPr kumimoji="0" lang="ru-RU" sz="24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Т</a:t>
                      </a:r>
                      <a:r>
                        <a:rPr kumimoji="0" lang="ru-RU" sz="24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∞</a:t>
                      </a: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</a:t>
                      </a:r>
                      <a:r>
                        <a:rPr kumimoji="0" lang="ru-RU" sz="24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1, </a:t>
                      </a: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Ч</a:t>
                      </a:r>
                      <a:r>
                        <a:rPr kumimoji="0" lang="ru-RU" sz="24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Л</a:t>
                      </a:r>
                      <a:r>
                        <a:rPr kumimoji="0" lang="ru-RU" sz="24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Т</a:t>
                      </a:r>
                      <a:r>
                        <a:rPr kumimoji="0" lang="ru-RU" sz="24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∞</a:t>
                      </a: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</a:t>
                      </a:r>
                      <a:r>
                        <a:rPr kumimoji="0" lang="ru-RU" sz="24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∞</a:t>
                      </a: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</a:tr>
              <a:tr h="10772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Соцветие – кисть, зонтик,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 щиток.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Цветки одиночные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/>
                    </a:p>
                  </a:txBody>
                  <a:tcPr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</a:tr>
              <a:tr h="2823741">
                <a:tc>
                  <a:txBody>
                    <a:bodyPr/>
                    <a:lstStyle/>
                    <a:p>
                      <a:endParaRPr lang="ru-RU" sz="2400" b="1" dirty="0" smtClean="0"/>
                    </a:p>
                    <a:p>
                      <a:r>
                        <a:rPr lang="ru-RU" sz="2400" b="1" dirty="0" smtClean="0"/>
                        <a:t>Плод – многоорешек, </a:t>
                      </a:r>
                    </a:p>
                    <a:p>
                      <a:r>
                        <a:rPr lang="ru-RU" sz="2400" b="1" dirty="0" smtClean="0"/>
                        <a:t>сборная костянка, яблоко</a:t>
                      </a:r>
                    </a:p>
                    <a:p>
                      <a:r>
                        <a:rPr lang="ru-RU" sz="2400" b="1" dirty="0" smtClean="0"/>
                        <a:t> </a:t>
                      </a:r>
                    </a:p>
                    <a:p>
                      <a:endParaRPr lang="ru-RU" sz="2400" b="1" dirty="0" smtClean="0"/>
                    </a:p>
                  </a:txBody>
                  <a:tcP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2792" name="Рисунок 4" descr="Clip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789040"/>
            <a:ext cx="1423789" cy="1695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93" name="Рисунок 8" descr="Clip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3789040"/>
            <a:ext cx="1296144" cy="1815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96" name="Рисунок 8" descr="24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75854" y="836712"/>
            <a:ext cx="138255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97" name="Рисунок 9" descr="23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404664"/>
            <a:ext cx="1656184" cy="138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98" name="Рисунок 10" descr="2254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753460"/>
            <a:ext cx="1368152" cy="10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801" name="Рисунок 13" descr="12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491880" y="2276872"/>
            <a:ext cx="111251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20\Desktop\socv_prostzont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732240" y="2348880"/>
            <a:ext cx="2209073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20\Desktop\img11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16016" y="2132856"/>
            <a:ext cx="2040227" cy="147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 descr="345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475656" y="4581128"/>
            <a:ext cx="2192660" cy="1538135"/>
          </a:xfrm>
          <a:prstGeom prst="rect">
            <a:avLst/>
          </a:prstGeom>
        </p:spPr>
      </p:pic>
      <p:pic>
        <p:nvPicPr>
          <p:cNvPr id="21" name="Рисунок 20" descr="nektarin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948264" y="3789040"/>
            <a:ext cx="2004774" cy="152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8296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latin typeface="+mn-lt"/>
              </a:rPr>
              <a:t>Многообразие растений </a:t>
            </a:r>
            <a:r>
              <a:rPr lang="ru-RU" sz="3200" dirty="0" smtClean="0">
                <a:latin typeface="+mn-lt"/>
              </a:rPr>
              <a:t>семейства Розоцветные</a:t>
            </a:r>
            <a:endParaRPr lang="ru-RU" sz="3200" dirty="0">
              <a:latin typeface="+mn-lt"/>
            </a:endParaRPr>
          </a:p>
        </p:txBody>
      </p:sp>
      <p:pic>
        <p:nvPicPr>
          <p:cNvPr id="2051" name="Picture 3" descr="C:\Users\20\Desktop\plum-tree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992548" y="3657076"/>
            <a:ext cx="2971939" cy="229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20\Desktop\klubnika_foto_1_06-e145872427366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63682" y="1268760"/>
            <a:ext cx="2688297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20\Desktop\malina-pri-gipertonii_4_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505" y="1268760"/>
            <a:ext cx="302433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20\Desktop\armut-foto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1520" y="3573016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20\Desktop\черёмуха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75856" y="1268760"/>
            <a:ext cx="2790056" cy="209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:\Users\20\Desktop\bea0fff09965f3b2a42e92f8f9243706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71801" y="3645024"/>
            <a:ext cx="309006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36232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34400" cy="7588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Семейство Бобовые (Мотыльковые)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75520904"/>
              </p:ext>
            </p:extLst>
          </p:nvPr>
        </p:nvGraphicFramePr>
        <p:xfrm>
          <a:off x="395536" y="1048393"/>
          <a:ext cx="8568952" cy="5571808"/>
        </p:xfrm>
        <a:graphic>
          <a:graphicData uri="http://schemas.openxmlformats.org/drawingml/2006/table">
            <a:tbl>
              <a:tblPr/>
              <a:tblGrid>
                <a:gridCol w="4886427"/>
                <a:gridCol w="3682525"/>
              </a:tblGrid>
              <a:tr h="15205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Формула цветка: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03BD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Ч</a:t>
                      </a:r>
                      <a:r>
                        <a:rPr kumimoji="0" lang="ru-RU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1E03BD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(5)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03BD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Л</a:t>
                      </a:r>
                      <a:r>
                        <a:rPr kumimoji="0" lang="ru-RU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1E03BD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1+2+(2)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03BD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Т</a:t>
                      </a:r>
                      <a:r>
                        <a:rPr kumimoji="0" lang="ru-RU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1E03BD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(9) + 1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03BD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1E03BD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03BD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55555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03BD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Лепестки: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03BD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парус – 1,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03BD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вёсла – 2,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03BD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лодочка – (2).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03BD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                      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0"/>
                      </a:schemeClr>
                    </a:solidFill>
                  </a:tcPr>
                </a:tc>
              </a:tr>
              <a:tr h="17144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03BD"/>
                          </a:solidFill>
                          <a:effectLst/>
                          <a:latin typeface="+mn-lt"/>
                        </a:rPr>
                        <a:t>Соцветие: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03BD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головка,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03BD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кисть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03BD"/>
                        </a:solidFill>
                        <a:effectLst/>
                        <a:latin typeface="+mn-lt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0"/>
                      </a:schemeClr>
                    </a:solidFill>
                  </a:tcPr>
                </a:tc>
              </a:tr>
              <a:tr h="11209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03BD"/>
                          </a:solidFill>
                          <a:effectLst/>
                          <a:latin typeface="+mn-lt"/>
                        </a:rPr>
                        <a:t>Плод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03BD"/>
                          </a:solidFill>
                          <a:effectLst/>
                          <a:latin typeface="+mn-lt"/>
                        </a:rPr>
                        <a:t>-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03BD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боб.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03BD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0"/>
                      </a:schemeClr>
                    </a:solidFill>
                  </a:tcPr>
                </a:tc>
              </a:tr>
              <a:tr h="11209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03BD"/>
                          </a:solidFill>
                          <a:effectLst/>
                          <a:latin typeface="+mn-lt"/>
                        </a:rPr>
                        <a:t>Симбиоз!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4840" name="Picture 3" descr="http://files.school-collection.edu.ru/dlrstore/60dda0c1-7d66-45ce-a820-9a3706b9f091/image/it2_2_3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5364088" y="1124744"/>
            <a:ext cx="1872208" cy="1530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41" name="Picture 2" descr="http://files.school-collection.edu.ru/dlrstore/60dda0c1-7d66-45ce-a820-9a3706b9f091/image/it2_2_2.jp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7308304" y="1124744"/>
            <a:ext cx="1584177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42" name="Picture 1" descr="http://files.school-collection.edu.ru/dlrstore/60dda0c1-7d66-45ce-a820-9a3706b9f091/image/it2_2_1.jpg"/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 rot="5400000">
            <a:off x="6588224" y="3717032"/>
            <a:ext cx="86409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46" name="Рисунок 10" descr="5692898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64088" y="2708920"/>
            <a:ext cx="184340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20\Desktop\hello_html_m2d8397ea.pn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699792" y="2852936"/>
            <a:ext cx="1402957" cy="166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20\Desktop\329px-Traube_(inflorescence).svg.pn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4283968" y="2780928"/>
            <a:ext cx="88009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20\Desktop\0_1bace_fb368be8_L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36296" y="2780928"/>
            <a:ext cx="1584177" cy="174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20\Desktop\azotofksuyuch-bakteryi-seredovische-funkcyi_755.jpe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03848" y="5013176"/>
            <a:ext cx="2035750" cy="135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77738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latin typeface="+mn-lt"/>
              </a:rPr>
              <a:t>Решите задачу!</a:t>
            </a:r>
            <a:endParaRPr lang="ru-RU" sz="40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527048"/>
            <a:ext cx="8626160" cy="218998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В период цветения одно соцветие клевера дает до 8 мг нектара. </a:t>
            </a:r>
          </a:p>
          <a:p>
            <a:pPr marL="0" indent="0" algn="ctr">
              <a:buNone/>
            </a:pPr>
            <a:r>
              <a:rPr lang="ru-RU" dirty="0" smtClean="0"/>
              <a:t>Посчитайте, со скольких соцветий клевера пчелы могут собрать 1 г меда.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3573016"/>
            <a:ext cx="48965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Решение:</a:t>
            </a:r>
          </a:p>
          <a:p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1 соцветие – 8 мг меда</a:t>
            </a:r>
          </a:p>
          <a:p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Х соцветий – 1000 мг меда</a:t>
            </a:r>
            <a:endParaRPr lang="ru-RU" sz="32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Х = 125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соцветий</a:t>
            </a:r>
          </a:p>
        </p:txBody>
      </p:sp>
      <p:pic>
        <p:nvPicPr>
          <p:cNvPr id="1026" name="Picture 2" descr="C:\Users\20\Desktop\123842668_2835299_Izmenenie_razmera_ETA_legenda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33723" y="3429000"/>
            <a:ext cx="369020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7767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34400" cy="758825"/>
          </a:xfrm>
        </p:spPr>
        <p:txBody>
          <a:bodyPr/>
          <a:lstStyle/>
          <a:p>
            <a:r>
              <a:rPr lang="ru-RU" sz="3200" b="1" dirty="0">
                <a:latin typeface="+mn-lt"/>
              </a:rPr>
              <a:t>Многообразие растений </a:t>
            </a:r>
            <a:r>
              <a:rPr lang="ru-RU" sz="3200" b="1" dirty="0" smtClean="0">
                <a:latin typeface="+mn-lt"/>
              </a:rPr>
              <a:t>семейства Бобовые</a:t>
            </a:r>
            <a:endParaRPr lang="ru-RU" sz="3200" b="1" dirty="0">
              <a:latin typeface="+mn-lt"/>
            </a:endParaRPr>
          </a:p>
        </p:txBody>
      </p:sp>
      <p:pic>
        <p:nvPicPr>
          <p:cNvPr id="6146" name="Picture 2" descr="C:\Users\20\Desktop\delphinium-pacific-giant-mix-i5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2521223" cy="251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20\Desktop\i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76256" y="3356546"/>
            <a:ext cx="2088232" cy="27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20\Desktop\i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1520" y="3789040"/>
            <a:ext cx="3353562" cy="223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20\Desktop\wild-edibles-to-forage-in-summer-red-clover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779912" y="3789040"/>
            <a:ext cx="2952328" cy="202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20\Desktop\tumblr_ljyd20FlW81qhmlxv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76256" y="1124744"/>
            <a:ext cx="2016224" cy="2033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20\Desktop\104663_557b495752256557b49575228d.jpe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6200000">
            <a:off x="2867062" y="1533538"/>
            <a:ext cx="2448272" cy="163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20\Desktop\arahis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6200000">
            <a:off x="4788024" y="1412776"/>
            <a:ext cx="2232248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48485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34400" cy="7588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Семейство Паслёновые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8916" name="Picture 1" descr="http://files.school-collection.edu.ru/dlrstore/4f0e54e4-c58f-4e7c-8a5e-e5d475a9e049/image/zv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0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Rectangle 6"/>
          <p:cNvSpPr>
            <a:spLocks noChangeArrowheads="1"/>
          </p:cNvSpPr>
          <p:nvPr/>
        </p:nvSpPr>
        <p:spPr bwMode="auto">
          <a:xfrm>
            <a:off x="0" y="0"/>
            <a:ext cx="2492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>
              <a:solidFill>
                <a:srgbClr val="555555"/>
              </a:solidFill>
              <a:cs typeface="Arial" charset="0"/>
            </a:endParaRPr>
          </a:p>
          <a:p>
            <a:pPr eaLnBrk="0" hangingPunct="0"/>
            <a:r>
              <a:rPr lang="ru-RU">
                <a:solidFill>
                  <a:srgbClr val="555555"/>
                </a:solidFill>
                <a:cs typeface="Arial" charset="0"/>
              </a:rPr>
              <a:t> </a:t>
            </a:r>
            <a:endParaRPr lang="ru-RU"/>
          </a:p>
          <a:p>
            <a:pPr eaLnBrk="0" hangingPunct="0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3338550"/>
              </p:ext>
            </p:extLst>
          </p:nvPr>
        </p:nvGraphicFramePr>
        <p:xfrm>
          <a:off x="179512" y="980728"/>
          <a:ext cx="8784976" cy="6594552"/>
        </p:xfrm>
        <a:graphic>
          <a:graphicData uri="http://schemas.openxmlformats.org/drawingml/2006/table">
            <a:tbl>
              <a:tblPr/>
              <a:tblGrid>
                <a:gridCol w="4392488"/>
                <a:gridCol w="4392488"/>
              </a:tblGrid>
              <a:tr h="22820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Формула цветка   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Ч</a:t>
                      </a:r>
                      <a:r>
                        <a:rPr kumimoji="0" lang="ru-RU" sz="2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(5)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Л</a:t>
                      </a:r>
                      <a:r>
                        <a:rPr kumimoji="0" lang="ru-RU" sz="2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(5)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Т</a:t>
                      </a:r>
                      <a:r>
                        <a:rPr kumimoji="0" lang="ru-RU" sz="2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2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Много ядовитых растений!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0"/>
                      </a:schemeClr>
                    </a:solidFill>
                  </a:tcPr>
                </a:tc>
              </a:tr>
              <a:tr h="17667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Соцветие – 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кисть или метелка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0"/>
                      </a:schemeClr>
                    </a:solidFill>
                  </a:tcPr>
                </a:tc>
              </a:tr>
              <a:tr h="25456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Плод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– ягода, коробочка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122" name="Picture 2" descr="C:\Users\20\Desktop\49.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60032" y="1004342"/>
            <a:ext cx="3384376" cy="212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20\Desktop\329px-Traube_(inflorescence).svg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3131840" y="3717032"/>
            <a:ext cx="648072" cy="109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20\Desktop\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51920" y="3573016"/>
            <a:ext cx="648072" cy="122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20\Desktop\datura_inermis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08304" y="5085184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20\Desktop\tomat_009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04048" y="5085184"/>
            <a:ext cx="1728192" cy="144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20\Desktop\kart-cvet-0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580112" y="3356992"/>
            <a:ext cx="2001011" cy="150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51146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656638" cy="1039813"/>
          </a:xfrm>
        </p:spPr>
        <p:txBody>
          <a:bodyPr/>
          <a:lstStyle/>
          <a:p>
            <a:r>
              <a:rPr lang="ru-RU" sz="3600" b="1" dirty="0" smtClean="0">
                <a:latin typeface="+mn-lt"/>
              </a:rPr>
              <a:t>Повторяем!</a:t>
            </a:r>
            <a:br>
              <a:rPr lang="ru-RU" sz="3600" b="1" dirty="0" smtClean="0">
                <a:latin typeface="+mn-lt"/>
              </a:rPr>
            </a:br>
            <a:r>
              <a:rPr lang="ru-RU" sz="3600" b="1" dirty="0" smtClean="0">
                <a:latin typeface="+mn-lt"/>
              </a:rPr>
              <a:t>Как называется плод картофеля?</a:t>
            </a:r>
            <a:endParaRPr lang="ru-RU" sz="3600" b="1" dirty="0">
              <a:latin typeface="+mn-lt"/>
            </a:endParaRPr>
          </a:p>
        </p:txBody>
      </p:sp>
      <p:pic>
        <p:nvPicPr>
          <p:cNvPr id="6146" name="Picture 2" descr="C:\Users\20\Desktop\Potato_fruit_01-fill-605x3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4480955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20\Desktop\tradeboardpqf3dz_im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32040" y="1340768"/>
            <a:ext cx="3960440" cy="296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4077072"/>
            <a:ext cx="39604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Чем является клубень?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4581128"/>
            <a:ext cx="62375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Это видоизмененный подземный побег</a:t>
            </a:r>
          </a:p>
        </p:txBody>
      </p:sp>
    </p:spTree>
    <p:extLst>
      <p:ext uri="{BB962C8B-B14F-4D97-AF65-F5344CB8AC3E}">
        <p14:creationId xmlns:p14="http://schemas.microsoft.com/office/powerpoint/2010/main" xmlns="" val="4051661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864096"/>
          </a:xfrm>
        </p:spPr>
        <p:txBody>
          <a:bodyPr/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>
                <a:latin typeface="+mn-lt"/>
              </a:rPr>
              <a:t>Многообразие </a:t>
            </a:r>
            <a:r>
              <a:rPr lang="ru-RU" sz="3200" dirty="0">
                <a:latin typeface="+mn-lt"/>
              </a:rPr>
              <a:t>растений </a:t>
            </a:r>
            <a:r>
              <a:rPr lang="ru-RU" sz="3200" dirty="0" smtClean="0">
                <a:latin typeface="+mn-lt"/>
              </a:rPr>
              <a:t>семейства Пасленовые</a:t>
            </a:r>
            <a:endParaRPr lang="ru-RU" sz="3200" dirty="0">
              <a:latin typeface="+mn-lt"/>
            </a:endParaRPr>
          </a:p>
        </p:txBody>
      </p:sp>
      <p:pic>
        <p:nvPicPr>
          <p:cNvPr id="4" name="Picture 4" descr="PH02829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0768"/>
            <a:ext cx="3600400" cy="2322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C:\Users\20\Desktop\petunii3-1024x64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20072" y="3933056"/>
            <a:ext cx="368681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20\Desktop\38076906631_tabak-cherez-rassad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3568" y="3717032"/>
            <a:ext cx="3995936" cy="266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20\Desktop\147405207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64088" y="1268760"/>
            <a:ext cx="2952328" cy="247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54772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Ядовитые растения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/>
              <a:t>Паслен черный</a:t>
            </a:r>
          </a:p>
          <a:p>
            <a:pPr eaLnBrk="1" hangingPunct="1">
              <a:defRPr/>
            </a:pPr>
            <a:r>
              <a:rPr lang="ru-RU" dirty="0"/>
              <a:t>Паслен черный</a:t>
            </a:r>
          </a:p>
          <a:p>
            <a:pPr eaLnBrk="1" hangingPunct="1">
              <a:defRPr/>
            </a:pPr>
            <a:r>
              <a:rPr lang="ru-RU" dirty="0"/>
              <a:t>Паслен черный</a:t>
            </a:r>
          </a:p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34820" name="Picture 7" descr="{95914A1C-35E3-4847-9005-70010B5B53CE}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518457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C:\Users\20\Desktop\paslen_chernyj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36097" y="1628800"/>
            <a:ext cx="345638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36096" y="4941168"/>
            <a:ext cx="3528392" cy="67710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2000" dirty="0" smtClean="0">
                <a:latin typeface="+mn-lt"/>
              </a:rPr>
              <a:t>Паслен </a:t>
            </a:r>
            <a:r>
              <a:rPr lang="ru-RU" sz="2000" dirty="0">
                <a:latin typeface="+mn-lt"/>
              </a:rPr>
              <a:t>черный</a:t>
            </a:r>
          </a:p>
        </p:txBody>
      </p:sp>
    </p:spTree>
    <p:extLst>
      <p:ext uri="{BB962C8B-B14F-4D97-AF65-F5344CB8AC3E}">
        <p14:creationId xmlns:p14="http://schemas.microsoft.com/office/powerpoint/2010/main" xmlns="" val="2869736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214313" y="285750"/>
            <a:ext cx="8929687" cy="5715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Семейство Сложноцветные</a:t>
            </a:r>
            <a:endParaRPr lang="ru-RU" sz="40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94080476"/>
              </p:ext>
            </p:extLst>
          </p:nvPr>
        </p:nvGraphicFramePr>
        <p:xfrm>
          <a:off x="179507" y="836712"/>
          <a:ext cx="8784982" cy="6658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91"/>
                <a:gridCol w="4392491"/>
              </a:tblGrid>
              <a:tr h="1366712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Формула цветка: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cs typeface="Times New Roman" pitchFamily="18" charset="0"/>
                        </a:rPr>
                        <a:t>Л</a:t>
                      </a:r>
                      <a:r>
                        <a:rPr lang="ru-RU" sz="2800" b="1" baseline="-30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cs typeface="Times New Roman" pitchFamily="18" charset="0"/>
                        </a:rPr>
                        <a:t>(5) </a:t>
                      </a:r>
                      <a:r>
                        <a:rPr lang="ru-RU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cs typeface="Times New Roman" pitchFamily="18" charset="0"/>
                        </a:rPr>
                        <a:t>Т</a:t>
                      </a:r>
                      <a:r>
                        <a:rPr lang="ru-RU" sz="2800" b="1" baseline="-30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ymbol" pitchFamily="18" charset="2"/>
                          <a:cs typeface="Times New Roman" pitchFamily="18" charset="0"/>
                        </a:rPr>
                        <a:t>(5)</a:t>
                      </a:r>
                      <a:r>
                        <a:rPr lang="ru-RU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cs typeface="Times New Roman" pitchFamily="18" charset="0"/>
                        </a:rPr>
                        <a:t> П</a:t>
                      </a:r>
                      <a:r>
                        <a:rPr lang="ru-RU" sz="2800" b="1" baseline="-30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ymbol" pitchFamily="18" charset="2"/>
                          <a:cs typeface="Times New Roman" pitchFamily="18" charset="0"/>
                        </a:rPr>
                        <a:t>1</a:t>
                      </a:r>
                      <a:endParaRPr lang="ru-RU" sz="2800" baseline="-25000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aseline="-25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чашечка не развита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aseline="-25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или имеет вид хохолка, волосков</a:t>
                      </a:r>
                      <a:endParaRPr lang="ru-RU" sz="2800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  <a:p>
                      <a:endParaRPr lang="ru-RU" sz="2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язычковый     трубчатый      </a:t>
                      </a:r>
                      <a:r>
                        <a:rPr lang="ru-RU" sz="16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 воронковидный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</a:tr>
              <a:tr h="1388425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Соцветие –  корзинка</a:t>
                      </a:r>
                      <a:endParaRPr lang="ru-RU" sz="2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</a:tr>
              <a:tr h="1820379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Плод – семянка </a:t>
                      </a:r>
                      <a:endParaRPr lang="ru-RU" sz="2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</a:tr>
              <a:tr h="1366712"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1E03BD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0984" name="Рисунок 6" descr="clip_image0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6256" y="1191048"/>
            <a:ext cx="1445864" cy="1445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5" name="Рисунок 7" descr="Clip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196752"/>
            <a:ext cx="158417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6" name="Рисунок 8" descr="Clip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6721" y="1268760"/>
            <a:ext cx="1281743" cy="129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9" name="Рисунок 9" descr="MPN7NCAVRZNG7CA7SD4PPCAYOEWDQCAMDMC1OCAQ4AXYNCAX9C05YCA7XYQMACAKSP81WCAO0K2A6CAUYIVXJCAUHW4BYCAHVJ107CA3K6VLUCA3FTTDXCARC2MDTCABT6CAICA24Z2K9CAITO93VCAJ57GWT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2636912"/>
            <a:ext cx="1728192" cy="2086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C:\Users\20\Desktop\0_5e024_f34249c0_XXL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63888" y="4221088"/>
            <a:ext cx="2923968" cy="193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20\Desktop\photo (5)_2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732240" y="4869160"/>
            <a:ext cx="1921939" cy="125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20\Desktop\korzinka2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83968" y="2564904"/>
            <a:ext cx="187220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14317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643563" y="1214438"/>
            <a:ext cx="3143250" cy="8572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>
                <a:solidFill>
                  <a:schemeClr val="tx1"/>
                </a:solidFill>
              </a:rPr>
              <a:t>Крестоцветные</a:t>
            </a:r>
            <a:r>
              <a:rPr lang="ru-RU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643563" y="2286000"/>
            <a:ext cx="3143250" cy="8572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b="1">
                <a:solidFill>
                  <a:schemeClr val="tx1"/>
                </a:solidFill>
              </a:rPr>
              <a:t>Розоцветные </a:t>
            </a:r>
          </a:p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15000" y="3357563"/>
            <a:ext cx="3143250" cy="8572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>
                <a:solidFill>
                  <a:schemeClr val="tx1"/>
                </a:solidFill>
              </a:rPr>
              <a:t>Паслёновые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15000" y="4429125"/>
            <a:ext cx="3143250" cy="8572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>
                <a:solidFill>
                  <a:schemeClr val="tx1"/>
                </a:solidFill>
              </a:rPr>
              <a:t>Бобовые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15000" y="5500688"/>
            <a:ext cx="3143250" cy="8572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>
                <a:solidFill>
                  <a:schemeClr val="tx1"/>
                </a:solidFill>
              </a:rPr>
              <a:t>Сложноцветные</a:t>
            </a:r>
            <a:r>
              <a:rPr lang="ru-RU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8199" name="TextBox 6"/>
          <p:cNvSpPr txBox="1">
            <a:spLocks noChangeArrowheads="1"/>
          </p:cNvSpPr>
          <p:nvPr/>
        </p:nvSpPr>
        <p:spPr bwMode="auto">
          <a:xfrm>
            <a:off x="214313" y="142875"/>
            <a:ext cx="87153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/>
              <a:t>Установите </a:t>
            </a:r>
            <a:r>
              <a:rPr lang="ru-RU" b="1" dirty="0" smtClean="0"/>
              <a:t>соответствие </a:t>
            </a:r>
          </a:p>
          <a:p>
            <a:pPr algn="ctr"/>
            <a:r>
              <a:rPr lang="ru-RU" b="1" dirty="0" smtClean="0"/>
              <a:t>между формулой цветка  и названием семейства</a:t>
            </a:r>
            <a:endParaRPr lang="ru-RU" b="1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785813" y="4286250"/>
            <a:ext cx="2286000" cy="92868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201" name="Rectangle 2"/>
          <p:cNvSpPr>
            <a:spLocks noChangeArrowheads="1"/>
          </p:cNvSpPr>
          <p:nvPr/>
        </p:nvSpPr>
        <p:spPr bwMode="auto">
          <a:xfrm>
            <a:off x="1214438" y="4470162"/>
            <a:ext cx="185737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400" b="1" dirty="0">
                <a:cs typeface="Times New Roman" pitchFamily="18" charset="0"/>
              </a:rPr>
              <a:t>Ч</a:t>
            </a:r>
            <a:r>
              <a:rPr lang="ru-RU" sz="2400" b="1" baseline="-30000" dirty="0">
                <a:cs typeface="Times New Roman" pitchFamily="18" charset="0"/>
              </a:rPr>
              <a:t>4 </a:t>
            </a:r>
            <a:r>
              <a:rPr lang="ru-RU" sz="2400" b="1" dirty="0">
                <a:cs typeface="Times New Roman" pitchFamily="18" charset="0"/>
              </a:rPr>
              <a:t>Л</a:t>
            </a:r>
            <a:r>
              <a:rPr lang="ru-RU" sz="2400" b="1" baseline="-30000" dirty="0">
                <a:cs typeface="Times New Roman" pitchFamily="18" charset="0"/>
              </a:rPr>
              <a:t>4 </a:t>
            </a:r>
            <a:r>
              <a:rPr lang="ru-RU" sz="2400" b="1" dirty="0">
                <a:cs typeface="Times New Roman" pitchFamily="18" charset="0"/>
              </a:rPr>
              <a:t>Т</a:t>
            </a:r>
            <a:r>
              <a:rPr lang="ru-RU" sz="2400" b="1" baseline="-30000" dirty="0">
                <a:latin typeface="Symbol" pitchFamily="18" charset="2"/>
                <a:cs typeface="Times New Roman" pitchFamily="18" charset="0"/>
              </a:rPr>
              <a:t>4+2</a:t>
            </a:r>
            <a:r>
              <a:rPr lang="ru-RU" sz="2400" b="1" dirty="0">
                <a:cs typeface="Times New Roman" pitchFamily="18" charset="0"/>
              </a:rPr>
              <a:t> П</a:t>
            </a:r>
            <a:r>
              <a:rPr lang="ru-RU" sz="2400" b="1" baseline="-30000" dirty="0">
                <a:latin typeface="Symbol" pitchFamily="18" charset="2"/>
                <a:cs typeface="Times New Roman" pitchFamily="18" charset="0"/>
              </a:rPr>
              <a:t>1</a:t>
            </a:r>
            <a:endParaRPr lang="ru-RU" sz="2400" b="1" dirty="0"/>
          </a:p>
          <a:p>
            <a:pPr eaLnBrk="0" hangingPunct="0"/>
            <a:endParaRPr lang="ru-RU" dirty="0"/>
          </a:p>
        </p:txBody>
      </p:sp>
      <p:sp>
        <p:nvSpPr>
          <p:cNvPr id="25" name="Овал 24"/>
          <p:cNvSpPr/>
          <p:nvPr/>
        </p:nvSpPr>
        <p:spPr bwMode="auto">
          <a:xfrm>
            <a:off x="785813" y="3143250"/>
            <a:ext cx="2357437" cy="10001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203" name="Прямоугольник 11"/>
          <p:cNvSpPr>
            <a:spLocks noChangeArrowheads="1"/>
          </p:cNvSpPr>
          <p:nvPr/>
        </p:nvSpPr>
        <p:spPr bwMode="auto">
          <a:xfrm>
            <a:off x="1127938" y="3357563"/>
            <a:ext cx="16049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baseline="-300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cs typeface="Times New Roman" pitchFamily="18" charset="0"/>
              </a:rPr>
              <a:t>Л</a:t>
            </a:r>
            <a:r>
              <a:rPr lang="ru-RU" sz="2400" b="1" baseline="-30000" dirty="0">
                <a:solidFill>
                  <a:srgbClr val="000000"/>
                </a:solidFill>
                <a:cs typeface="Times New Roman" pitchFamily="18" charset="0"/>
              </a:rPr>
              <a:t>(5) </a:t>
            </a:r>
            <a:r>
              <a:rPr lang="ru-RU" sz="2400" b="1" dirty="0">
                <a:solidFill>
                  <a:srgbClr val="000000"/>
                </a:solidFill>
                <a:cs typeface="Times New Roman" pitchFamily="18" charset="0"/>
              </a:rPr>
              <a:t>Т</a:t>
            </a:r>
            <a:r>
              <a:rPr lang="ru-RU" sz="2400" b="1" baseline="-30000" dirty="0">
                <a:solidFill>
                  <a:srgbClr val="000000"/>
                </a:solidFill>
                <a:latin typeface="Symbol" pitchFamily="18" charset="2"/>
                <a:cs typeface="Times New Roman" pitchFamily="18" charset="0"/>
              </a:rPr>
              <a:t>(5)</a:t>
            </a:r>
            <a:r>
              <a:rPr lang="ru-RU" sz="2400" b="1" dirty="0">
                <a:solidFill>
                  <a:srgbClr val="000000"/>
                </a:solidFill>
                <a:cs typeface="Times New Roman" pitchFamily="18" charset="0"/>
              </a:rPr>
              <a:t> П</a:t>
            </a:r>
            <a:r>
              <a:rPr lang="ru-RU" sz="2400" b="1" baseline="-30000" dirty="0">
                <a:solidFill>
                  <a:srgbClr val="000000"/>
                </a:solidFill>
                <a:latin typeface="Symbol" pitchFamily="18" charset="2"/>
                <a:cs typeface="Times New Roman" pitchFamily="18" charset="0"/>
              </a:rPr>
              <a:t>1</a:t>
            </a:r>
            <a:endParaRPr lang="ru-RU" sz="2400" b="1" dirty="0">
              <a:solidFill>
                <a:srgbClr val="000000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683568" y="5357813"/>
            <a:ext cx="2808312" cy="10001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205" name="TextBox 12"/>
          <p:cNvSpPr txBox="1">
            <a:spLocks noChangeArrowheads="1"/>
          </p:cNvSpPr>
          <p:nvPr/>
        </p:nvSpPr>
        <p:spPr bwMode="auto">
          <a:xfrm>
            <a:off x="755576" y="5589240"/>
            <a:ext cx="24288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cs typeface="Times New Roman" pitchFamily="18" charset="0"/>
              </a:rPr>
              <a:t>Ч</a:t>
            </a:r>
            <a:r>
              <a:rPr lang="ru-RU" sz="2000" b="1" baseline="-30000" dirty="0">
                <a:cs typeface="Times New Roman" pitchFamily="18" charset="0"/>
              </a:rPr>
              <a:t>(5) </a:t>
            </a:r>
            <a:r>
              <a:rPr lang="ru-RU" sz="2000" b="1" dirty="0">
                <a:cs typeface="Times New Roman" pitchFamily="18" charset="0"/>
              </a:rPr>
              <a:t>Л</a:t>
            </a:r>
            <a:r>
              <a:rPr lang="ru-RU" sz="2000" b="1" baseline="-30000" dirty="0">
                <a:cs typeface="Times New Roman" pitchFamily="18" charset="0"/>
              </a:rPr>
              <a:t>1+2+(2) </a:t>
            </a:r>
            <a:r>
              <a:rPr lang="ru-RU" sz="2000" b="1" dirty="0">
                <a:cs typeface="Times New Roman" pitchFamily="18" charset="0"/>
              </a:rPr>
              <a:t>Т</a:t>
            </a:r>
            <a:r>
              <a:rPr lang="ru-RU" sz="2000" b="1" baseline="-30000" dirty="0">
                <a:latin typeface="Symbol" pitchFamily="18" charset="2"/>
                <a:cs typeface="Times New Roman" pitchFamily="18" charset="0"/>
              </a:rPr>
              <a:t>(9)+1</a:t>
            </a:r>
            <a:r>
              <a:rPr lang="ru-RU" sz="2000" b="1" dirty="0">
                <a:cs typeface="Times New Roman" pitchFamily="18" charset="0"/>
              </a:rPr>
              <a:t> П</a:t>
            </a:r>
            <a:r>
              <a:rPr lang="ru-RU" sz="2000" b="1" baseline="-30000" dirty="0">
                <a:latin typeface="Symbol" pitchFamily="18" charset="2"/>
                <a:cs typeface="Times New Roman" pitchFamily="18" charset="0"/>
              </a:rPr>
              <a:t>1</a:t>
            </a:r>
          </a:p>
          <a:p>
            <a:endParaRPr lang="ru-RU" sz="2400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785813" y="2071688"/>
            <a:ext cx="2214562" cy="92868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207" name="Прямоугольник 14"/>
          <p:cNvSpPr>
            <a:spLocks noChangeArrowheads="1"/>
          </p:cNvSpPr>
          <p:nvPr/>
        </p:nvSpPr>
        <p:spPr bwMode="auto">
          <a:xfrm>
            <a:off x="1071563" y="2286000"/>
            <a:ext cx="19495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2400" b="1" dirty="0" smtClean="0">
                <a:latin typeface="+mn-lt"/>
                <a:cs typeface="Times New Roman" pitchFamily="18" charset="0"/>
              </a:rPr>
              <a:t>Ч</a:t>
            </a:r>
            <a:r>
              <a:rPr lang="ru-RU" sz="2400" b="1" baseline="-30000" dirty="0" smtClean="0">
                <a:latin typeface="+mn-lt"/>
                <a:cs typeface="Times New Roman" pitchFamily="18" charset="0"/>
              </a:rPr>
              <a:t>(5) </a:t>
            </a:r>
            <a:r>
              <a:rPr lang="ru-RU" sz="2400" b="1" dirty="0">
                <a:latin typeface="+mn-lt"/>
                <a:cs typeface="Times New Roman" pitchFamily="18" charset="0"/>
              </a:rPr>
              <a:t>Л</a:t>
            </a:r>
            <a:r>
              <a:rPr lang="ru-RU" sz="2400" b="1" baseline="-30000" dirty="0">
                <a:latin typeface="+mn-lt"/>
                <a:cs typeface="Times New Roman" pitchFamily="18" charset="0"/>
              </a:rPr>
              <a:t>(5) </a:t>
            </a:r>
            <a:r>
              <a:rPr lang="ru-RU" sz="2400" b="1" dirty="0">
                <a:latin typeface="+mn-lt"/>
                <a:cs typeface="Times New Roman" pitchFamily="18" charset="0"/>
              </a:rPr>
              <a:t>Т</a:t>
            </a:r>
            <a:r>
              <a:rPr lang="ru-RU" sz="2400" b="1" baseline="-30000" dirty="0">
                <a:latin typeface="+mn-lt"/>
                <a:cs typeface="Times New Roman" pitchFamily="18" charset="0"/>
              </a:rPr>
              <a:t>5</a:t>
            </a:r>
            <a:r>
              <a:rPr lang="ru-RU" sz="2400" b="1" dirty="0">
                <a:latin typeface="+mn-lt"/>
                <a:cs typeface="Times New Roman" pitchFamily="18" charset="0"/>
              </a:rPr>
              <a:t> П</a:t>
            </a:r>
            <a:r>
              <a:rPr lang="ru-RU" sz="2400" b="1" baseline="-30000" dirty="0">
                <a:latin typeface="+mn-lt"/>
                <a:cs typeface="Times New Roman" pitchFamily="18" charset="0"/>
              </a:rPr>
              <a:t>1</a:t>
            </a:r>
            <a:endParaRPr lang="ru-RU" sz="2400" b="1" dirty="0">
              <a:latin typeface="+mn-lt"/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785813" y="1000125"/>
            <a:ext cx="2214562" cy="8572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209" name="TextBox 15"/>
          <p:cNvSpPr txBox="1">
            <a:spLocks noChangeArrowheads="1"/>
          </p:cNvSpPr>
          <p:nvPr/>
        </p:nvSpPr>
        <p:spPr bwMode="auto">
          <a:xfrm>
            <a:off x="1187624" y="1124744"/>
            <a:ext cx="17145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ln>
                  <a:solidFill>
                    <a:schemeClr val="tx2">
                      <a:lumMod val="50000"/>
                    </a:schemeClr>
                  </a:solidFill>
                </a:ln>
                <a:cs typeface="Times New Roman" pitchFamily="18" charset="0"/>
              </a:rPr>
              <a:t>Ч</a:t>
            </a:r>
            <a:r>
              <a:rPr lang="ru-RU" sz="2400" b="1" baseline="-30000" dirty="0">
                <a:ln>
                  <a:solidFill>
                    <a:schemeClr val="tx2">
                      <a:lumMod val="50000"/>
                    </a:schemeClr>
                  </a:solidFill>
                </a:ln>
                <a:cs typeface="Times New Roman" pitchFamily="18" charset="0"/>
              </a:rPr>
              <a:t>5 </a:t>
            </a:r>
            <a:r>
              <a:rPr lang="ru-RU" sz="2400" b="1" dirty="0">
                <a:ln>
                  <a:solidFill>
                    <a:schemeClr val="tx2">
                      <a:lumMod val="50000"/>
                    </a:schemeClr>
                  </a:solidFill>
                </a:ln>
                <a:cs typeface="Times New Roman" pitchFamily="18" charset="0"/>
              </a:rPr>
              <a:t>Л</a:t>
            </a:r>
            <a:r>
              <a:rPr lang="ru-RU" sz="2400" b="1" baseline="-30000" dirty="0">
                <a:ln>
                  <a:solidFill>
                    <a:schemeClr val="tx2">
                      <a:lumMod val="50000"/>
                    </a:schemeClr>
                  </a:solidFill>
                </a:ln>
                <a:cs typeface="Times New Roman" pitchFamily="18" charset="0"/>
              </a:rPr>
              <a:t>5 </a:t>
            </a:r>
            <a:r>
              <a:rPr lang="ru-RU" sz="2400" b="1" dirty="0">
                <a:ln>
                  <a:solidFill>
                    <a:schemeClr val="tx2">
                      <a:lumMod val="50000"/>
                    </a:schemeClr>
                  </a:solidFill>
                </a:ln>
                <a:cs typeface="Times New Roman" pitchFamily="18" charset="0"/>
              </a:rPr>
              <a:t>Т</a:t>
            </a:r>
            <a:r>
              <a:rPr lang="ru-RU" sz="2400" b="1" baseline="-30000" dirty="0">
                <a:ln>
                  <a:solidFill>
                    <a:schemeClr val="tx2">
                      <a:lumMod val="50000"/>
                    </a:schemeClr>
                  </a:solidFill>
                </a:ln>
                <a:cs typeface="Times New Roman" pitchFamily="18" charset="0"/>
              </a:rPr>
              <a:t>∞</a:t>
            </a:r>
            <a:r>
              <a:rPr lang="ru-RU" sz="2400" b="1" dirty="0">
                <a:ln>
                  <a:solidFill>
                    <a:schemeClr val="tx2">
                      <a:lumMod val="50000"/>
                    </a:schemeClr>
                  </a:solidFill>
                </a:ln>
                <a:cs typeface="Times New Roman" pitchFamily="18" charset="0"/>
              </a:rPr>
              <a:t> П</a:t>
            </a:r>
            <a:r>
              <a:rPr lang="ru-RU" sz="2400" b="1" baseline="-30000" dirty="0">
                <a:ln>
                  <a:solidFill>
                    <a:schemeClr val="tx2">
                      <a:lumMod val="50000"/>
                    </a:schemeClr>
                  </a:solidFill>
                </a:ln>
                <a:latin typeface="Symbol" pitchFamily="18" charset="2"/>
                <a:cs typeface="Times New Roman" pitchFamily="18" charset="0"/>
              </a:rPr>
              <a:t>1</a:t>
            </a:r>
            <a:endParaRPr lang="ru-RU" sz="2400" b="1" dirty="0">
              <a:ln>
                <a:solidFill>
                  <a:schemeClr val="tx2">
                    <a:lumMod val="50000"/>
                  </a:schemeClr>
                </a:solidFill>
              </a:ln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20001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FF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FF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CC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CC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3D171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3D171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792088"/>
          </a:xfrm>
        </p:spPr>
        <p:txBody>
          <a:bodyPr/>
          <a:lstStyle/>
          <a:p>
            <a:r>
              <a:rPr lang="ru-RU" sz="3200" dirty="0" smtClean="0">
                <a:latin typeface="+mn-lt"/>
              </a:rPr>
              <a:t>Проверим Ваше внимание!</a:t>
            </a:r>
            <a:br>
              <a:rPr lang="ru-RU" sz="3200" dirty="0" smtClean="0">
                <a:latin typeface="+mn-lt"/>
              </a:rPr>
            </a:br>
            <a:r>
              <a:rPr lang="ru-RU" sz="3200" dirty="0" smtClean="0">
                <a:latin typeface="+mn-lt"/>
              </a:rPr>
              <a:t> </a:t>
            </a:r>
            <a:endParaRPr lang="ru-RU" sz="3200" dirty="0">
              <a:latin typeface="+mn-lt"/>
            </a:endParaRPr>
          </a:p>
        </p:txBody>
      </p:sp>
      <p:pic>
        <p:nvPicPr>
          <p:cNvPr id="3" name="Picture 3" descr="C:\Users\20\Desktop\beautiful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4320480" cy="322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20\Desktop\239605-1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04048" y="1556792"/>
            <a:ext cx="381642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139952" y="4941168"/>
            <a:ext cx="23042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Соцветия</a:t>
            </a:r>
          </a:p>
        </p:txBody>
      </p:sp>
    </p:spTree>
    <p:extLst>
      <p:ext uri="{BB962C8B-B14F-4D97-AF65-F5344CB8AC3E}">
        <p14:creationId xmlns:p14="http://schemas.microsoft.com/office/powerpoint/2010/main" xmlns="" val="102199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9144000" cy="758825"/>
          </a:xfrm>
        </p:spPr>
        <p:txBody>
          <a:bodyPr/>
          <a:lstStyle/>
          <a:p>
            <a:r>
              <a:rPr lang="ru-RU" sz="2800" b="1" dirty="0" smtClean="0">
                <a:latin typeface="+mn-lt"/>
              </a:rPr>
              <a:t> Многообразие </a:t>
            </a:r>
            <a:r>
              <a:rPr lang="ru-RU" sz="2800" b="1" dirty="0">
                <a:latin typeface="+mn-lt"/>
              </a:rPr>
              <a:t>растений семейства </a:t>
            </a:r>
            <a:r>
              <a:rPr lang="ru-RU" sz="2800" b="1" dirty="0" smtClean="0">
                <a:latin typeface="+mn-lt"/>
              </a:rPr>
              <a:t>Сложноцветные</a:t>
            </a:r>
            <a:endParaRPr lang="ru-RU" sz="2800" b="1" dirty="0">
              <a:latin typeface="+mn-lt"/>
            </a:endParaRPr>
          </a:p>
        </p:txBody>
      </p:sp>
      <p:pic>
        <p:nvPicPr>
          <p:cNvPr id="13314" name="Picture 2" descr="C:\Users\20\Desktop\sammer_lavw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9512" y="3933056"/>
            <a:ext cx="2767518" cy="231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Users\20\Desktop\tsveti_topinambura_foto_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940152" y="4077072"/>
            <a:ext cx="3034907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C:\Users\20\Desktop\foto1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508104" y="1124744"/>
            <a:ext cx="3508648" cy="263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20\Desktop\82395_c8a5c043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3500107" cy="262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20\Desktop\Inula_orientalis_Grandiflora_ful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131840" y="2132856"/>
            <a:ext cx="2708430" cy="361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49056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2"/>
          <p:cNvSpPr>
            <a:spLocks noChangeArrowheads="1"/>
          </p:cNvSpPr>
          <p:nvPr/>
        </p:nvSpPr>
        <p:spPr bwMode="auto">
          <a:xfrm>
            <a:off x="1000125" y="357188"/>
            <a:ext cx="714375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/>
              <a:t>Найдите лишнее растение в каждом семействе</a:t>
            </a:r>
          </a:p>
          <a:p>
            <a:pPr algn="ctr"/>
            <a:r>
              <a:rPr lang="ru-RU"/>
              <a:t>(выделите цветом названия лишних растений):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58336350"/>
              </p:ext>
            </p:extLst>
          </p:nvPr>
        </p:nvGraphicFramePr>
        <p:xfrm>
          <a:off x="0" y="1357313"/>
          <a:ext cx="9144000" cy="3708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023674"/>
                <a:gridCol w="1798818"/>
                <a:gridCol w="1723868"/>
                <a:gridCol w="1349114"/>
                <a:gridCol w="224852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Крестоцветные</a:t>
                      </a:r>
                      <a:endParaRPr lang="ru-RU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Розоцветные</a:t>
                      </a:r>
                      <a:endParaRPr lang="ru-RU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Паслёновые</a:t>
                      </a:r>
                      <a:endParaRPr lang="ru-RU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Бобовые</a:t>
                      </a:r>
                      <a:endParaRPr lang="ru-RU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Сложноцветные</a:t>
                      </a:r>
                      <a:endParaRPr lang="ru-RU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214313" y="2000250"/>
            <a:ext cx="1500187" cy="4286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Редька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313" y="2714625"/>
            <a:ext cx="1500187" cy="4286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Капуста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4313" y="3429000"/>
            <a:ext cx="1500187" cy="4286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Редис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4313" y="4857750"/>
            <a:ext cx="1500187" cy="4286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Ярутка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4313" y="4143375"/>
            <a:ext cx="1500187" cy="4286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Клевер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071688" y="2000250"/>
            <a:ext cx="1500187" cy="4286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Слива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71688" y="2714625"/>
            <a:ext cx="1500187" cy="4286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Земляника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071688" y="3429000"/>
            <a:ext cx="1500187" cy="4286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Томат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071688" y="4143375"/>
            <a:ext cx="1500187" cy="4286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Малина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071688" y="4857750"/>
            <a:ext cx="1500187" cy="4286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Яблоня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821113" y="2000250"/>
            <a:ext cx="1501775" cy="4286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Дурман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821113" y="2714625"/>
            <a:ext cx="1501775" cy="4286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Картофель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821113" y="3429000"/>
            <a:ext cx="1501775" cy="4286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Белена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821113" y="4143375"/>
            <a:ext cx="1501775" cy="4286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Баклажан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821113" y="4857750"/>
            <a:ext cx="1501775" cy="4286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Василёк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572125" y="2000250"/>
            <a:ext cx="1500188" cy="4286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Левкой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572125" y="2714625"/>
            <a:ext cx="1500188" cy="4286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Горох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572125" y="3429000"/>
            <a:ext cx="1500188" cy="4286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Бобы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572125" y="4143375"/>
            <a:ext cx="1500188" cy="4286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Люпин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572125" y="4857750"/>
            <a:ext cx="1500188" cy="4286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Арахис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358063" y="2000250"/>
            <a:ext cx="1500187" cy="4286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Астра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358063" y="2714625"/>
            <a:ext cx="1500187" cy="4286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Шиповник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358063" y="3429000"/>
            <a:ext cx="1500187" cy="4286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Одуванчик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358063" y="4143375"/>
            <a:ext cx="1500187" cy="4286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Бодяк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358063" y="4857750"/>
            <a:ext cx="1500187" cy="4286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Девясил</a:t>
            </a:r>
          </a:p>
        </p:txBody>
      </p:sp>
      <p:sp>
        <p:nvSpPr>
          <p:cNvPr id="33" name="Горизонтальный свиток 32"/>
          <p:cNvSpPr/>
          <p:nvPr/>
        </p:nvSpPr>
        <p:spPr>
          <a:xfrm>
            <a:off x="3214688" y="6072188"/>
            <a:ext cx="2714625" cy="5715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C00000"/>
                </a:solidFill>
              </a:rPr>
              <a:t>Правильный ответ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14313" y="5572125"/>
            <a:ext cx="1500187" cy="4286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Левкой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071688" y="5572125"/>
            <a:ext cx="1500187" cy="4286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Шиповник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5572125" y="5572125"/>
            <a:ext cx="1500188" cy="4286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Клевер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821113" y="5572125"/>
            <a:ext cx="1501775" cy="4286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Томат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7358063" y="5572125"/>
            <a:ext cx="1500187" cy="4286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Василёк</a:t>
            </a:r>
          </a:p>
        </p:txBody>
      </p:sp>
    </p:spTree>
    <p:extLst>
      <p:ext uri="{BB962C8B-B14F-4D97-AF65-F5344CB8AC3E}">
        <p14:creationId xmlns:p14="http://schemas.microsoft.com/office/powerpoint/2010/main" xmlns="" val="3758866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9" grpId="0" animBg="1"/>
      <p:bldP spid="20" grpId="0" animBg="1"/>
      <p:bldP spid="26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6"/>
          <p:cNvSpPr>
            <a:spLocks noChangeArrowheads="1"/>
          </p:cNvSpPr>
          <p:nvPr/>
        </p:nvSpPr>
        <p:spPr bwMode="auto">
          <a:xfrm>
            <a:off x="1187624" y="548680"/>
            <a:ext cx="1584325" cy="1657350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7891" name="AutoShape 4"/>
          <p:cNvSpPr>
            <a:spLocks noChangeArrowheads="1"/>
          </p:cNvSpPr>
          <p:nvPr/>
        </p:nvSpPr>
        <p:spPr bwMode="auto">
          <a:xfrm>
            <a:off x="1187624" y="2420888"/>
            <a:ext cx="1706562" cy="1752600"/>
          </a:xfrm>
          <a:prstGeom prst="smileyFace">
            <a:avLst>
              <a:gd name="adj" fmla="val 1796"/>
            </a:avLst>
          </a:pr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7892" name="AutoShape 5"/>
          <p:cNvSpPr>
            <a:spLocks noChangeArrowheads="1"/>
          </p:cNvSpPr>
          <p:nvPr/>
        </p:nvSpPr>
        <p:spPr bwMode="auto">
          <a:xfrm>
            <a:off x="1259632" y="4293096"/>
            <a:ext cx="1728788" cy="1800225"/>
          </a:xfrm>
          <a:prstGeom prst="smileyFace">
            <a:avLst>
              <a:gd name="adj" fmla="val 4653"/>
            </a:avLst>
          </a:prstGeom>
          <a:solidFill>
            <a:srgbClr val="92D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7893" name="Rectangle 27"/>
          <p:cNvSpPr>
            <a:spLocks noChangeArrowheads="1"/>
          </p:cNvSpPr>
          <p:nvPr/>
        </p:nvSpPr>
        <p:spPr bwMode="auto">
          <a:xfrm>
            <a:off x="1331913" y="41100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" name="Прямоугольник 1"/>
          <p:cNvSpPr/>
          <p:nvPr/>
        </p:nvSpPr>
        <p:spPr>
          <a:xfrm>
            <a:off x="3275856" y="980729"/>
            <a:ext cx="53285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>
                <a:solidFill>
                  <a:srgbClr val="FF0000"/>
                </a:solidFill>
                <a:latin typeface="+mn-lt"/>
                <a:cs typeface="Arial" pitchFamily="34" charset="0"/>
              </a:rPr>
              <a:t>Урок не понравился,  </a:t>
            </a:r>
            <a:r>
              <a:rPr lang="ru-RU" altLang="ru-RU" sz="24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не </a:t>
            </a:r>
            <a:r>
              <a:rPr lang="ru-RU" altLang="ru-RU" sz="2400" b="1" dirty="0">
                <a:solidFill>
                  <a:srgbClr val="FF0000"/>
                </a:solidFill>
                <a:latin typeface="+mn-lt"/>
                <a:cs typeface="Arial" pitchFamily="34" charset="0"/>
              </a:rPr>
              <a:t>узнал ничего </a:t>
            </a:r>
            <a:r>
              <a:rPr lang="ru-RU" altLang="ru-RU" sz="24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нового.</a:t>
            </a:r>
            <a:endParaRPr lang="ru-RU" altLang="ru-RU" sz="2400" b="1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19872" y="2564904"/>
            <a:ext cx="46085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sz="2400" b="1" dirty="0" smtClean="0">
              <a:solidFill>
                <a:srgbClr val="FF9900"/>
              </a:solidFill>
              <a:latin typeface="+mn-lt"/>
              <a:cs typeface="Arial" pitchFamily="34" charset="0"/>
            </a:endParaRPr>
          </a:p>
          <a:p>
            <a:r>
              <a:rPr lang="ru-RU" altLang="ru-RU" sz="2400" b="1" dirty="0" smtClean="0">
                <a:solidFill>
                  <a:srgbClr val="FF9900"/>
                </a:solidFill>
                <a:latin typeface="+mn-lt"/>
                <a:cs typeface="Arial" pitchFamily="34" charset="0"/>
              </a:rPr>
              <a:t>Урок </a:t>
            </a:r>
            <a:r>
              <a:rPr lang="ru-RU" altLang="ru-RU" sz="2400" b="1" dirty="0">
                <a:solidFill>
                  <a:srgbClr val="FF9900"/>
                </a:solidFill>
                <a:latin typeface="+mn-lt"/>
                <a:cs typeface="Arial" pitchFamily="34" charset="0"/>
              </a:rPr>
              <a:t>прошел как обычно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19872" y="4437112"/>
            <a:ext cx="55446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>
                <a:solidFill>
                  <a:srgbClr val="008000"/>
                </a:solidFill>
                <a:latin typeface="+mn-lt"/>
                <a:cs typeface="Arial" pitchFamily="34" charset="0"/>
              </a:rPr>
              <a:t>Урок  понравился, </a:t>
            </a:r>
            <a:r>
              <a:rPr lang="ru-RU" altLang="ru-RU" sz="2400" b="1" dirty="0" smtClean="0">
                <a:solidFill>
                  <a:srgbClr val="008000"/>
                </a:solidFill>
                <a:latin typeface="+mn-lt"/>
                <a:cs typeface="Arial" pitchFamily="34" charset="0"/>
              </a:rPr>
              <a:t>узнал </a:t>
            </a:r>
            <a:r>
              <a:rPr lang="ru-RU" altLang="ru-RU" sz="2400" b="1" dirty="0">
                <a:solidFill>
                  <a:srgbClr val="008000"/>
                </a:solidFill>
                <a:latin typeface="+mn-lt"/>
                <a:cs typeface="Arial" pitchFamily="34" charset="0"/>
              </a:rPr>
              <a:t>много нового</a:t>
            </a:r>
          </a:p>
        </p:txBody>
      </p:sp>
    </p:spTree>
    <p:extLst>
      <p:ext uri="{BB962C8B-B14F-4D97-AF65-F5344CB8AC3E}">
        <p14:creationId xmlns:p14="http://schemas.microsoft.com/office/powerpoint/2010/main" xmlns="" val="4004630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latin typeface="+mn-lt"/>
              </a:rPr>
              <a:t>Домашнее задание</a:t>
            </a:r>
            <a:endParaRPr lang="ru-RU" sz="36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П. 25, выполнить задание №2 в тетради, </a:t>
            </a:r>
          </a:p>
          <a:p>
            <a:r>
              <a:rPr lang="ru-RU" dirty="0" smtClean="0"/>
              <a:t>подготовить сообщение об использовании семейств двудольных растений в хозяйственной деятельности.</a:t>
            </a:r>
            <a:endParaRPr lang="ru-RU" dirty="0"/>
          </a:p>
        </p:txBody>
      </p:sp>
      <p:pic>
        <p:nvPicPr>
          <p:cNvPr id="3074" name="Picture 2" descr="C:\Users\20\Desktop\107779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3528" y="2996952"/>
            <a:ext cx="3672408" cy="317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20\Desktop\pea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48490" y="3068960"/>
            <a:ext cx="462194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65476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2"/>
          <p:cNvSpPr>
            <a:spLocks noChangeArrowheads="1"/>
          </p:cNvSpPr>
          <p:nvPr/>
        </p:nvSpPr>
        <p:spPr bwMode="auto">
          <a:xfrm>
            <a:off x="1000125" y="357188"/>
            <a:ext cx="71437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/>
              <a:t>Найдите лишнее растение в каждом </a:t>
            </a:r>
            <a:r>
              <a:rPr lang="ru-RU" sz="2400" dirty="0" smtClean="0"/>
              <a:t>семействе</a:t>
            </a: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58336350"/>
              </p:ext>
            </p:extLst>
          </p:nvPr>
        </p:nvGraphicFramePr>
        <p:xfrm>
          <a:off x="0" y="1357313"/>
          <a:ext cx="9144000" cy="3708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023674"/>
                <a:gridCol w="1798818"/>
                <a:gridCol w="1723868"/>
                <a:gridCol w="1349114"/>
                <a:gridCol w="224852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Крестоцветные</a:t>
                      </a:r>
                      <a:endParaRPr lang="ru-RU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Розоцветные</a:t>
                      </a:r>
                      <a:endParaRPr lang="ru-RU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Паслёновые</a:t>
                      </a:r>
                      <a:endParaRPr lang="ru-RU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Бобовые</a:t>
                      </a:r>
                      <a:endParaRPr lang="ru-RU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Сложноцветные</a:t>
                      </a:r>
                      <a:endParaRPr lang="ru-RU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214313" y="2000250"/>
            <a:ext cx="1500187" cy="4286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Редька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313" y="2714625"/>
            <a:ext cx="1500187" cy="4286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Капуста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4313" y="3429000"/>
            <a:ext cx="1500187" cy="4286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Редис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4313" y="4857750"/>
            <a:ext cx="1500187" cy="4286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Ярутка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4313" y="4143375"/>
            <a:ext cx="1500187" cy="4286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Клевер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071688" y="2000250"/>
            <a:ext cx="1500187" cy="4286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Слива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71688" y="2714625"/>
            <a:ext cx="1500187" cy="4286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Земляника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071688" y="3429000"/>
            <a:ext cx="1500187" cy="4286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Томат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071688" y="4143375"/>
            <a:ext cx="1500187" cy="4286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Малина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071688" y="4857750"/>
            <a:ext cx="1500187" cy="4286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Яблоня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821113" y="2000250"/>
            <a:ext cx="1501775" cy="4286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Дурман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821113" y="2714625"/>
            <a:ext cx="1501775" cy="4286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Картофель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821113" y="3429000"/>
            <a:ext cx="1501775" cy="4286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Белена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821113" y="4143375"/>
            <a:ext cx="1501775" cy="4286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Баклажан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821113" y="4857750"/>
            <a:ext cx="1501775" cy="4286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Василёк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572125" y="2000250"/>
            <a:ext cx="1500188" cy="4286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Левкой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572125" y="2714625"/>
            <a:ext cx="1500188" cy="4286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Горох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572125" y="3429000"/>
            <a:ext cx="1500188" cy="4286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Бобы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572125" y="4143375"/>
            <a:ext cx="1500188" cy="4286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Люпин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572125" y="4857750"/>
            <a:ext cx="1500188" cy="4286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Арахис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358063" y="2000250"/>
            <a:ext cx="1500187" cy="4286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Астра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358063" y="2714625"/>
            <a:ext cx="1500187" cy="4286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Шиповник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358063" y="3429000"/>
            <a:ext cx="1500187" cy="4286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Одуванчик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358063" y="4143375"/>
            <a:ext cx="1500187" cy="4286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Бодяк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358063" y="4857750"/>
            <a:ext cx="1500187" cy="4286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Девясил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14313" y="5572125"/>
            <a:ext cx="1500187" cy="4286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Левкой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071688" y="5572125"/>
            <a:ext cx="1500187" cy="4286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Шиповник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5572125" y="5572125"/>
            <a:ext cx="1500188" cy="4286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Клевер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821113" y="5572125"/>
            <a:ext cx="1501775" cy="4286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Томат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7358063" y="5572125"/>
            <a:ext cx="1500187" cy="4286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Василёк</a:t>
            </a:r>
          </a:p>
        </p:txBody>
      </p:sp>
    </p:spTree>
    <p:extLst>
      <p:ext uri="{BB962C8B-B14F-4D97-AF65-F5344CB8AC3E}">
        <p14:creationId xmlns:p14="http://schemas.microsoft.com/office/powerpoint/2010/main" xmlns="" val="3758866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9" grpId="0" animBg="1"/>
      <p:bldP spid="20" grpId="0" animBg="1"/>
      <p:bldP spid="26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0" y="214313"/>
            <a:ext cx="7851775" cy="5000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B050"/>
                </a:solidFill>
                <a:latin typeface="+mn-lt"/>
              </a:rPr>
              <a:t>Класс Двудольные</a:t>
            </a:r>
            <a:endParaRPr lang="ru-RU" b="1" dirty="0">
              <a:solidFill>
                <a:srgbClr val="00B050"/>
              </a:solidFill>
              <a:latin typeface="+mn-lt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00870617"/>
              </p:ext>
            </p:extLst>
          </p:nvPr>
        </p:nvGraphicFramePr>
        <p:xfrm>
          <a:off x="251520" y="692696"/>
          <a:ext cx="8784976" cy="6479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0262"/>
                <a:gridCol w="2984714"/>
              </a:tblGrid>
              <a:tr h="10081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kern="1200" dirty="0" smtClean="0">
                          <a:solidFill>
                            <a:srgbClr val="1E03BD"/>
                          </a:solidFill>
                          <a:latin typeface="+mn-lt"/>
                          <a:ea typeface="+mn-ea"/>
                          <a:cs typeface="+mn-cs"/>
                        </a:rPr>
                        <a:t>Двудольные образуют  5- и или 4 –х членные цветки</a:t>
                      </a:r>
                    </a:p>
                  </a:txBody>
                  <a:tcPr>
                    <a:solidFill>
                      <a:schemeClr val="accent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alpha val="59000"/>
                      </a:schemeClr>
                    </a:solidFill>
                  </a:tcPr>
                </a:tc>
              </a:tr>
              <a:tr h="1224136">
                <a:tc>
                  <a:txBody>
                    <a:bodyPr/>
                    <a:lstStyle/>
                    <a:p>
                      <a:r>
                        <a:rPr kumimoji="0" lang="ru-RU" sz="2400" b="1" kern="1200" dirty="0" smtClean="0">
                          <a:solidFill>
                            <a:srgbClr val="1E03BD"/>
                          </a:solidFill>
                          <a:latin typeface="+mn-lt"/>
                          <a:ea typeface="+mn-ea"/>
                          <a:cs typeface="+mn-cs"/>
                        </a:rPr>
                        <a:t>Околоцветник двойной </a:t>
                      </a:r>
                      <a:endParaRPr lang="ru-RU" sz="2400" dirty="0">
                        <a:solidFill>
                          <a:srgbClr val="1E03B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r>
                        <a:rPr kumimoji="0" lang="ru-RU" sz="2400" b="1" kern="1200" dirty="0" smtClean="0">
                          <a:solidFill>
                            <a:srgbClr val="1E03BD"/>
                          </a:solidFill>
                          <a:latin typeface="+mn-lt"/>
                          <a:ea typeface="+mn-ea"/>
                          <a:cs typeface="+mn-cs"/>
                        </a:rPr>
                        <a:t>Зародыш состоит из двух семядолей</a:t>
                      </a:r>
                      <a:endParaRPr lang="ru-RU" sz="2400" dirty="0">
                        <a:solidFill>
                          <a:srgbClr val="1E03B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4401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kern="1200" dirty="0" smtClean="0">
                          <a:solidFill>
                            <a:srgbClr val="1E03BD"/>
                          </a:solidFill>
                          <a:latin typeface="+mn-lt"/>
                          <a:ea typeface="+mn-ea"/>
                          <a:cs typeface="+mn-cs"/>
                        </a:rPr>
                        <a:t>Листья с сетчатым жилкованием(перистым или пальчатым)</a:t>
                      </a:r>
                      <a:endParaRPr lang="ru-RU" sz="2400" b="1" dirty="0">
                        <a:solidFill>
                          <a:srgbClr val="1E03B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7989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kern="1200" dirty="0" smtClean="0">
                          <a:solidFill>
                            <a:srgbClr val="1E03BD"/>
                          </a:solidFill>
                          <a:latin typeface="+mn-lt"/>
                          <a:ea typeface="+mn-ea"/>
                          <a:cs typeface="+mn-cs"/>
                        </a:rPr>
                        <a:t>Корневая система – стержневая </a:t>
                      </a:r>
                    </a:p>
                  </a:txBody>
                  <a:tcP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7679" name="Рисунок 10" descr="FO4U2CABFN1O7CALKTBB2CAHBIR25CA9J6R1KCA5S5PLDCASTGB53CALPQECVCA16FQQ6CAURF7UVCA8I0NZTCAXG1LBVCA08A2HBCA30YBPTCA1XD7KUCASP2PB7CAZD3RLECAT4JMYKCATDWKVXCAUQJ7Q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9578" y="3789040"/>
            <a:ext cx="2034422" cy="1598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53" descr="pic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84168" y="2564904"/>
            <a:ext cx="1368151" cy="1584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2" descr="корень дв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940152" y="5157192"/>
            <a:ext cx="1296144" cy="1618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9" descr="1124_aec1365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24328" y="1700808"/>
            <a:ext cx="1619672" cy="161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3" descr="post-106-1254259530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52120" y="188640"/>
            <a:ext cx="1814201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2" descr="Cardamine_amara_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1691680" cy="151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1358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57200" y="285728"/>
            <a:ext cx="8147248" cy="62299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+mn-lt"/>
              </a:rPr>
              <a:t>Исключение !</a:t>
            </a: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23528" y="836712"/>
            <a:ext cx="8439472" cy="552122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>
                <a:solidFill>
                  <a:srgbClr val="1E03BD"/>
                </a:solidFill>
              </a:rPr>
              <a:t>представитель двудольных -подорожник имеет дуговидное жилкование и мочковатую корневую систему</a:t>
            </a:r>
            <a:endParaRPr lang="ru-RU" sz="2000" b="1" dirty="0">
              <a:solidFill>
                <a:srgbClr val="1E03BD"/>
              </a:solidFill>
            </a:endParaRPr>
          </a:p>
        </p:txBody>
      </p:sp>
      <p:pic>
        <p:nvPicPr>
          <p:cNvPr id="1026" name="Picture 2" descr="C:\Users\20\Desktop\podorozhnik_flowering_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148064" y="2564904"/>
            <a:ext cx="3312368" cy="357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20\Desktop\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15616" y="2588905"/>
            <a:ext cx="2880320" cy="384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09877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1763689" y="92903"/>
            <a:ext cx="5320130" cy="707886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defRPr/>
            </a:pPr>
            <a:r>
              <a:rPr lang="uk-UA" sz="4000" b="1" dirty="0">
                <a:solidFill>
                  <a:srgbClr val="0000FF"/>
                </a:solidFill>
                <a:latin typeface="Arial" charset="0"/>
                <a:cs typeface="+mn-cs"/>
              </a:rPr>
              <a:t> </a:t>
            </a:r>
            <a:r>
              <a:rPr lang="uk-UA" sz="32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«Биологичекая разминка»</a:t>
            </a:r>
          </a:p>
        </p:txBody>
      </p:sp>
      <p:sp>
        <p:nvSpPr>
          <p:cNvPr id="66563" name="Rectangle 5"/>
          <p:cNvSpPr>
            <a:spLocks noChangeArrowheads="1"/>
          </p:cNvSpPr>
          <p:nvPr/>
        </p:nvSpPr>
        <p:spPr bwMode="auto">
          <a:xfrm>
            <a:off x="467544" y="836712"/>
            <a:ext cx="7488832" cy="4544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. Главный корень хорошо выражен.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2. Мочковатая корневая система.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3. Травянистые, реже деревянистые растения.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4. Растения имеют камбий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5. Листья простые с дуговым или параллельным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 жилкованием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6. Зародыш с двумя семядолями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7. Листья простые или сложные, большинство с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сетчатым жилкованием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8. Растения не имеют камбий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9. Главный корень не развивается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10. Стержневая корневая система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11. Цветы в основном четырёхчленные или пятичленные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12. Цветы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трехчленные.</a:t>
            </a:r>
            <a:endParaRPr lang="ru-RU" alt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3707904" y="5044565"/>
            <a:ext cx="51125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228600" algn="ctr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Однодольные: 2, 3, 5, 8, 9, 12</a:t>
            </a:r>
          </a:p>
          <a:p>
            <a:pPr indent="228600" algn="ctr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Двудольные: 1, 4, 6, 7, 10, 11</a:t>
            </a:r>
          </a:p>
        </p:txBody>
      </p:sp>
    </p:spTree>
    <p:extLst>
      <p:ext uri="{BB962C8B-B14F-4D97-AF65-F5344CB8AC3E}">
        <p14:creationId xmlns:p14="http://schemas.microsoft.com/office/powerpoint/2010/main" xmlns="" val="2160573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404664"/>
            <a:ext cx="8712968" cy="576064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b="1" dirty="0" smtClean="0">
                <a:latin typeface="+mn-lt"/>
              </a:rPr>
              <a:t>Тема:</a:t>
            </a:r>
            <a:r>
              <a:rPr lang="ru-RU" b="1" dirty="0" smtClean="0"/>
              <a:t> «</a:t>
            </a:r>
            <a:r>
              <a:rPr lang="ru-RU" sz="3200" b="1" dirty="0" smtClean="0">
                <a:latin typeface="+mn-lt"/>
              </a:rPr>
              <a:t>Семейства класса Двудольные»</a:t>
            </a:r>
            <a:endParaRPr lang="ru-RU" b="1" dirty="0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00808"/>
            <a:ext cx="8805672" cy="439824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Задачи: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Познакомиться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 общей характеристикой семейств класса двудольные;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многообразием </a:t>
            </a:r>
            <a:r>
              <a:rPr lang="ru-RU" b="1" dirty="0">
                <a:solidFill>
                  <a:srgbClr val="002060"/>
                </a:solidFill>
              </a:rPr>
              <a:t>растений </a:t>
            </a:r>
            <a:r>
              <a:rPr lang="ru-RU" b="1" dirty="0" smtClean="0">
                <a:solidFill>
                  <a:srgbClr val="002060"/>
                </a:solidFill>
              </a:rPr>
              <a:t>разных семейств;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значением растений семейств класса двудольные.</a:t>
            </a:r>
            <a:endParaRPr lang="ru-RU" b="1" dirty="0">
              <a:solidFill>
                <a:srgbClr val="002060"/>
              </a:solidFill>
            </a:endParaRPr>
          </a:p>
          <a:p>
            <a:pPr algn="ctr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13261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0" y="142875"/>
            <a:ext cx="7851775" cy="6429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Семейство  Крестоцветные</a:t>
            </a:r>
            <a:endParaRPr lang="ru-RU" sz="40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83626948"/>
              </p:ext>
            </p:extLst>
          </p:nvPr>
        </p:nvGraphicFramePr>
        <p:xfrm>
          <a:off x="179511" y="983174"/>
          <a:ext cx="8784976" cy="6320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4392488"/>
              </a:tblGrid>
              <a:tr h="1515061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</a:rPr>
                        <a:t>Формула цветка: Ч</a:t>
                      </a:r>
                      <a:r>
                        <a:rPr lang="ru-RU" sz="2400" baseline="-250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</a:rPr>
                        <a:t>4</a:t>
                      </a:r>
                      <a:r>
                        <a:rPr lang="ru-RU" sz="24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</a:rPr>
                        <a:t>Л</a:t>
                      </a:r>
                      <a:r>
                        <a:rPr lang="ru-RU" sz="2400" baseline="-250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</a:rPr>
                        <a:t>4</a:t>
                      </a:r>
                      <a:r>
                        <a:rPr lang="ru-RU" sz="24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</a:rPr>
                        <a:t>Т</a:t>
                      </a:r>
                      <a:r>
                        <a:rPr lang="ru-RU" sz="2400" baseline="-250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</a:rPr>
                        <a:t>2+ 4</a:t>
                      </a:r>
                      <a:r>
                        <a:rPr lang="ru-RU" sz="24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</a:rPr>
                        <a:t>П</a:t>
                      </a:r>
                      <a:r>
                        <a:rPr lang="ru-RU" sz="2400" baseline="-250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</a:rPr>
                        <a:t>1</a:t>
                      </a:r>
                      <a:r>
                        <a:rPr lang="ru-RU" sz="24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</a:rPr>
                        <a:t>.</a:t>
                      </a:r>
                    </a:p>
                    <a:p>
                      <a:pPr algn="l"/>
                      <a:r>
                        <a:rPr lang="ru-RU" sz="24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</a:rPr>
                        <a:t>Лепестки располагаются крестообразно.</a:t>
                      </a:r>
                    </a:p>
                    <a:p>
                      <a:endParaRPr lang="ru-RU" sz="24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                 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</a:tr>
              <a:tr h="16295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</a:rPr>
                        <a:t>Соцветие – кисть.</a:t>
                      </a:r>
                    </a:p>
                    <a:p>
                      <a:endParaRPr lang="ru-RU" sz="24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</a:tr>
              <a:tr h="11585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</a:rPr>
                        <a:t>Плод – стручок или стручочек.</a:t>
                      </a:r>
                    </a:p>
                    <a:p>
                      <a:endParaRPr lang="ru-RU" sz="24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846835"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</a:tr>
              <a:tr h="1100886"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tint val="20000"/>
                        <a:alpha val="7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0745" name="Picture 3" descr="http://files.school-collection.edu.ru/dlrstore/4f0e54e4-c58f-4e7c-8a5e-e5d475a9e049/image/it2_3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857250"/>
            <a:ext cx="1357312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6" name="Picture 2" descr="http://files.school-collection.edu.ru/dlrstore/4f0e54e4-c58f-4e7c-8a5e-e5d475a9e049/image/it2_3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688" y="857250"/>
            <a:ext cx="73342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7" name="Picture 4" descr="http://files.school-collection.edu.ru/dlrstore/4f0e54e4-c58f-4e7c-8a5e-e5d475a9e049/image/it2_1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2143125"/>
            <a:ext cx="144016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6" descr="http://files.school-collection.edu.ru/dlrstore/4f0e54e4-c58f-4e7c-8a5e-e5d475a9e049/image%5Cit2_3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3717032"/>
            <a:ext cx="1288579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20\Desktop\kapusta_belokochannaya_iunskaya_01.jpe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96136" y="3861048"/>
            <a:ext cx="3109618" cy="255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20\Desktop\329px-Traube_(inflorescence).svg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3203848" y="1916832"/>
            <a:ext cx="1080119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5992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7" cy="936104"/>
          </a:xfrm>
        </p:spPr>
        <p:txBody>
          <a:bodyPr/>
          <a:lstStyle/>
          <a:p>
            <a:r>
              <a:rPr lang="ru-RU" sz="3200" dirty="0" smtClean="0">
                <a:latin typeface="+mn-lt"/>
              </a:rPr>
              <a:t>Многообразие растений семейства Крестоцветные</a:t>
            </a:r>
            <a:endParaRPr lang="ru-RU" sz="3200" dirty="0">
              <a:latin typeface="+mn-lt"/>
            </a:endParaRPr>
          </a:p>
        </p:txBody>
      </p:sp>
      <p:pic>
        <p:nvPicPr>
          <p:cNvPr id="1026" name="Picture 2" descr="C:\Users\20\Desktop\kogda-sazhat-redis-v-otkrytyj-grunt-semenami-otzyvy-sadovodov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2520280" cy="189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20\Desktop\1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5400000">
            <a:off x="31059" y="3721469"/>
            <a:ext cx="2915816" cy="218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20\Desktop\3-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43808" y="3789040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20\Desktop\1077_8606bbaf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978286" y="1340768"/>
            <a:ext cx="2914194" cy="218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20\Desktop\b5cac3ec57e3a7e60a6157b8765cdf66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131840" y="1593084"/>
            <a:ext cx="2741290" cy="206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20\Desktop\7993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01916" y="3933056"/>
            <a:ext cx="2808312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70620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Другая 8">
      <a:dk1>
        <a:sysClr val="windowText" lastClr="000000"/>
      </a:dk1>
      <a:lt1>
        <a:sysClr val="window" lastClr="FFFFFF"/>
      </a:lt1>
      <a:dk2>
        <a:srgbClr val="36FF91"/>
      </a:dk2>
      <a:lt2>
        <a:srgbClr val="EEECE1"/>
      </a:lt2>
      <a:accent1>
        <a:srgbClr val="4F81BD"/>
      </a:accent1>
      <a:accent2>
        <a:srgbClr val="C0504D"/>
      </a:accent2>
      <a:accent3>
        <a:srgbClr val="33CC33"/>
      </a:accent3>
      <a:accent4>
        <a:srgbClr val="8064A2"/>
      </a:accent4>
      <a:accent5>
        <a:srgbClr val="4BACC6"/>
      </a:accent5>
      <a:accent6>
        <a:srgbClr val="FFFF00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2475</TotalTime>
  <Words>630</Words>
  <Application>Microsoft Office PowerPoint</Application>
  <PresentationFormat>Экран (4:3)</PresentationFormat>
  <Paragraphs>207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Официальная</vt:lpstr>
      <vt:lpstr>Слайд 1</vt:lpstr>
      <vt:lpstr>Слайд 2</vt:lpstr>
      <vt:lpstr>Слайд 3</vt:lpstr>
      <vt:lpstr>Класс Двудольные</vt:lpstr>
      <vt:lpstr>Исключение !</vt:lpstr>
      <vt:lpstr>Слайд 6</vt:lpstr>
      <vt:lpstr>                         Тема: «Семейства класса Двудольные»</vt:lpstr>
      <vt:lpstr>Семейство  Крестоцветные</vt:lpstr>
      <vt:lpstr>Многообразие растений семейства Крестоцветные</vt:lpstr>
      <vt:lpstr>Семейство Розоцветные</vt:lpstr>
      <vt:lpstr>Многообразие растений семейства Розоцветные</vt:lpstr>
      <vt:lpstr>Семейство Бобовые (Мотыльковые)</vt:lpstr>
      <vt:lpstr>Решите задачу!</vt:lpstr>
      <vt:lpstr>Многообразие растений семейства Бобовые</vt:lpstr>
      <vt:lpstr>Семейство Паслёновые</vt:lpstr>
      <vt:lpstr>Повторяем! Как называется плод картофеля?</vt:lpstr>
      <vt:lpstr> Многообразие растений семейства Пасленовые</vt:lpstr>
      <vt:lpstr>Ядовитые растения</vt:lpstr>
      <vt:lpstr>Семейство Сложноцветные</vt:lpstr>
      <vt:lpstr>Проверим Ваше внимание!  </vt:lpstr>
      <vt:lpstr> Многообразие растений семейства Сложноцветные</vt:lpstr>
      <vt:lpstr>Слайд 22</vt:lpstr>
      <vt:lpstr>Слайд 23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20</dc:creator>
  <cp:lastModifiedBy>Admin</cp:lastModifiedBy>
  <cp:revision>188</cp:revision>
  <dcterms:modified xsi:type="dcterms:W3CDTF">2022-04-14T05:04:33Z</dcterms:modified>
</cp:coreProperties>
</file>