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7" r:id="rId3"/>
    <p:sldId id="258" r:id="rId4"/>
    <p:sldId id="269" r:id="rId5"/>
    <p:sldId id="270" r:id="rId6"/>
    <p:sldId id="271" r:id="rId7"/>
    <p:sldId id="275" r:id="rId8"/>
    <p:sldId id="276" r:id="rId9"/>
    <p:sldId id="277" r:id="rId10"/>
    <p:sldId id="27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 dir="d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4463" y="144464"/>
            <a:ext cx="3641719" cy="271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5720" y="3000372"/>
            <a:ext cx="864399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Современные   средства  оценивания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Образовательных  результатов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по иностранному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языку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116" y="5857892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Учитель </a:t>
            </a:r>
            <a:r>
              <a:rPr lang="ru-RU" dirty="0" smtClean="0"/>
              <a:t>английского</a:t>
            </a:r>
            <a:r>
              <a:rPr lang="ru-RU" dirty="0" smtClean="0"/>
              <a:t>  </a:t>
            </a:r>
            <a:r>
              <a:rPr lang="ru-RU" dirty="0" smtClean="0"/>
              <a:t>языка</a:t>
            </a:r>
          </a:p>
          <a:p>
            <a:pPr algn="ctr"/>
            <a:r>
              <a:rPr lang="ru-RU" dirty="0" smtClean="0"/>
              <a:t>МОУ РПКГ </a:t>
            </a:r>
            <a:r>
              <a:rPr lang="ru-RU" smtClean="0"/>
              <a:t>г.Саратова Кирюхина Т.А.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7158" y="500042"/>
            <a:ext cx="2760122" cy="207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143241" y="214290"/>
            <a:ext cx="57864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/>
              <a:t>ЕГЭ</a:t>
            </a:r>
            <a:r>
              <a:rPr lang="ru-RU" sz="3200" dirty="0" smtClean="0"/>
              <a:t>  позволяет на основе единой критериальной базы  провести  экспертизу  компетентности выпускников </a:t>
            </a:r>
          </a:p>
          <a:p>
            <a:pPr algn="ctr"/>
            <a:r>
              <a:rPr lang="ru-RU" sz="3200" dirty="0" smtClean="0"/>
              <a:t> общеобразовательных школ страны</a:t>
            </a:r>
            <a:endParaRPr lang="ru-RU" sz="32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643314"/>
            <a:ext cx="292895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4722" y="3714752"/>
            <a:ext cx="2810674" cy="225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6050" y="0"/>
            <a:ext cx="55721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</a:rPr>
              <a:t>контроль</a:t>
            </a:r>
            <a:endParaRPr lang="ru-RU" sz="5400" b="1" cap="none" spc="0" dirty="0">
              <a:ln w="50800"/>
              <a:effectLst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572000" y="1071546"/>
            <a:ext cx="2000264" cy="1357322"/>
          </a:xfrm>
          <a:prstGeom prst="downArrow">
            <a:avLst>
              <a:gd name="adj1" fmla="val 50000"/>
              <a:gd name="adj2" fmla="val 49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2643182"/>
            <a:ext cx="571504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</a:rPr>
              <a:t>современные  средства  оценивания</a:t>
            </a:r>
          </a:p>
          <a:p>
            <a:pPr algn="ctr"/>
            <a:r>
              <a:rPr lang="ru-RU" sz="3200" b="1" dirty="0" smtClean="0">
                <a:ln w="50800"/>
              </a:rPr>
              <a:t>  степени  сформированности  коммуникативной</a:t>
            </a:r>
          </a:p>
          <a:p>
            <a:pPr algn="ctr"/>
            <a:r>
              <a:rPr lang="ru-RU" sz="3200" b="1" dirty="0" smtClean="0">
                <a:ln w="50800"/>
              </a:rPr>
              <a:t>к</a:t>
            </a:r>
            <a:r>
              <a:rPr lang="ru-RU" sz="3200" b="1" cap="none" spc="0" dirty="0" smtClean="0">
                <a:ln w="50800"/>
                <a:effectLst/>
              </a:rPr>
              <a:t>омпетентности  учащихся</a:t>
            </a:r>
          </a:p>
          <a:p>
            <a:pPr algn="ctr"/>
            <a:r>
              <a:rPr lang="ru-RU" sz="3200" b="1" dirty="0" smtClean="0">
                <a:ln w="50800"/>
              </a:rPr>
              <a:t>по  иностранному  языку</a:t>
            </a:r>
            <a:endParaRPr lang="ru-RU" sz="3200" b="1" cap="none" spc="0" dirty="0">
              <a:ln w="50800"/>
              <a:effectLst/>
            </a:endParaRPr>
          </a:p>
        </p:txBody>
      </p:sp>
      <p:pic>
        <p:nvPicPr>
          <p:cNvPr id="10" name="Picture 2" descr="C:\Program Files\BearPaw 2448TA Plus\Panel\Data\HWScan00413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282" y="1000108"/>
            <a:ext cx="3219413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4282" y="-291768"/>
            <a:ext cx="8501122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самоконтроль </a:t>
            </a:r>
          </a:p>
          <a:p>
            <a:pPr marL="0" marR="0" lvl="0" indent="45085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 тестирование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  </a:t>
            </a:r>
            <a:r>
              <a:rPr lang="ru-RU" sz="4000" dirty="0" smtClean="0">
                <a:latin typeface="Arial" pitchFamily="34" charset="0"/>
                <a:ea typeface="Times New Roman" pitchFamily="18" charset="0"/>
              </a:rPr>
              <a:t>м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одульная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4000" dirty="0" smtClean="0">
                <a:latin typeface="Arial" pitchFamily="34" charset="0"/>
                <a:ea typeface="Times New Roman" pitchFamily="18" charset="0"/>
              </a:rPr>
              <a:t>системы оценки             качества знаний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45085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40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</a:rPr>
              <a:t>  р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ейтинговая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система оценки качества знаний </a:t>
            </a:r>
          </a:p>
          <a:p>
            <a:pPr marL="0" marR="0" lvl="0" indent="45085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мониторинг качества </a:t>
            </a:r>
          </a:p>
          <a:p>
            <a:pPr marL="0" marR="0" lvl="0" indent="45085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40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</a:rPr>
              <a:t>  у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чебное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портфолио</a:t>
            </a:r>
          </a:p>
          <a:p>
            <a:pPr marL="0" marR="0" lvl="0" indent="45085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4000" dirty="0" smtClean="0">
                <a:latin typeface="Arial" pitchFamily="34" charset="0"/>
              </a:rPr>
              <a:t>  ЕГЭ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5" name="Picture 2" descr="C:\Program Files\BearPaw 2448TA Plus\Panel\Data\HWScan00412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5300000">
            <a:off x="6656781" y="3775301"/>
            <a:ext cx="1964561" cy="25896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328016"/>
            <a:ext cx="9144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6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самоконтроль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своих достижений  - неотъемлемая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часть системы оценивания с самых первых шагов освоения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иностранного языка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500438"/>
            <a:ext cx="4786346" cy="311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4000504"/>
            <a:ext cx="75724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u="sng" dirty="0" smtClean="0">
                <a:solidFill>
                  <a:srgbClr val="FF0000"/>
                </a:solidFill>
              </a:rPr>
              <a:t>тестирование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3200" dirty="0" smtClean="0"/>
              <a:t>является одной из наиболее технологичных форм проведения автоматизированного контроля с управляемыми параметрами качества</a:t>
            </a:r>
            <a:endParaRPr lang="ru-RU" sz="32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571480"/>
            <a:ext cx="350046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Program Files\BearPaw 2448TA Plus\Panel\Data\HWScan00409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4680000">
            <a:off x="-66491" y="771902"/>
            <a:ext cx="2143540" cy="1599852"/>
          </a:xfrm>
          <a:prstGeom prst="rect">
            <a:avLst/>
          </a:prstGeom>
          <a:noFill/>
        </p:spPr>
      </p:pic>
      <p:pic>
        <p:nvPicPr>
          <p:cNvPr id="8" name="Picture 2" descr="C:\Program Files\BearPaw 2448TA Plus\Panel\Data\HWScan00409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6180000">
            <a:off x="6415394" y="2242933"/>
            <a:ext cx="2491845" cy="195337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176676"/>
            <a:ext cx="492596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Модульная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система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имеет целью поставить учеников перед необходимостью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регулярной учебной работы в течение всего учебного года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571612"/>
            <a:ext cx="357190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85853" y="4214818"/>
            <a:ext cx="2714644" cy="2293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-214346" y="555471"/>
            <a:ext cx="9358346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Рейтинговая система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дает возможность: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45085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</a:rPr>
              <a:t>определить уровень подготовки каждого обучающегося на каждом этапе учебного процесса;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45085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отслеживать объективную динамику усвоения знаний  за все время обучения;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45085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</a:rPr>
              <a:t>дифференцировать значимости оценок, полученных обучающимися за выполнение различных видов работы;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45085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отражать текущей и итоговой оценкой количество вложенного  обучающимся труда;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45085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</a:rPr>
              <a:t> повысить объективность оценки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</a:rPr>
              <a:t>знаний.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15272" y="2071678"/>
            <a:ext cx="1211407" cy="107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0"/>
            <a:ext cx="84296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Основной смысл </a:t>
            </a:r>
            <a:r>
              <a:rPr lang="ru-RU" sz="3600" b="1" u="sng" dirty="0" smtClean="0">
                <a:solidFill>
                  <a:srgbClr val="FF0000"/>
                </a:solidFill>
              </a:rPr>
              <a:t>учебного портфолио  </a:t>
            </a:r>
            <a:r>
              <a:rPr lang="ru-RU" sz="3200" b="1" dirty="0" smtClean="0"/>
              <a:t>- показать все, на что ты способен</a:t>
            </a:r>
            <a:endParaRPr lang="ru-RU" sz="3200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736"/>
            <a:ext cx="442309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3" y="5000636"/>
            <a:ext cx="219076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трелка вправо 6"/>
          <p:cNvSpPr/>
          <p:nvPr/>
        </p:nvSpPr>
        <p:spPr>
          <a:xfrm rot="1527304">
            <a:off x="5935715" y="2411786"/>
            <a:ext cx="1357322" cy="4742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643438" y="4714884"/>
            <a:ext cx="571504" cy="1121284"/>
          </a:xfrm>
          <a:prstGeom prst="downArrow">
            <a:avLst>
              <a:gd name="adj1" fmla="val 50000"/>
              <a:gd name="adj2" fmla="val 542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3143248"/>
            <a:ext cx="321471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</a:rPr>
              <a:t>рабочее портфолио</a:t>
            </a:r>
            <a:endParaRPr lang="ru-RU" sz="3200" b="1" cap="none" spc="0" dirty="0">
              <a:ln w="50800"/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00430" y="5786454"/>
            <a:ext cx="47149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</a:rPr>
              <a:t>оценочное  портфолио</a:t>
            </a:r>
            <a:endParaRPr lang="ru-RU" sz="3200" b="1" cap="none" spc="0" dirty="0">
              <a:ln w="50800"/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4429132"/>
            <a:ext cx="1903216" cy="134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428604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</a:rPr>
              <a:t>Мониторинг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/>
              <a:t>– это регулярное отслеживание качества усвоения знаний и формирования умений в учебном процессе</a:t>
            </a:r>
            <a:endParaRPr lang="ru-RU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4309856" cy="2892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000760" y="2500305"/>
          <a:ext cx="2500330" cy="3885328"/>
        </p:xfrm>
        <a:graphic>
          <a:graphicData uri="http://schemas.openxmlformats.org/drawingml/2006/table">
            <a:tbl>
              <a:tblPr/>
              <a:tblGrid>
                <a:gridCol w="2500330"/>
              </a:tblGrid>
              <a:tr h="423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Функция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Times New Roman"/>
                        </a:rPr>
                        <a:t>интегративная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Times New Roman"/>
                        </a:rPr>
                        <a:t>диагностическая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Times New Roman"/>
                        </a:rPr>
                        <a:t>экспертная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Times New Roman"/>
                        </a:rPr>
                        <a:t>информационная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Times New Roman"/>
                        </a:rPr>
                        <a:t>экспериментальная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3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Times New Roman"/>
                        </a:rPr>
                        <a:t>образовательная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C:\Program Files\BearPaw 2448TA Plus\Panel\Data\HWScan00410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6531092">
            <a:off x="3848805" y="4823574"/>
            <a:ext cx="1988563" cy="140369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360</TotalTime>
  <Words>210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Татьяна</cp:lastModifiedBy>
  <cp:revision>56</cp:revision>
  <dcterms:modified xsi:type="dcterms:W3CDTF">2017-02-06T14:25:44Z</dcterms:modified>
</cp:coreProperties>
</file>