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71480"/>
            <a:ext cx="7815290" cy="3028971"/>
          </a:xfrm>
        </p:spPr>
        <p:txBody>
          <a:bodyPr>
            <a:noAutofit/>
          </a:bodyPr>
          <a:lstStyle/>
          <a:p>
            <a:r>
              <a:rPr lang="ru-RU" sz="4800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  <a:cs typeface="Aharoni" pitchFamily="2" charset="-79"/>
              </a:rPr>
              <a:t>Степь в произведениях русских и калмыцких писателей</a:t>
            </a:r>
            <a:endParaRPr lang="ru-RU" sz="4800" dirty="0">
              <a:solidFill>
                <a:schemeClr val="accent2">
                  <a:lumMod val="50000"/>
                </a:schemeClr>
              </a:solidFill>
              <a:latin typeface="Arial Black" pitchFamily="34" charset="0"/>
              <a:cs typeface="Aharoni" pitchFamily="2" charset="-79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Выполнил </a:t>
            </a:r>
          </a:p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ученик 10 класса </a:t>
            </a:r>
          </a:p>
          <a:p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Мирдасов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Махмуд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Arial Black" pitchFamily="34" charset="0"/>
              </a:rPr>
              <a:t>Заключение</a:t>
            </a:r>
            <a:endParaRPr lang="ru-RU" b="1" dirty="0"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Как  и  для  русских  так  и для калмыцких писателей  степь  имеет  особое  значение.  Она  —  мать  кочевников,  дающая  пастбища,  еду, в  то же  время  </a:t>
            </a:r>
            <a:r>
              <a:rPr lang="ru-RU" dirty="0" err="1" smtClean="0"/>
              <a:t>она-мать</a:t>
            </a:r>
            <a:r>
              <a:rPr lang="ru-RU" dirty="0" smtClean="0"/>
              <a:t>  земледельца,  своей  плодородной  почвой </a:t>
            </a:r>
          </a:p>
          <a:p>
            <a:pPr>
              <a:buNone/>
            </a:pPr>
            <a:r>
              <a:rPr lang="ru-RU" dirty="0" smtClean="0"/>
              <a:t>     дающая  хлеб,  богатый  урожай,  то  есть  тоже  —  еду.  Так же она просто красива своим видом!  </a:t>
            </a:r>
          </a:p>
          <a:p>
            <a:pPr>
              <a:buNone/>
            </a:pPr>
            <a:r>
              <a:rPr lang="ru-RU" dirty="0" smtClean="0"/>
              <a:t>    Она  вдохновляет  писателей,  поэтов  и  музыкантов  на  создание  своих  произведений.  Степь  всегда  останется  вечным  источником  вдохновения  еще  для  многих  поколений.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Arial Black" pitchFamily="34" charset="0"/>
                <a:cs typeface="Aharoni" pitchFamily="2" charset="-79"/>
              </a:rPr>
              <a:t>Введение</a:t>
            </a:r>
            <a:endParaRPr lang="ru-RU" dirty="0">
              <a:latin typeface="Arial Black" pitchFamily="34" charset="0"/>
              <a:cs typeface="Aharoni" pitchFamily="2" charset="-79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fontAlgn="base">
              <a:buNone/>
            </a:pPr>
            <a:r>
              <a:rPr lang="ru-RU" dirty="0" smtClean="0"/>
              <a:t>     Калмыцкая степь – моя малая родина. Благоухающая разнотравьем весной, выгоревшая и поблёкшая от зноя летом, бурая осенью, занесённая снегом зимой – это всё она, родная степь. Огромны степные просторы, где так вольно ветру, где есть место всему живому: птицам и насекомым, травам и цветам, животным маленьким и большим, человеку. А сколько скрытых, сразу невидимых глазу красок и оттенков! А сколько звуков: трели птиц, треск кузнечиков, шелест сухой травы, клики водоплавающей птицы! А как дурманит воздух, настоянный на степных травах! Степь кормит и поддерживает степняка, завораживает и очаровывает, становится источником вдохновения творческих людей: поэтов, художников, композиторов.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Arial Black" pitchFamily="34" charset="0"/>
              </a:rPr>
              <a:t>Степь в произведениях калмыцких писателей</a:t>
            </a:r>
            <a:endParaRPr lang="ru-RU" dirty="0"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</a:rPr>
              <a:t>Калмыцкая степь в произведениях писателей и поэтов предстает как живая, потому что они изобразили её с замечательным мастерством, роскошными многоцветными красками, словно художник на полотне.. По их произведениям можно изучать растительный и животный мир степей.</a:t>
            </a:r>
            <a:endParaRPr lang="ru-RU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Arial Black" pitchFamily="34" charset="0"/>
              </a:rPr>
              <a:t>Д. Н. Кугультинов</a:t>
            </a:r>
            <a:endParaRPr lang="ru-RU" dirty="0"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285860"/>
            <a:ext cx="8258204" cy="484030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200" dirty="0" smtClean="0"/>
              <a:t>Нельзя не отметить особенное </a:t>
            </a:r>
          </a:p>
          <a:p>
            <a:pPr>
              <a:buNone/>
            </a:pPr>
            <a:r>
              <a:rPr lang="ru-RU" sz="2200" dirty="0" smtClean="0"/>
              <a:t>восторженное отношение </a:t>
            </a:r>
          </a:p>
          <a:p>
            <a:pPr>
              <a:buNone/>
            </a:pPr>
            <a:r>
              <a:rPr lang="ru-RU" sz="2200" dirty="0" smtClean="0"/>
              <a:t>Д. Кугультинова к его родной калмыцкой</a:t>
            </a:r>
          </a:p>
          <a:p>
            <a:pPr>
              <a:buNone/>
            </a:pPr>
            <a:r>
              <a:rPr lang="ru-RU" sz="2200" dirty="0" smtClean="0"/>
              <a:t> степи. Кто хоть раз побывал в </a:t>
            </a:r>
          </a:p>
          <a:p>
            <a:pPr>
              <a:buNone/>
            </a:pPr>
            <a:r>
              <a:rPr lang="ru-RU" sz="2200" dirty="0" smtClean="0"/>
              <a:t>калмыцкой степи, очаровывался её </a:t>
            </a:r>
          </a:p>
          <a:p>
            <a:pPr>
              <a:buNone/>
            </a:pPr>
            <a:r>
              <a:rPr lang="ru-RU" sz="2200" dirty="0" smtClean="0"/>
              <a:t>широтой, просторами, выносливостью </a:t>
            </a:r>
          </a:p>
          <a:p>
            <a:pPr>
              <a:buNone/>
            </a:pPr>
            <a:r>
              <a:rPr lang="ru-RU" sz="2200" dirty="0" smtClean="0"/>
              <a:t>тех, кто обитает в степи, для кого </a:t>
            </a:r>
          </a:p>
          <a:p>
            <a:pPr>
              <a:buNone/>
            </a:pPr>
            <a:r>
              <a:rPr lang="ru-RU" sz="2200" dirty="0" smtClean="0"/>
              <a:t>степь является родным домом. Таким домом является степь </a:t>
            </a:r>
          </a:p>
          <a:p>
            <a:pPr>
              <a:buNone/>
            </a:pPr>
            <a:r>
              <a:rPr lang="ru-RU" sz="2200" dirty="0" smtClean="0"/>
              <a:t>для великого поэта Калмыкии- Д.Н. Кугультинова. </a:t>
            </a:r>
          </a:p>
          <a:p>
            <a:pPr>
              <a:buNone/>
            </a:pPr>
            <a:r>
              <a:rPr lang="ru-RU" sz="2200" b="1" dirty="0" smtClean="0">
                <a:solidFill>
                  <a:srgbClr val="7030A0"/>
                </a:solidFill>
              </a:rPr>
              <a:t>На свете только- степь и небо.</a:t>
            </a:r>
          </a:p>
          <a:p>
            <a:pPr>
              <a:buNone/>
            </a:pPr>
            <a:r>
              <a:rPr lang="ru-RU" sz="2200" b="1" dirty="0" smtClean="0">
                <a:solidFill>
                  <a:srgbClr val="7030A0"/>
                </a:solidFill>
              </a:rPr>
              <a:t> На свете- птицы, степь и я. </a:t>
            </a:r>
          </a:p>
          <a:p>
            <a:pPr>
              <a:buNone/>
            </a:pPr>
            <a:r>
              <a:rPr lang="ru-RU" sz="2200" b="1" dirty="0" smtClean="0">
                <a:solidFill>
                  <a:srgbClr val="7030A0"/>
                </a:solidFill>
              </a:rPr>
              <a:t>О счастье духа, счастье тела- </a:t>
            </a:r>
          </a:p>
          <a:p>
            <a:pPr>
              <a:buNone/>
            </a:pPr>
            <a:r>
              <a:rPr lang="ru-RU" sz="2200" b="1" dirty="0" smtClean="0">
                <a:solidFill>
                  <a:srgbClr val="7030A0"/>
                </a:solidFill>
              </a:rPr>
              <a:t>Простор, не знающий предела.</a:t>
            </a:r>
            <a:endParaRPr lang="ru-RU" sz="2200" b="1" dirty="0">
              <a:solidFill>
                <a:srgbClr val="7030A0"/>
              </a:solidFill>
            </a:endParaRPr>
          </a:p>
        </p:txBody>
      </p:sp>
      <p:pic>
        <p:nvPicPr>
          <p:cNvPr id="4" name="Рисунок 3" descr="степь весной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2915" y="1643050"/>
            <a:ext cx="3641085" cy="24288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58204" cy="562612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200" b="1" dirty="0" smtClean="0">
                <a:solidFill>
                  <a:srgbClr val="7030A0"/>
                </a:solidFill>
              </a:rPr>
              <a:t>Как ты прекрасна, степь моя, в апреле!</a:t>
            </a:r>
          </a:p>
          <a:p>
            <a:pPr>
              <a:buNone/>
            </a:pPr>
            <a:r>
              <a:rPr lang="ru-RU" sz="2200" b="1" dirty="0" smtClean="0">
                <a:solidFill>
                  <a:srgbClr val="7030A0"/>
                </a:solidFill>
              </a:rPr>
              <a:t>Хрустально-звонкий воздух, и простор,</a:t>
            </a:r>
          </a:p>
          <a:p>
            <a:pPr>
              <a:buNone/>
            </a:pPr>
            <a:r>
              <a:rPr lang="ru-RU" sz="2200" b="1" dirty="0" smtClean="0">
                <a:solidFill>
                  <a:srgbClr val="7030A0"/>
                </a:solidFill>
              </a:rPr>
              <a:t>И колокольчик – жаворонка трели!.</a:t>
            </a:r>
          </a:p>
          <a:p>
            <a:pPr>
              <a:buNone/>
            </a:pPr>
            <a:r>
              <a:rPr lang="ru-RU" sz="2200" b="1" dirty="0" smtClean="0">
                <a:solidFill>
                  <a:srgbClr val="7030A0"/>
                </a:solidFill>
              </a:rPr>
              <a:t>Ты – музыка, чьи звуки в давних пор</a:t>
            </a:r>
          </a:p>
          <a:p>
            <a:pPr>
              <a:buNone/>
            </a:pPr>
            <a:r>
              <a:rPr lang="ru-RU" sz="2200" b="1" dirty="0" smtClean="0">
                <a:solidFill>
                  <a:srgbClr val="7030A0"/>
                </a:solidFill>
              </a:rPr>
              <a:t>Какой-то гений, в неизвестность канув,</a:t>
            </a:r>
          </a:p>
          <a:p>
            <a:pPr>
              <a:buNone/>
            </a:pPr>
            <a:r>
              <a:rPr lang="ru-RU" sz="2200" b="1" dirty="0" smtClean="0">
                <a:solidFill>
                  <a:srgbClr val="7030A0"/>
                </a:solidFill>
              </a:rPr>
              <a:t>Переложил на живопись тюльпанов.</a:t>
            </a:r>
          </a:p>
          <a:p>
            <a:pPr>
              <a:buNone/>
            </a:pPr>
            <a:r>
              <a:rPr lang="ru-RU" sz="2200" b="1" dirty="0" smtClean="0">
                <a:solidFill>
                  <a:srgbClr val="7030A0"/>
                </a:solidFill>
              </a:rPr>
              <a:t>Как счастлив я, что голос твой пойму,</a:t>
            </a:r>
          </a:p>
          <a:p>
            <a:pPr>
              <a:buNone/>
            </a:pPr>
            <a:r>
              <a:rPr lang="ru-RU" sz="2200" b="1" dirty="0" smtClean="0">
                <a:solidFill>
                  <a:srgbClr val="7030A0"/>
                </a:solidFill>
              </a:rPr>
              <a:t>Что человек я, что душе все чаще</a:t>
            </a:r>
          </a:p>
          <a:p>
            <a:pPr>
              <a:buNone/>
            </a:pPr>
            <a:r>
              <a:rPr lang="ru-RU" sz="2200" b="1" dirty="0" smtClean="0">
                <a:solidFill>
                  <a:srgbClr val="7030A0"/>
                </a:solidFill>
              </a:rPr>
              <a:t>Доступна радость красоты щемящей…</a:t>
            </a:r>
          </a:p>
          <a:p>
            <a:pPr>
              <a:buNone/>
            </a:pPr>
            <a:r>
              <a:rPr lang="ru-RU" sz="2200" b="1" dirty="0" smtClean="0">
                <a:solidFill>
                  <a:srgbClr val="7030A0"/>
                </a:solidFill>
              </a:rPr>
              <a:t>Иль человек я только потому,</a:t>
            </a:r>
          </a:p>
          <a:p>
            <a:pPr>
              <a:buNone/>
            </a:pPr>
            <a:r>
              <a:rPr lang="ru-RU" sz="2200" b="1" dirty="0" smtClean="0">
                <a:solidFill>
                  <a:srgbClr val="7030A0"/>
                </a:solidFill>
              </a:rPr>
              <a:t>Что внемлет скрытой музыке душа?.</a:t>
            </a:r>
          </a:p>
          <a:p>
            <a:pPr>
              <a:buNone/>
            </a:pPr>
            <a:r>
              <a:rPr lang="ru-RU" sz="2200" b="1" dirty="0" smtClean="0">
                <a:solidFill>
                  <a:srgbClr val="7030A0"/>
                </a:solidFill>
              </a:rPr>
              <a:t>О жизнь, как ты щедра!. Как хороша!.</a:t>
            </a:r>
          </a:p>
          <a:p>
            <a:endParaRPr lang="ru-RU" dirty="0"/>
          </a:p>
        </p:txBody>
      </p:sp>
      <p:pic>
        <p:nvPicPr>
          <p:cNvPr id="4" name="Рисунок 3" descr="7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57818" y="928670"/>
            <a:ext cx="3714776" cy="40005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Arial Black" pitchFamily="34" charset="0"/>
              </a:rPr>
              <a:t>Григорий </a:t>
            </a:r>
            <a:r>
              <a:rPr lang="ru-RU" b="1" dirty="0" err="1" smtClean="0">
                <a:latin typeface="Arial Black" pitchFamily="34" charset="0"/>
              </a:rPr>
              <a:t>Кукарека</a:t>
            </a:r>
            <a:endParaRPr lang="ru-RU" b="1" dirty="0"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500" dirty="0" smtClean="0"/>
              <a:t>        В сборнике «Тюльпаны на солончаке» </a:t>
            </a:r>
          </a:p>
          <a:p>
            <a:pPr>
              <a:buNone/>
            </a:pPr>
            <a:r>
              <a:rPr lang="ru-RU" sz="1500" dirty="0" smtClean="0"/>
              <a:t>Григорий   </a:t>
            </a:r>
            <a:r>
              <a:rPr lang="ru-RU" sz="1500" dirty="0" err="1" smtClean="0"/>
              <a:t>Кукарека</a:t>
            </a:r>
            <a:r>
              <a:rPr lang="ru-RU" sz="1500" dirty="0" smtClean="0"/>
              <a:t> – поэтический эколог. Особое </a:t>
            </a:r>
          </a:p>
          <a:p>
            <a:pPr>
              <a:buNone/>
            </a:pPr>
            <a:r>
              <a:rPr lang="ru-RU" sz="1500" dirty="0" smtClean="0"/>
              <a:t>внимание он уделяет степи: </a:t>
            </a:r>
          </a:p>
          <a:p>
            <a:pPr>
              <a:buNone/>
            </a:pPr>
            <a:r>
              <a:rPr lang="ru-RU" sz="1500" b="1" dirty="0" smtClean="0">
                <a:solidFill>
                  <a:srgbClr val="7030A0"/>
                </a:solidFill>
                <a:latin typeface="+mj-lt"/>
              </a:rPr>
              <a:t>Травостоем вы славились, степи, </a:t>
            </a:r>
          </a:p>
          <a:p>
            <a:pPr>
              <a:buNone/>
            </a:pPr>
            <a:r>
              <a:rPr lang="ru-RU" sz="1500" b="1" dirty="0" smtClean="0">
                <a:solidFill>
                  <a:srgbClr val="7030A0"/>
                </a:solidFill>
                <a:latin typeface="+mj-lt"/>
              </a:rPr>
              <a:t>Шапку бросишь – не гнулась трава. </a:t>
            </a:r>
          </a:p>
          <a:p>
            <a:pPr>
              <a:buNone/>
            </a:pPr>
            <a:r>
              <a:rPr lang="ru-RU" sz="1500" b="1" dirty="0" smtClean="0">
                <a:solidFill>
                  <a:srgbClr val="7030A0"/>
                </a:solidFill>
                <a:latin typeface="+mj-lt"/>
              </a:rPr>
              <a:t>Но земля до поры только терпит, </a:t>
            </a:r>
          </a:p>
          <a:p>
            <a:pPr>
              <a:buNone/>
            </a:pPr>
            <a:r>
              <a:rPr lang="ru-RU" sz="1500" b="1" dirty="0" smtClean="0">
                <a:solidFill>
                  <a:srgbClr val="7030A0"/>
                </a:solidFill>
                <a:latin typeface="+mj-lt"/>
              </a:rPr>
              <a:t>Ведь ранима она и жива. </a:t>
            </a:r>
          </a:p>
          <a:p>
            <a:pPr>
              <a:buNone/>
            </a:pPr>
            <a:r>
              <a:rPr lang="ru-RU" sz="1500" b="1" dirty="0" smtClean="0">
                <a:solidFill>
                  <a:srgbClr val="7030A0"/>
                </a:solidFill>
                <a:latin typeface="+mj-lt"/>
              </a:rPr>
              <a:t>И нуждается в нашей охране.</a:t>
            </a:r>
          </a:p>
          <a:p>
            <a:pPr>
              <a:buNone/>
            </a:pPr>
            <a:r>
              <a:rPr lang="ru-RU" sz="1500" b="1" dirty="0" smtClean="0">
                <a:solidFill>
                  <a:srgbClr val="7030A0"/>
                </a:solidFill>
                <a:latin typeface="+mj-lt"/>
              </a:rPr>
              <a:t> Мы о том забывать не должны…</a:t>
            </a:r>
          </a:p>
          <a:p>
            <a:pPr>
              <a:buNone/>
            </a:pPr>
            <a:r>
              <a:rPr lang="ru-RU" sz="1500" dirty="0" smtClean="0"/>
              <a:t> Эти раздумья поэта не случайны. Поэт видит «как зловеще </a:t>
            </a:r>
          </a:p>
          <a:p>
            <a:pPr>
              <a:buNone/>
            </a:pPr>
            <a:r>
              <a:rPr lang="ru-RU" sz="1500" dirty="0" smtClean="0"/>
              <a:t>дымятся барханы», сильнее дуют суховеи, надвигается пустыня.</a:t>
            </a:r>
          </a:p>
          <a:p>
            <a:pPr>
              <a:buNone/>
            </a:pPr>
            <a:r>
              <a:rPr lang="ru-RU" sz="1500" dirty="0" smtClean="0"/>
              <a:t> Его сердце переполняется болью, тревогой, он видит в теперешнем облике степи знак</a:t>
            </a:r>
          </a:p>
          <a:p>
            <a:pPr>
              <a:buNone/>
            </a:pPr>
            <a:r>
              <a:rPr lang="ru-RU" sz="1500" dirty="0" smtClean="0"/>
              <a:t>беды. По словам поэта, оскудение степи приведёт к оскудению души человека,</a:t>
            </a:r>
          </a:p>
          <a:p>
            <a:pPr>
              <a:buNone/>
            </a:pPr>
            <a:r>
              <a:rPr lang="ru-RU" sz="1500" dirty="0" err="1" smtClean="0"/>
              <a:t>бездуховности</a:t>
            </a:r>
            <a:r>
              <a:rPr lang="ru-RU" sz="1500" dirty="0" smtClean="0"/>
              <a:t>, нравственной глухоте. В сборник включена поэма «Тюльпаны на</a:t>
            </a:r>
          </a:p>
          <a:p>
            <a:pPr>
              <a:buNone/>
            </a:pPr>
            <a:r>
              <a:rPr lang="ru-RU" sz="1500" dirty="0" smtClean="0"/>
              <a:t>солончаке». Два главных героя в этом произведении, два тюльпана – степной и тепличный.</a:t>
            </a:r>
          </a:p>
          <a:p>
            <a:pPr>
              <a:buNone/>
            </a:pPr>
            <a:r>
              <a:rPr lang="ru-RU" sz="1500" dirty="0" smtClean="0"/>
              <a:t>В разных условиях растут они, различно и отношение к ним людей. Поэт противопоставляет</a:t>
            </a:r>
          </a:p>
          <a:p>
            <a:pPr>
              <a:buNone/>
            </a:pPr>
            <a:r>
              <a:rPr lang="ru-RU" sz="1500" dirty="0" smtClean="0"/>
              <a:t>тепличному тюльпану наш родной степной тюльпан, которого «вскормила целина», «где</a:t>
            </a:r>
          </a:p>
          <a:p>
            <a:pPr>
              <a:buNone/>
            </a:pPr>
            <a:r>
              <a:rPr lang="ru-RU" sz="1500" dirty="0" smtClean="0"/>
              <a:t>ветер свищет, как аркан». Поэт призывает хранить первозданную красоту наших степей: «В</a:t>
            </a:r>
          </a:p>
          <a:p>
            <a:pPr>
              <a:buNone/>
            </a:pPr>
            <a:r>
              <a:rPr lang="ru-RU" sz="1500" dirty="0" smtClean="0"/>
              <a:t>моей бы силе приказать: тюльпаны никогда не рвать!».  </a:t>
            </a:r>
            <a:endParaRPr lang="ru-RU" sz="1500" dirty="0"/>
          </a:p>
        </p:txBody>
      </p:sp>
      <p:pic>
        <p:nvPicPr>
          <p:cNvPr id="5" name="Рисунок 4" descr="slide_13.jpg"/>
          <p:cNvPicPr>
            <a:picLocks noChangeAspect="1"/>
          </p:cNvPicPr>
          <p:nvPr/>
        </p:nvPicPr>
        <p:blipFill>
          <a:blip r:embed="rId2"/>
          <a:srcRect l="2343" t="11458" r="66406" b="29167"/>
          <a:stretch>
            <a:fillRect/>
          </a:stretch>
        </p:blipFill>
        <p:spPr>
          <a:xfrm>
            <a:off x="6215074" y="1214422"/>
            <a:ext cx="2255937" cy="32147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Arial Black" pitchFamily="34" charset="0"/>
              </a:rPr>
              <a:t>Степь в произведениях русских писателей </a:t>
            </a:r>
            <a:endParaRPr lang="ru-RU" dirty="0"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ru-RU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Степи без конца и края, ровные, скучные, раздольные, волнистые, холмистые... Степь, словно живое существо, меняет свои наряды. Разные поэты – разное восприятие степи.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Arial Black" pitchFamily="34" charset="0"/>
              </a:rPr>
              <a:t>А.С. Пушкин</a:t>
            </a:r>
            <a:endParaRPr lang="ru-RU" dirty="0"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/>
              <a:t>Из всего комплекса произведений Пушкина со «степной» больше всего приближается лирика, причем здесь мы имеем дело, скорее, не с чисто художественным сходством, а с общим эмоционально-смысловым решением темы. В лирике Пушкина </a:t>
            </a:r>
            <a:r>
              <a:rPr lang="ru-RU" dirty="0" err="1" smtClean="0"/>
              <a:t>топос</a:t>
            </a:r>
            <a:r>
              <a:rPr lang="ru-RU" dirty="0" smtClean="0"/>
              <a:t> степи появляется во второй половине 1820-х годов и имеет драматическую, почти трагическую тональность. В данном аспекте весьма показательным является стихотворение «Три ключа» (1827), наделенное повышенной символической энергией: </a:t>
            </a:r>
          </a:p>
          <a:p>
            <a:pPr>
              <a:buNone/>
            </a:pPr>
            <a:r>
              <a:rPr lang="ru-RU" dirty="0" smtClean="0"/>
              <a:t>В степи мирской, печальной и безбрежной, </a:t>
            </a:r>
          </a:p>
          <a:p>
            <a:pPr>
              <a:buNone/>
            </a:pPr>
            <a:r>
              <a:rPr lang="ru-RU" dirty="0" smtClean="0"/>
              <a:t>Таинственно пробились три ключа: </a:t>
            </a:r>
          </a:p>
          <a:p>
            <a:pPr>
              <a:buNone/>
            </a:pPr>
            <a:r>
              <a:rPr lang="ru-RU" dirty="0" smtClean="0"/>
              <a:t>Ключ юности, ключ быстрый и мятежный, </a:t>
            </a:r>
          </a:p>
          <a:p>
            <a:pPr>
              <a:buNone/>
            </a:pPr>
            <a:r>
              <a:rPr lang="ru-RU" dirty="0" smtClean="0"/>
              <a:t>Кипит, бежит, сверкая и журча. </a:t>
            </a:r>
          </a:p>
          <a:p>
            <a:pPr>
              <a:buNone/>
            </a:pPr>
            <a:r>
              <a:rPr lang="ru-RU" dirty="0" smtClean="0"/>
              <a:t>Кастальский ключ волною вдохновенья</a:t>
            </a:r>
          </a:p>
          <a:p>
            <a:pPr>
              <a:buNone/>
            </a:pPr>
            <a:r>
              <a:rPr lang="ru-RU" dirty="0" smtClean="0"/>
              <a:t> В степи мирской изгнанников поит.</a:t>
            </a:r>
          </a:p>
          <a:p>
            <a:pPr>
              <a:buNone/>
            </a:pPr>
            <a:r>
              <a:rPr lang="ru-RU" dirty="0" smtClean="0"/>
              <a:t> Последний ключ – холодный ключ забвенья,</a:t>
            </a:r>
          </a:p>
          <a:p>
            <a:pPr>
              <a:buNone/>
            </a:pPr>
            <a:r>
              <a:rPr lang="ru-RU" dirty="0" smtClean="0"/>
              <a:t> Он слаще всех жар сердца утолит. </a:t>
            </a:r>
            <a:endParaRPr lang="ru-RU" dirty="0"/>
          </a:p>
        </p:txBody>
      </p:sp>
      <p:pic>
        <p:nvPicPr>
          <p:cNvPr id="4" name="Рисунок 3" descr="5557365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9256" y="3714752"/>
            <a:ext cx="3643306" cy="25434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Arial Black" pitchFamily="34" charset="0"/>
              </a:rPr>
              <a:t>Н. Гоголь</a:t>
            </a:r>
            <a:endParaRPr lang="ru-RU" b="1" dirty="0"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b="1" dirty="0" smtClean="0"/>
              <a:t>Описание степи у Н.Гоголя («Тарас </a:t>
            </a:r>
            <a:r>
              <a:rPr lang="ru-RU" b="1" dirty="0" err="1" smtClean="0"/>
              <a:t>Бульба</a:t>
            </a:r>
            <a:r>
              <a:rPr lang="ru-RU" b="1" dirty="0" smtClean="0"/>
              <a:t>»)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</a:t>
            </a:r>
            <a:r>
              <a:rPr lang="ru-RU" sz="2900" dirty="0" smtClean="0"/>
              <a:t>Степь чем дальше, тем становилась прекраснее. Тогда весь юг, все то пространство... до самого Черного моря было зеленою, девственною пустынею... Ничего в природе не могло быть лучше; вся поверхность земли представлялась зелено-золотым океаном, по которому брызнули миллионы разных цветов... занесенный бог знает откуда колос пшеницы наливался в гуще... Воздух был наполнен тысячью разных птичьих свистов. В небе неподвижно стояли ястребы, распластав свои крылья и неподвижно устремив глаза свои в траву. Крик двигавшейся в стороне тучи диких гусей отдавался бог весть в каком дальнем озере. Из травы подымалась мерными взмахами чайка и роскошно купалась в синих волнах воздуха. Вот она пропала в вышине, только мелькнет одною черною точкою; вот она перевернулась крылами и блеснула перед солнцем. Черт вас возьми, степи, как вы хороши!.</a:t>
            </a:r>
          </a:p>
          <a:p>
            <a:pPr>
              <a:buNone/>
            </a:pPr>
            <a:r>
              <a:rPr lang="ru-RU" b="1" dirty="0" smtClean="0">
                <a:solidFill>
                  <a:srgbClr val="7030A0"/>
                </a:solidFill>
              </a:rPr>
              <a:t>Сначала Гоголь определяет степь как пространство земли. А затем прибегает к метафорам: степь – зелено-золотой океан, синие волны воздуха, брызнули по океану… Необозримость степи подчеркнута фразой: брызнули миллионы разных цветов. </a:t>
            </a:r>
            <a:br>
              <a:rPr lang="ru-RU" b="1" dirty="0" smtClean="0">
                <a:solidFill>
                  <a:srgbClr val="7030A0"/>
                </a:solidFill>
              </a:rPr>
            </a:br>
            <a:r>
              <a:rPr lang="ru-RU" b="1" dirty="0" smtClean="0">
                <a:solidFill>
                  <a:srgbClr val="7030A0"/>
                </a:solidFill>
              </a:rPr>
              <a:t>Степь у Гоголя особенная: она живет, дышит, шумит. 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</TotalTime>
  <Words>920</Words>
  <PresentationFormat>Экран (4:3)</PresentationFormat>
  <Paragraphs>75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Степь в произведениях русских и калмыцких писателей</vt:lpstr>
      <vt:lpstr>Введение</vt:lpstr>
      <vt:lpstr>Степь в произведениях калмыцких писателей</vt:lpstr>
      <vt:lpstr>Д. Н. Кугультинов</vt:lpstr>
      <vt:lpstr>Слайд 5</vt:lpstr>
      <vt:lpstr>Григорий Кукарека</vt:lpstr>
      <vt:lpstr>Степь в произведениях русских писателей </vt:lpstr>
      <vt:lpstr>А.С. Пушкин</vt:lpstr>
      <vt:lpstr>Н. Гоголь</vt:lpstr>
      <vt:lpstr>Заключение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Степь в произведениях русских и калмыцких писателей</dc:title>
  <dc:creator>Mayer</dc:creator>
  <cp:lastModifiedBy>Mayer</cp:lastModifiedBy>
  <cp:revision>22</cp:revision>
  <dcterms:created xsi:type="dcterms:W3CDTF">2017-02-02T16:13:16Z</dcterms:created>
  <dcterms:modified xsi:type="dcterms:W3CDTF">2017-02-02T19:48:43Z</dcterms:modified>
</cp:coreProperties>
</file>