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1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91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3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9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6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8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42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2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8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1D604-BA09-4800-844B-301E8AE05384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F232-37C1-4ECD-81A6-9267B4074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1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3"/>
            <a:ext cx="8062664" cy="276373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B0F0"/>
                </a:solidFill>
                <a:latin typeface="Arial Black" pitchFamily="34" charset="0"/>
              </a:rPr>
              <a:t>Стихотворные размеры</a:t>
            </a:r>
            <a:endParaRPr lang="ru-RU" sz="7200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Arial Black" pitchFamily="34" charset="0"/>
              </a:rPr>
              <a:t>6 </a:t>
            </a:r>
            <a:r>
              <a:rPr lang="ru-RU" sz="6600" dirty="0" smtClean="0">
                <a:solidFill>
                  <a:srgbClr val="002060"/>
                </a:solidFill>
                <a:latin typeface="Arial Black" pitchFamily="34" charset="0"/>
              </a:rPr>
              <a:t>класс</a:t>
            </a:r>
            <a:endParaRPr lang="ru-RU" sz="6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Амфибрахий (греч.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аmphibrachys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краткий с двух сторон) </a:t>
            </a:r>
            <a:r>
              <a:rPr lang="ru-RU" sz="3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стопа из трех слогов, где ударный помещается в середине. </a:t>
            </a:r>
          </a:p>
          <a:p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_ _/ _</a:t>
            </a:r>
            <a:endParaRPr lang="ru-RU" sz="39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Очень гибкий; размер для спокойного повествования, т.к. напоминает плавную разговорную речь, размышление.</a:t>
            </a:r>
          </a:p>
          <a:p>
            <a:r>
              <a:rPr lang="ru-RU" sz="4400" b="1" dirty="0" smtClean="0">
                <a:solidFill>
                  <a:srgbClr val="00B0F0"/>
                </a:solidFill>
              </a:rPr>
              <a:t>На </a:t>
            </a:r>
            <a:r>
              <a:rPr lang="ru-RU" sz="4400" b="1" dirty="0" err="1" smtClean="0">
                <a:solidFill>
                  <a:srgbClr val="00B0F0"/>
                </a:solidFill>
              </a:rPr>
              <a:t>с</a:t>
            </a:r>
            <a:r>
              <a:rPr lang="ru-RU" sz="4400" b="1" dirty="0" err="1" smtClean="0">
                <a:solidFill>
                  <a:srgbClr val="FF0000"/>
                </a:solidFill>
              </a:rPr>
              <a:t>Е</a:t>
            </a:r>
            <a:r>
              <a:rPr lang="ru-RU" sz="4400" b="1" dirty="0" err="1" smtClean="0">
                <a:solidFill>
                  <a:srgbClr val="00B0F0"/>
                </a:solidFill>
              </a:rPr>
              <a:t>вере</a:t>
            </a: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 err="1" smtClean="0">
                <a:solidFill>
                  <a:srgbClr val="00B0F0"/>
                </a:solidFill>
              </a:rPr>
              <a:t>д</a:t>
            </a:r>
            <a:r>
              <a:rPr lang="ru-RU" sz="4400" b="1" dirty="0" err="1" smtClean="0">
                <a:solidFill>
                  <a:srgbClr val="FF0000"/>
                </a:solidFill>
              </a:rPr>
              <a:t>И</a:t>
            </a:r>
            <a:r>
              <a:rPr lang="ru-RU" sz="4400" b="1" dirty="0" err="1" smtClean="0">
                <a:solidFill>
                  <a:srgbClr val="00B0F0"/>
                </a:solidFill>
              </a:rPr>
              <a:t>ком</a:t>
            </a: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 err="1" smtClean="0">
                <a:solidFill>
                  <a:srgbClr val="00B0F0"/>
                </a:solidFill>
              </a:rPr>
              <a:t>сто</a:t>
            </a:r>
            <a:r>
              <a:rPr lang="ru-RU" sz="4400" b="1" dirty="0" err="1" smtClean="0">
                <a:solidFill>
                  <a:srgbClr val="FF0000"/>
                </a:solidFill>
              </a:rPr>
              <a:t>И</a:t>
            </a:r>
            <a:r>
              <a:rPr lang="ru-RU" sz="4400" b="1" dirty="0" err="1" smtClean="0">
                <a:solidFill>
                  <a:srgbClr val="00B0F0"/>
                </a:solidFill>
              </a:rPr>
              <a:t>т</a:t>
            </a: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 err="1" smtClean="0">
                <a:solidFill>
                  <a:srgbClr val="00B0F0"/>
                </a:solidFill>
              </a:rPr>
              <a:t>один</a:t>
            </a:r>
            <a:r>
              <a:rPr lang="ru-RU" sz="4400" b="1" dirty="0" err="1" smtClean="0">
                <a:solidFill>
                  <a:srgbClr val="FF0000"/>
                </a:solidFill>
              </a:rPr>
              <a:t>О</a:t>
            </a:r>
            <a:r>
              <a:rPr lang="ru-RU" sz="4400" b="1" dirty="0" err="1" smtClean="0">
                <a:solidFill>
                  <a:srgbClr val="00B0F0"/>
                </a:solidFill>
              </a:rPr>
              <a:t>ко</a:t>
            </a:r>
            <a:endParaRPr lang="ru-RU" sz="4400" b="1" dirty="0" smtClean="0">
              <a:solidFill>
                <a:srgbClr val="00B0F0"/>
              </a:solidFill>
            </a:endParaRPr>
          </a:p>
          <a:p>
            <a:r>
              <a:rPr lang="ru-RU" sz="4400" b="1" dirty="0" smtClean="0">
                <a:solidFill>
                  <a:srgbClr val="00B0F0"/>
                </a:solidFill>
              </a:rPr>
              <a:t>На </a:t>
            </a:r>
            <a:r>
              <a:rPr lang="ru-RU" sz="4400" b="1" dirty="0" err="1" smtClean="0">
                <a:solidFill>
                  <a:srgbClr val="00B0F0"/>
                </a:solidFill>
              </a:rPr>
              <a:t>г</a:t>
            </a:r>
            <a:r>
              <a:rPr lang="ru-RU" sz="4400" b="1" dirty="0" err="1" smtClean="0">
                <a:solidFill>
                  <a:srgbClr val="FF0000"/>
                </a:solidFill>
              </a:rPr>
              <a:t>О</a:t>
            </a:r>
            <a:r>
              <a:rPr lang="ru-RU" sz="4400" b="1" dirty="0" err="1" smtClean="0">
                <a:solidFill>
                  <a:srgbClr val="00B0F0"/>
                </a:solidFill>
              </a:rPr>
              <a:t>лой</a:t>
            </a: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 err="1" smtClean="0">
                <a:solidFill>
                  <a:srgbClr val="00B0F0"/>
                </a:solidFill>
              </a:rPr>
              <a:t>верш</a:t>
            </a:r>
            <a:r>
              <a:rPr lang="ru-RU" sz="4400" b="1" dirty="0" err="1" smtClean="0">
                <a:solidFill>
                  <a:srgbClr val="FF0000"/>
                </a:solidFill>
              </a:rPr>
              <a:t>И</a:t>
            </a:r>
            <a:r>
              <a:rPr lang="ru-RU" sz="4400" b="1" dirty="0" err="1" smtClean="0">
                <a:solidFill>
                  <a:srgbClr val="00B0F0"/>
                </a:solidFill>
              </a:rPr>
              <a:t>не</a:t>
            </a: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 err="1" smtClean="0">
                <a:solidFill>
                  <a:srgbClr val="00B0F0"/>
                </a:solidFill>
              </a:rPr>
              <a:t>сосн</a:t>
            </a:r>
            <a:r>
              <a:rPr lang="ru-RU" sz="4400" b="1" dirty="0" err="1" smtClean="0">
                <a:solidFill>
                  <a:srgbClr val="FF0000"/>
                </a:solidFill>
              </a:rPr>
              <a:t>А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rgbClr val="00B0F0"/>
                </a:solidFill>
              </a:rPr>
              <a:t>И </a:t>
            </a:r>
            <a:r>
              <a:rPr lang="ru-RU" sz="4400" b="1" dirty="0" err="1" smtClean="0">
                <a:solidFill>
                  <a:srgbClr val="00B0F0"/>
                </a:solidFill>
              </a:rPr>
              <a:t>др</a:t>
            </a:r>
            <a:r>
              <a:rPr lang="ru-RU" sz="4400" b="1" dirty="0" err="1" smtClean="0">
                <a:solidFill>
                  <a:srgbClr val="FF0000"/>
                </a:solidFill>
              </a:rPr>
              <a:t>Е</a:t>
            </a:r>
            <a:r>
              <a:rPr lang="ru-RU" sz="4400" b="1" dirty="0" err="1" smtClean="0">
                <a:solidFill>
                  <a:srgbClr val="00B0F0"/>
                </a:solidFill>
              </a:rPr>
              <a:t>млет</a:t>
            </a:r>
            <a:r>
              <a:rPr lang="ru-RU" sz="4400" b="1" dirty="0" smtClean="0">
                <a:solidFill>
                  <a:srgbClr val="00B0F0"/>
                </a:solidFill>
              </a:rPr>
              <a:t>, </a:t>
            </a:r>
            <a:r>
              <a:rPr lang="ru-RU" sz="4400" b="1" dirty="0" err="1" smtClean="0">
                <a:solidFill>
                  <a:srgbClr val="00B0F0"/>
                </a:solidFill>
              </a:rPr>
              <a:t>кач</a:t>
            </a:r>
            <a:r>
              <a:rPr lang="ru-RU" sz="4400" b="1" dirty="0" err="1" smtClean="0">
                <a:solidFill>
                  <a:srgbClr val="FF0000"/>
                </a:solidFill>
              </a:rPr>
              <a:t>А</a:t>
            </a:r>
            <a:r>
              <a:rPr lang="ru-RU" sz="4400" b="1" dirty="0" err="1" smtClean="0">
                <a:solidFill>
                  <a:srgbClr val="00B0F0"/>
                </a:solidFill>
              </a:rPr>
              <a:t>ясь</a:t>
            </a:r>
            <a:r>
              <a:rPr lang="ru-RU" sz="4400" b="1" dirty="0" smtClean="0">
                <a:solidFill>
                  <a:srgbClr val="00B0F0"/>
                </a:solidFill>
              </a:rPr>
              <a:t>, и </a:t>
            </a:r>
            <a:r>
              <a:rPr lang="ru-RU" sz="4400" b="1" dirty="0" err="1" smtClean="0">
                <a:solidFill>
                  <a:srgbClr val="00B0F0"/>
                </a:solidFill>
              </a:rPr>
              <a:t>сн</a:t>
            </a:r>
            <a:r>
              <a:rPr lang="ru-RU" sz="4400" b="1" dirty="0" err="1" smtClean="0">
                <a:solidFill>
                  <a:srgbClr val="FF0000"/>
                </a:solidFill>
              </a:rPr>
              <a:t>Е</a:t>
            </a:r>
            <a:r>
              <a:rPr lang="ru-RU" sz="4400" b="1" dirty="0" err="1" smtClean="0">
                <a:solidFill>
                  <a:srgbClr val="00B0F0"/>
                </a:solidFill>
              </a:rPr>
              <a:t>гом</a:t>
            </a: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 err="1" smtClean="0">
                <a:solidFill>
                  <a:srgbClr val="00B0F0"/>
                </a:solidFill>
              </a:rPr>
              <a:t>сып</a:t>
            </a:r>
            <a:r>
              <a:rPr lang="ru-RU" sz="4400" b="1" dirty="0" err="1" smtClean="0">
                <a:solidFill>
                  <a:srgbClr val="FF0000"/>
                </a:solidFill>
              </a:rPr>
              <a:t>У</a:t>
            </a:r>
            <a:r>
              <a:rPr lang="ru-RU" sz="4400" b="1" dirty="0" err="1" smtClean="0">
                <a:solidFill>
                  <a:srgbClr val="00B0F0"/>
                </a:solidFill>
              </a:rPr>
              <a:t>чим</a:t>
            </a:r>
            <a:endParaRPr lang="ru-RU" sz="4400" b="1" dirty="0" smtClean="0">
              <a:solidFill>
                <a:srgbClr val="00B0F0"/>
              </a:solidFill>
            </a:endParaRPr>
          </a:p>
          <a:p>
            <a:r>
              <a:rPr lang="ru-RU" sz="4400" b="1" dirty="0" err="1" smtClean="0">
                <a:solidFill>
                  <a:srgbClr val="00B0F0"/>
                </a:solidFill>
              </a:rPr>
              <a:t>Од</a:t>
            </a:r>
            <a:r>
              <a:rPr lang="ru-RU" sz="4400" b="1" dirty="0" err="1" smtClean="0">
                <a:solidFill>
                  <a:srgbClr val="FF0000"/>
                </a:solidFill>
              </a:rPr>
              <a:t>Е</a:t>
            </a:r>
            <a:r>
              <a:rPr lang="ru-RU" sz="4400" b="1" dirty="0" err="1" smtClean="0">
                <a:solidFill>
                  <a:srgbClr val="00B0F0"/>
                </a:solidFill>
              </a:rPr>
              <a:t>та</a:t>
            </a:r>
            <a:r>
              <a:rPr lang="ru-RU" sz="4400" b="1" dirty="0" smtClean="0">
                <a:solidFill>
                  <a:srgbClr val="00B0F0"/>
                </a:solidFill>
              </a:rPr>
              <a:t>, как </a:t>
            </a:r>
            <a:r>
              <a:rPr lang="ru-RU" sz="4400" b="1" dirty="0" err="1" smtClean="0">
                <a:solidFill>
                  <a:srgbClr val="00B0F0"/>
                </a:solidFill>
              </a:rPr>
              <a:t>р</a:t>
            </a:r>
            <a:r>
              <a:rPr lang="ru-RU" sz="4400" b="1" dirty="0" err="1" smtClean="0">
                <a:solidFill>
                  <a:srgbClr val="FF0000"/>
                </a:solidFill>
              </a:rPr>
              <a:t>И</a:t>
            </a:r>
            <a:r>
              <a:rPr lang="ru-RU" sz="4400" b="1" dirty="0" err="1" smtClean="0">
                <a:solidFill>
                  <a:srgbClr val="00B0F0"/>
                </a:solidFill>
              </a:rPr>
              <a:t>зой</a:t>
            </a:r>
            <a:r>
              <a:rPr lang="ru-RU" sz="4400" b="1" dirty="0" smtClean="0">
                <a:solidFill>
                  <a:srgbClr val="00B0F0"/>
                </a:solidFill>
              </a:rPr>
              <a:t>, </a:t>
            </a:r>
            <a:r>
              <a:rPr lang="ru-RU" sz="4400" b="1" dirty="0" err="1" smtClean="0">
                <a:solidFill>
                  <a:srgbClr val="00B0F0"/>
                </a:solidFill>
              </a:rPr>
              <a:t>он</a:t>
            </a:r>
            <a:r>
              <a:rPr lang="ru-RU" sz="4400" b="1" dirty="0" err="1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>
                <a:solidFill>
                  <a:srgbClr val="00B0F0"/>
                </a:solidFill>
              </a:rPr>
              <a:t>. </a:t>
            </a:r>
          </a:p>
          <a:p>
            <a:r>
              <a:rPr lang="ru-RU" sz="4400" b="1" dirty="0">
                <a:solidFill>
                  <a:srgbClr val="00B0F0"/>
                </a:solidFill>
              </a:rPr>
              <a:t> </a:t>
            </a:r>
            <a:r>
              <a:rPr lang="ru-RU" sz="4400" b="1" dirty="0" smtClean="0">
                <a:solidFill>
                  <a:srgbClr val="00B0F0"/>
                </a:solidFill>
              </a:rPr>
              <a:t>                                        М.Ю.  Лермонтов</a:t>
            </a:r>
            <a:endParaRPr lang="ru-RU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Анапест (греч. 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anapaistos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т.е. отраженный назад) - трехсложный размер, в котором ударение падает на третий слог.</a:t>
            </a:r>
          </a:p>
          <a:p>
            <a:pPr marL="0" indent="0" algn="ctr">
              <a:buNone/>
            </a:pP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 _ _/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Заряд бодрости, возвеличивания. 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Голос читающего нарастает от 1 слога до последнего в прогрессии. Это придает сказанному особую важность, величие и серьезность текстам. 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5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7817"/>
            <a:ext cx="5184576" cy="675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2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65790" cy="6711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4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Многосложные размеры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образуются путем слияния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двух или трёх простых размеров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(прямо как в музыке). Из всего многообразия сложных типов стоп наиболее популярны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пеон и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пентон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состоит из единственного ударного и трёх безударных слогов. В зависимости от того, каким по счету является ударный слог, различают I, II, III и IV пеоны. В русском стихосложении история пеона связана с символистами, которые предложили его в качестве четырехсложного размера.</a:t>
            </a:r>
          </a:p>
          <a:p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Пентон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стопа из пяти слогов. Их пять видов: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Пентон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№..(по порядку ударного слога). Знамениты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пятидольники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А.В. Кольцова, а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пентон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3” так и называют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кольцовский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”. В качестве примера «пеона» можно привести стихотворение Р. Рождественского «Мгновения», 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пентон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проиллюстрируем стихами А. Кольцова «Не шуми ты, рожь»: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88339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51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16047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0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85242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6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определить размер стиха, нужно: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Подчеркнуть гласные буквы.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Произнести строку нараспев и расставить ударение. При расстановке ритмического ударения учитываются и предлоги.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Проанализировать, через какое количество слогов повторяется ударение: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если через 1 слог, это двусложный размер: хорей или ямб;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если через 2 слога, это трехсложный размер: дактиль, амфибрахий или анапест.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Разделить слоги в строке на стопы (по два или три в каждой) и определить размер стихотворения. Отделяют стопы друг от друга прямой вертикальной чертой |.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Лайфхак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не путаться в трехсложных размерах, достаточно запомнить одно слово: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дактиль, значит ударение на первый слог,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амфибрахий на второй слог,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анапест, значит ударение на третий.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1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59"/>
            <a:ext cx="8712968" cy="93610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ВЫПОЛНИТЕ ЗАДАНИЯ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493976"/>
              </p:ext>
            </p:extLst>
          </p:nvPr>
        </p:nvGraphicFramePr>
        <p:xfrm>
          <a:off x="107505" y="1196752"/>
          <a:ext cx="9036495" cy="5544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0709"/>
                <a:gridCol w="1028544"/>
                <a:gridCol w="1395881"/>
                <a:gridCol w="1322414"/>
                <a:gridCol w="1248947"/>
              </a:tblGrid>
              <a:tr h="9649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Нарисуйте схему стихотворного размера: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Ямб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Дактиль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Анапест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Спон</a:t>
                      </a:r>
                      <a:endParaRPr lang="ru-RU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</a:tr>
              <a:tr h="9649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Хорей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Амфибрахий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Пиррихии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</a:tr>
              <a:tr h="3614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Нарисуйте схему и определите размер стиха: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Слава тебе, поднебесный</a:t>
                      </a:r>
                      <a:b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Радостный краткий покой!</a:t>
                      </a:r>
                      <a:b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Солнечный блеск твой чудесный</a:t>
                      </a:r>
                      <a:b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нашей играет рекой (Н.Рубцов)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766" marR="77766" marT="38883" marB="3888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4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 русской поэтике принята силлабо-тоническая система стихосложения, введенная с легкой руки Ломоносова и Тредиаковского.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Если коротко: в тонической системе важно количество ударений в строке, 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силлабика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предполагает наличие рифмы.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7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169300"/>
              </p:ext>
            </p:extLst>
          </p:nvPr>
        </p:nvGraphicFramePr>
        <p:xfrm>
          <a:off x="107504" y="188641"/>
          <a:ext cx="8784976" cy="6531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4976"/>
              </a:tblGrid>
              <a:tr h="2216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Нарисуйте схему и определите размер стиха: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Закружилась листва золотая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розоватой воде на пруду,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Словно бабочек лёгкая  стая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замираньем летит на звезду.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/>
                </a:tc>
              </a:tr>
              <a:tr h="180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4.Нарисуйте схему и определите размер стиха: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полном разгаре страда деревенская…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ты! – русская долюшка женская!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Вряд ли труднее сыскать.(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Н.Некрасов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/>
                </a:tc>
              </a:tr>
              <a:tr h="245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5.Нарисуйте схему и определите размер стиха: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Душой весны природа ожила,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блещет всё в торжественном покое: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Лазурь небес, и море голубое,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дивная гробница, и скала! (</a:t>
                      </a:r>
                      <a:r>
                        <a:rPr lang="ru-RU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Ф.Тютчев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Силлабо-тонические формы</a:t>
            </a:r>
          </a:p>
          <a:p>
            <a:pPr algn="ctr"/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Arial Black" pitchFamily="34" charset="0"/>
                <a:cs typeface="Times New Roman" pitchFamily="18" charset="0"/>
              </a:rPr>
              <a:t>ДВУСЛОЖНЫЙ </a:t>
            </a:r>
            <a:r>
              <a:rPr lang="ru-RU" sz="3600" b="1" dirty="0" smtClean="0">
                <a:solidFill>
                  <a:srgbClr val="00B0F0"/>
                </a:solidFill>
                <a:latin typeface="Arial Black" pitchFamily="34" charset="0"/>
                <a:cs typeface="Times New Roman" pitchFamily="18" charset="0"/>
              </a:rPr>
              <a:t>трёхсложный</a:t>
            </a:r>
          </a:p>
          <a:p>
            <a:pPr algn="ctr"/>
            <a:endParaRPr lang="ru-RU" sz="3600" b="1" dirty="0">
              <a:solidFill>
                <a:srgbClr val="00B0F0"/>
              </a:solidFill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39752" y="908720"/>
            <a:ext cx="1584176" cy="741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32040" y="908720"/>
            <a:ext cx="1468780" cy="741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7984" y="908720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699792" y="3284984"/>
            <a:ext cx="1412112" cy="73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854830" y="3255378"/>
            <a:ext cx="1445362" cy="66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7753" y="4021555"/>
            <a:ext cx="307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ДОЛЬНИК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34705" y="3933056"/>
            <a:ext cx="2353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ЛОГАЭД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57654" y="5013176"/>
            <a:ext cx="5940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ЧЕТЫРЁХСЛОЖНЫЙ</a:t>
            </a:r>
          </a:p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пеон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990834" y="2465270"/>
            <a:ext cx="2046172" cy="10537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ХОРЕЙ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ЯМБ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00820" y="2436386"/>
            <a:ext cx="2131620" cy="10537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ДАКТИЛЬ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АМФИБРАХИЙ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АНАПЕСТ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2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Прежде, чем узнать, как определить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стихотворный размер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освежим в памяти значения некоторых терминов. Размер зависит от порядка чередования ударных и безударных слогов.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Группы слогов, повторяющиеся в одной строке, это –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стопы.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Они и определяют размер стиха. А вот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стоп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одном стихе (строке) будет говорить о том,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одностопный это размер, двустопный, трехстопный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2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959380"/>
              </p:ext>
            </p:extLst>
          </p:nvPr>
        </p:nvGraphicFramePr>
        <p:xfrm>
          <a:off x="179511" y="188641"/>
          <a:ext cx="8856985" cy="6612066"/>
        </p:xfrm>
        <a:graphic>
          <a:graphicData uri="http://schemas.openxmlformats.org/drawingml/2006/table">
            <a:tbl>
              <a:tblPr firstRow="1" firstCol="1" bandRow="1"/>
              <a:tblGrid>
                <a:gridCol w="8856985"/>
              </a:tblGrid>
              <a:tr h="708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Двусложные размеры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Хорей</a:t>
                      </a:r>
                      <a:r>
                        <a:rPr lang="ru-RU" sz="40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двусложная стопа в русском стихосложении, в которой ударение падает первый слог. </a:t>
                      </a:r>
                      <a:r>
                        <a:rPr lang="ru-RU" sz="4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4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_/_</a:t>
                      </a:r>
                      <a:endParaRPr lang="ru-RU" sz="4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2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Чаще всего хорей используется для передачи экспрессии и мелодичности.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Данный размер широко используется в танцевальных и хороводных песнях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452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4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бла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к</a:t>
                      </a: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  во/ </a:t>
                      </a:r>
                      <a:r>
                        <a:rPr lang="ru-RU" sz="4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лн</a:t>
                      </a:r>
                      <a:r>
                        <a:rPr lang="ru-RU" sz="4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4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стым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b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ль  </a:t>
                      </a:r>
                      <a:r>
                        <a:rPr lang="ru-RU" sz="4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вста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4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4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4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вда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л</a:t>
                      </a: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... (</a:t>
                      </a:r>
                      <a:r>
                        <a:rPr lang="ru-RU" sz="4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А.А.Фет</a:t>
                      </a: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5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Ямб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двусложная стопа в русском стихосложении, в которой ударение падает второй (последний) слог.               </a:t>
            </a:r>
          </a:p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_  _/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Чаще всего ямб используется для передачи лёгкости, веселья, радости. Звучит энергично и громко-торжественно.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 д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пр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 вид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нье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Весь д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нь/  шаг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  над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лов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/...            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Б.Л.Пастернак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2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560840" cy="612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33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97" y="476672"/>
            <a:ext cx="875219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5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ТРЕХСЛОЖНЫЕ СТИХОТВОРНЫЕ РАЗМЕРЫ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Дактиль – стопа, в которой первый слог под ударением, затем два безударных. Название произошло от греческого слова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dáktylos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которое в переводе означает «палец». 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дактилической стопе три слога, а в пальце три фаланги. Изобретение дактиля приписывают богу Дионису.      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_/ _ _ 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Чаще всего дактиль используется для передачи грусти, напевности. Можно сравнить с колыбельной.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1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827</Words>
  <Application>Microsoft Office PowerPoint</Application>
  <PresentationFormat>Экран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Стихотворные размеры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ВЫПОЛНИТЕ ЗАДАНИЯ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Стихотворные размеры</dc:title>
  <dc:creator>SuperUser</dc:creator>
  <cp:lastModifiedBy>SuperUser</cp:lastModifiedBy>
  <cp:revision>11</cp:revision>
  <dcterms:created xsi:type="dcterms:W3CDTF">2022-06-06T15:29:27Z</dcterms:created>
  <dcterms:modified xsi:type="dcterms:W3CDTF">2022-06-06T17:17:49Z</dcterms:modified>
</cp:coreProperties>
</file>